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embeddedFontLst>
    <p:embeddedFont>
      <p:font typeface="M PLUS Rounded 1c" panose="020B0604020202020204" charset="-128"/>
      <p:regular r:id="rId68"/>
      <p:bold r:id="rId69"/>
    </p:embeddedFont>
    <p:embeddedFont>
      <p:font typeface="Calibri" panose="020F0502020204030204" pitchFamily="34" charset="0"/>
      <p:regular r:id="rId70"/>
      <p:bold r:id="rId71"/>
      <p:italic r:id="rId72"/>
      <p:boldItalic r:id="rId73"/>
    </p:embeddedFont>
    <p:embeddedFont>
      <p:font typeface="Consolas" panose="020B0609020204030204" pitchFamily="49" charset="0"/>
      <p:regular r:id="rId74"/>
      <p:bold r:id="rId75"/>
      <p:italic r:id="rId76"/>
      <p:boldItalic r:id="rId77"/>
    </p:embeddedFont>
    <p:embeddedFont>
      <p:font typeface="Lexend Deca" panose="020B0604020202020204" charset="0"/>
      <p:regular r:id="rId78"/>
      <p:bold r:id="rId79"/>
    </p:embeddedFont>
    <p:embeddedFont>
      <p:font typeface="Lexend Deca Light" panose="020B0604020202020204" charset="0"/>
      <p:regular r:id="rId80"/>
      <p:bold r:id="rId81"/>
    </p:embeddedFont>
    <p:embeddedFont>
      <p:font typeface="Roboto Condensed Light" panose="02000000000000000000" pitchFamily="2" charset="0"/>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D9E6EF-6A8F-418D-AA4A-268B9B889344}">
  <a:tblStyle styleId="{34D9E6EF-6A8F-418D-AA4A-268B9B88934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06BA1B-FE04-4B99-8696-10D62FE62E19}"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642"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fd1d0bb0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fd1d0bb0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cb7852a3ee_3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gcb7852a3ee_3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Explain why we predicting exchange rate and the sequence of the proposal tthjat we have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71b9f9e365882db2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71b9f9e365882db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Jensen, now I will be talking about how we source our dataset and do the initial preparation.</a:t>
            </a:r>
            <a:endParaRPr/>
          </a:p>
          <a:p>
            <a:pPr marL="0" lvl="0" indent="0" algn="l" rtl="0">
              <a:spcBef>
                <a:spcPts val="0"/>
              </a:spcBef>
              <a:spcAft>
                <a:spcPts val="0"/>
              </a:spcAft>
              <a:buNone/>
            </a:pPr>
            <a:endParaRPr/>
          </a:p>
          <a:p>
            <a:pPr marL="0" lvl="0" indent="0" algn="l" rtl="0">
              <a:spcBef>
                <a:spcPts val="0"/>
              </a:spcBef>
              <a:spcAft>
                <a:spcPts val="0"/>
              </a:spcAft>
              <a:buNone/>
            </a:pPr>
            <a:r>
              <a:rPr lang="en"/>
              <a:t>We did some background research and found out that there are a few relevant x-variables that affect Exchange Rates, namely, inflation, interest rate, public debts, political stability and economic performance, terms of trade, and current account deficit.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fd93e87324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fd93e8732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Hence, we selected a dataset from EIU that contains many of these variables. It consists of 26 variables including exchange rate. The data span from 1993 to 2023 and were recorded on a quarterly basis. Thus, it provides us with sufficient data to work with.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fd93e8732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fd93e87324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Instead of just developing a predictive model on one country, we decided to try it on multiple countries. There are a few reasons for that. Firstly, we are able to compare the results and analysis between multiple countries. Secondly, we wanted to see if our model will be able to work on different countries.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countries we decided on are Canada, Netherlands, Sweden, Russia, and United Kingdom. We chose these countries as they are large economies with a substantial hand to play in the global economy. Furthermore, we were able to find the most complete datasets on these countries, making our predictive analysis more robust as the data we obtained could paint a more complete picture in predicting exchange rates.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71b9f9e365882db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71b9f9e365882db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I’ll talk about the steps we took for data cleaning.</a:t>
            </a:r>
            <a:endParaRPr/>
          </a:p>
          <a:p>
            <a:pPr marL="0" lvl="0" indent="0" algn="l" rtl="0">
              <a:spcBef>
                <a:spcPts val="0"/>
              </a:spcBef>
              <a:spcAft>
                <a:spcPts val="0"/>
              </a:spcAft>
              <a:buNone/>
            </a:pPr>
            <a:endParaRPr/>
          </a:p>
          <a:p>
            <a:pPr marL="0" lvl="0" indent="0" algn="l" rtl="0">
              <a:spcBef>
                <a:spcPts val="0"/>
              </a:spcBef>
              <a:spcAft>
                <a:spcPts val="0"/>
              </a:spcAft>
              <a:buNone/>
            </a:pPr>
            <a:r>
              <a:rPr lang="en"/>
              <a:t>Firstly, we checked for data that could possibly be missing values, for example "-". We replaced them with NA so that R can recognise it as missing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fd93e8732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fd93e8732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Secondly, we made sure that all the class types of each variable make sense, if not, we convert them to the correct class type. For our dataset, R assigned the class type of quarterly dates as character, so we convert it to date.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d93e8732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d93e8732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that, we remove all the unnecessary data that we believed are repeated or do not help in our predictive model. We remove all data after 2021Q2 as they are forecasted data and thus, not accurate. We removed the date as it is not numerical and will affect the rest of data cleaning and machine learning.  We removed these as we are using </a:t>
            </a:r>
            <a:r>
              <a:rPr lang="en">
                <a:solidFill>
                  <a:schemeClr val="dk1"/>
                </a:solidFill>
              </a:rPr>
              <a:t>average period instead of end period</a:t>
            </a:r>
            <a:r>
              <a:rPr lang="en"/>
              <a:t>. We removed these as they are not in USD. We removed these as they are repeated.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fd93e8732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fd93e8732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check for values that do not make sense and correct them such as any negative values that are unlikely to be negative. For example, money supply, stock of money, nominal GDP and exchange rate. If they are negative, it’s likely to be incorrect and likely included by mistake.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71b9f9e365882db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71b9f9e365882db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these, we can start dealing with the NA values. We have decided on two ways to deal with them, by either dropping the entire column or replacing the NA values with the respective mean of each column. We decided to replace it with mean as they are continuous variables. You might be wondering, why did we choose to drop the entire column instead of the entire row? This is because when we drop the entire row, a lot of other datas from other variables will be dropped too, reducing the amount of data we are able to work with. Thus, unless most of the data in the row are NA, we decided against dropping the entire row.</a:t>
            </a:r>
            <a:endParaRPr/>
          </a:p>
          <a:p>
            <a:pPr marL="0" lvl="0" indent="0" algn="l" rtl="0">
              <a:spcBef>
                <a:spcPts val="0"/>
              </a:spcBef>
              <a:spcAft>
                <a:spcPts val="0"/>
              </a:spcAft>
              <a:buNone/>
            </a:pPr>
            <a:endParaRPr/>
          </a:p>
          <a:p>
            <a:pPr marL="0" lvl="0" indent="0" algn="l" rtl="0">
              <a:spcBef>
                <a:spcPts val="0"/>
              </a:spcBef>
              <a:spcAft>
                <a:spcPts val="0"/>
              </a:spcAft>
              <a:buNone/>
            </a:pPr>
            <a:r>
              <a:rPr lang="en"/>
              <a:t>To determine whether the entire column should be dropped or the NA values should be replaced with the mean, we export the respective columns along with Exchange Rate, omit the NA values, and check the correlation. We decided that if the value of correlation is less than 0.1 and the percentage of the NA values out of the rest of the data in the columns is more than 30%, we drop the columns, else,</a:t>
            </a:r>
            <a:r>
              <a:rPr lang="en">
                <a:solidFill>
                  <a:schemeClr val="dk1"/>
                </a:solidFill>
              </a:rPr>
              <a:t> we keep the columns and replace the NA values with mean.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71b9f9e365882db2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71b9f9e365882db2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Done with the initial cleaning, we plotted a graph of exchange rate against date to view how exchange rate changes along the years. From this graph, we can see that there’s a general depreciation till 2007, followed by a general appreciation.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fd1d0bb09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fd1d0bb09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71b9f9e365882db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71b9f9e365882db2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We also plot all the relevant x variables against exchange rate to get a gist of the relationships between them. </a:t>
            </a:r>
            <a:endParaRPr>
              <a:solidFill>
                <a:schemeClr val="dk1"/>
              </a:solidFill>
            </a:endParaRPr>
          </a:p>
          <a:p>
            <a:pPr marL="0" lvl="0" indent="0" algn="just" rtl="0">
              <a:lnSpc>
                <a:spcPct val="115000"/>
              </a:lnSpc>
              <a:spcBef>
                <a:spcPts val="0"/>
              </a:spcBef>
              <a:spcAft>
                <a:spcPts val="0"/>
              </a:spcAft>
              <a:buNone/>
            </a:pPr>
            <a:r>
              <a:rPr lang="en">
                <a:solidFill>
                  <a:schemeClr val="dk1"/>
                </a:solidFill>
              </a:rPr>
              <a:t>We use ggplot and facet wrap to compare the relationships side by side.</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endParaRPr>
          </a:p>
          <a:p>
            <a:pPr marL="0" lvl="0" indent="0" algn="just" rtl="0">
              <a:lnSpc>
                <a:spcPct val="115000"/>
              </a:lnSpc>
              <a:spcBef>
                <a:spcPts val="0"/>
              </a:spcBef>
              <a:spcAft>
                <a:spcPts val="0"/>
              </a:spcAft>
              <a:buNone/>
            </a:pPr>
            <a:r>
              <a:rPr lang="en">
                <a:solidFill>
                  <a:schemeClr val="dk1"/>
                </a:solidFill>
              </a:rPr>
              <a:t>As you can see here, there are weak linear relations between the variables and exchange rate, which follows from the relatively weak correlation values we found between them. From this, we can tell that a linear regression model may not be very representative of the actual relationship.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b7852a3e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b7852a3e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After dealing with the NA values, we did some simple variable selection. We look at the correlation of all the x variables with exchange rate and if the value is less than 0.1, we remove those variables, as they do not significantly impact exchange rate and we assume that they will not be of help during machine learning.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71b9f9e365882db2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71b9f9e365882db2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a:solidFill>
                  <a:schemeClr val="dk1"/>
                </a:solidFill>
              </a:rPr>
              <a:t>After we remove the x variables with low correlation, we then plot a heatmap for correlation of all the variables.</a:t>
            </a:r>
            <a:endParaRPr>
              <a:solidFill>
                <a:schemeClr val="dk1"/>
              </a:solidFill>
            </a:endParaRPr>
          </a:p>
          <a:p>
            <a:pPr marL="0" lvl="0" indent="0" algn="just" rtl="0">
              <a:lnSpc>
                <a:spcPct val="115000"/>
              </a:lnSpc>
              <a:spcBef>
                <a:spcPts val="0"/>
              </a:spcBef>
              <a:spcAft>
                <a:spcPts val="0"/>
              </a:spcAft>
              <a:buNone/>
            </a:pPr>
            <a:r>
              <a:rPr lang="en">
                <a:solidFill>
                  <a:schemeClr val="dk1"/>
                </a:solidFill>
              </a:rPr>
              <a:t> </a:t>
            </a:r>
            <a:endParaRPr>
              <a:solidFill>
                <a:schemeClr val="dk1"/>
              </a:solidFill>
            </a:endParaRPr>
          </a:p>
          <a:p>
            <a:pPr marL="0" lvl="0" indent="0" algn="just" rtl="0">
              <a:lnSpc>
                <a:spcPct val="115000"/>
              </a:lnSpc>
              <a:spcBef>
                <a:spcPts val="0"/>
              </a:spcBef>
              <a:spcAft>
                <a:spcPts val="0"/>
              </a:spcAft>
              <a:buNone/>
            </a:pPr>
            <a:r>
              <a:rPr lang="en">
                <a:solidFill>
                  <a:schemeClr val="dk1"/>
                </a:solidFill>
              </a:rPr>
              <a:t>Taking a look at the heatmap, the x-variable with the highest correlation value is deposit interest rate at 	-0.66 and the x-variable with the lowest correlation value is stock of money m2 at 0.11. This can be seen more clearly in our correlation plot.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71b9f9e365882db2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71b9f9e365882db2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This is the correlation plot of all the other variables against exchange rate only, from the variable with the most negative correlation, to the variable with the most positive correlation. Looking at this, you can clearly tell the variables with higher correlation values, and might be more significant during the machine learning process.</a:t>
            </a:r>
            <a:endParaRPr>
              <a:solidFill>
                <a:schemeClr val="dk1"/>
              </a:solidFill>
            </a:endParaRPr>
          </a:p>
          <a:p>
            <a:pPr marL="0" lvl="0" indent="0" algn="just" rtl="0">
              <a:lnSpc>
                <a:spcPct val="115000"/>
              </a:lnSpc>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fd93e8732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fd93e8732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fd93e87324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fd93e87324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fd93e87324_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fd93e87324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fd93e87324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fd93e87324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fd93e87324_3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fd93e87324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fd93e87324_3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fd93e87324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fd1d0bb09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fd1d0bb09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fd93e87324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fd93e87324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fd93e87324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fd93e87324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fd93e87324_6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fd93e87324_6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fd93e87324_6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fd93e87324_6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f7914d2090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f7914d209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fd93e87324_6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fd93e87324_6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f7914d2090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f7914d209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fd93e87324_6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fd93e87324_6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f7914d209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f7914d209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fd93e87324_6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fd93e87324_6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b7852a3ee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9" name="Google Shape;1369;gcb7852a3ee_3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understand that The economist intelligence unit has been created since 1946 providing forecasting and advisory services to assist entrepreneurs, financiers and government officials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f7914d2090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f7914d2090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fd93e87324_6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fd93e87324_6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fd93e8732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fd93e8732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fd93e8732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fd93e8732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fd93e8732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fd93e8732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d641a9b4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d641a9b4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fd93e8732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fd93e8732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fd93e8732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fd93e8732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fd93e8732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fd93e8732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fd93e8732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fd93e8732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b7852a3ee_3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cb7852a3ee_3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do recognize that the EIU does well in using expert opinion and domain knowledge to make their predictions for their clients, however my group’s goal is to more quantitatively predict exchange rates with machine learning. So you may be wondering why use machine learning and why should we use it to predict exchange rates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fd93e8732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fd93e8732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fd93e8732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fd93e8732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fd93e8732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fd93e8732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fd93e873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fd93e873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cb7852a3ee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3" name="Google Shape;2183;gcb7852a3ee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cb7852a3ee_8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7" name="Google Shape;2217;gcb7852a3ee_8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(excluding 2000)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cb7852a3ee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6" name="Google Shape;2226;gcb7852a3ee_8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(excluding 2000)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cb7852a3ee_8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7" name="Google Shape;2237;gcb7852a3ee_8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(excluding 2000)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b7852a3ee_8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9" name="Google Shape;2249;gcb7852a3ee_8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(excluding 2000)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cb7852a3ee_8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3" name="Google Shape;2263;gcb7852a3ee_8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Now I will explain how my group formulated our scale to determine the degree of fluctuations in different country’s currency.  To formulate this scale, we took data from the World Bank which provided us with exchange rate of 203 different countries from the year 1960 to 2020. For data cleaning we first decided to remove the data from the years 1960 to 1999 as we wanted to use more recent data to make our scale more relevant for our current day use. After that we then removed all the constant exchange rates as we assume that this is erroneous data as it is almost impossible that an exchange rate is constant for 20 years. We further removed countries that 0 values in their exchange rate as World Bank indicated that they were unable to retrieve those country’s rate during those years. After those deletion, we calculated the year on year percentage change (excluding 2000) by taking the difference of the current year’s exchange rate and the previous year’s exchange rate divided by the previous year’s exchange rate before multiplying it by 100. Having attained the percentage changes for the years 20001 to 2020, we then calculated the mean percentage change of each country’s exchange rate. We then plotted a boxplot using this data as shown in the slide. This boxplot then helps our group formulate a scale for the degree of fluctuation of exchange rates for different countries where any mean percentage low than 5.00% the 1</a:t>
            </a:r>
            <a:r>
              <a:rPr lang="en" sz="1100" b="0" i="0" u="none" strike="noStrike" baseline="30000">
                <a:solidFill>
                  <a:srgbClr val="000000"/>
                </a:solidFill>
                <a:latin typeface="Arial"/>
                <a:ea typeface="Arial"/>
                <a:cs typeface="Arial"/>
                <a:sym typeface="Arial"/>
              </a:rPr>
              <a:t>st</a:t>
            </a:r>
            <a:r>
              <a:rPr lang="en" sz="1100" b="0" i="0" u="none" strike="noStrike">
                <a:solidFill>
                  <a:srgbClr val="000000"/>
                </a:solidFill>
                <a:latin typeface="Arial"/>
                <a:ea typeface="Arial"/>
                <a:cs typeface="Arial"/>
                <a:sym typeface="Arial"/>
              </a:rPr>
              <a:t> quartile can be deemed as ther lowest degree of fluctuation of exchange rate while any value above 8.36% the 3</a:t>
            </a:r>
            <a:r>
              <a:rPr lang="en" sz="1100" b="0" i="0" u="none" strike="noStrike" baseline="30000">
                <a:solidFill>
                  <a:srgbClr val="000000"/>
                </a:solidFill>
                <a:latin typeface="Arial"/>
                <a:ea typeface="Arial"/>
                <a:cs typeface="Arial"/>
                <a:sym typeface="Arial"/>
              </a:rPr>
              <a:t>rd</a:t>
            </a:r>
            <a:r>
              <a:rPr lang="en" sz="1100" b="0" i="0" u="none" strike="noStrike">
                <a:solidFill>
                  <a:srgbClr val="000000"/>
                </a:solidFill>
                <a:latin typeface="Arial"/>
                <a:ea typeface="Arial"/>
                <a:cs typeface="Arial"/>
                <a:sym typeface="Arial"/>
              </a:rPr>
              <a:t> quartile can be considered as the highest degree of fluctuation.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b7852a3ee_3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0" name="Google Shape;1400;gcb7852a3ee_3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Explain why we predicting exchange rate and the sequence of the proposal tthjat we have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cb7852a3ee_8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5" name="Google Shape;2275;gcb7852a3ee_8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To demonstrate our scale, we decided to obtain the degree of fluctuation in the 5 countries just now. Having decided that our cart model is more suitable, we used the cart model to predict the exchange rates from 2000 to 2020 of the five countries we have chosen. For…… Hence from the scale we can easily dedecue that Russia has the highest degree of fluctuation which is true if you were to observe the exchange rate graph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cb7852a3ee_8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gcb7852a3ee_8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a:solidFill>
                  <a:srgbClr val="000000"/>
                </a:solidFill>
                <a:latin typeface="Arial"/>
                <a:ea typeface="Arial"/>
                <a:cs typeface="Arial"/>
                <a:sym typeface="Arial"/>
              </a:rPr>
              <a:t>To demonstrate our scale, we decided to obtain the degree of fluctuation in the 5 countries just now. Having decided that our cart model is more suitable, we used the cart model to predict the exchange rates from 2000 to 2020 of the five countries we have chosen. For…… Hence from the scale we can easily deduce that Russia has the highest degree of fluctuation which is true if you were to observe the exchange rate graph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cb7852a3ee_8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7" name="Google Shape;2357;gcb7852a3ee_8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With that, we have proven CART to be a useful model in predicting future exchange rates, and the degree of stability scale to be useful in determining future stability using the predicted exchange rate. Hence we strongly suggest that EIU uses our machine learning model to predict exchange rate as it allows them to arrive at a concrete, quantified value which can be further refined by their expert inputs and survey. Furthermore the scale explained earlier can be made flexible for the data that EIU is trying to study on.</a:t>
            </a:r>
            <a:r>
              <a:rPr lang="en" sz="1800" b="0" i="0" u="none" strike="noStrike">
                <a:solidFill>
                  <a:srgbClr val="000000"/>
                </a:solidFill>
                <a:latin typeface="Times New Roman"/>
                <a:ea typeface="Times New Roman"/>
                <a:cs typeface="Times New Roman"/>
                <a:sym typeface="Times New Roman"/>
              </a:rPr>
              <a:t> For instance if EIU were to determine the degree of fluctuation of exchange rate of a country from a different year range other than 2000 to 2020. New data can be fed into the scale, making the scale more applicable to the period that EIU wants to examine.</a:t>
            </a:r>
            <a:endParaRPr b="0"/>
          </a:p>
          <a:p>
            <a:pPr marL="158750" lvl="0" indent="0" algn="l" rtl="0">
              <a:lnSpc>
                <a:spcPct val="100000"/>
              </a:lnSpc>
              <a:spcBef>
                <a:spcPts val="1000"/>
              </a:spcBef>
              <a:spcAft>
                <a:spcPts val="0"/>
              </a:spcAft>
              <a:buSzPts val="1100"/>
              <a:buNone/>
            </a:pPr>
            <a:br>
              <a:rPr lang="en"/>
            </a:b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cb7852a3ee_8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2" name="Google Shape;2372;gcb7852a3ee_8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1000"/>
              </a:spcAft>
              <a:buSzPts val="1100"/>
              <a:buNone/>
            </a:pPr>
            <a:r>
              <a:rPr lang="en"/>
              <a:t>These finding can constitute in a new section in EIU’s Flagship Country Reports Under a section titled “Exchange rate stability” in the forecasting reports. </a:t>
            </a:r>
            <a:r>
              <a:rPr lang="en" sz="1800" b="0" i="0" u="none" strike="noStrike">
                <a:solidFill>
                  <a:srgbClr val="000000"/>
                </a:solidFill>
                <a:latin typeface="Times New Roman"/>
                <a:ea typeface="Times New Roman"/>
                <a:cs typeface="Times New Roman"/>
                <a:sym typeface="Times New Roman"/>
              </a:rPr>
              <a:t>This section would particularly be of value to multinational companies and companies looking to expand overseas or source from overseas. After reading this section of the report, they can make decisions accordingly to ensure that international ventures do not suffer losses in times of predicted high currency risk. </a:t>
            </a:r>
            <a:r>
              <a:rPr lang="en"/>
              <a:t>For example a company based in Singapore could be heavily reliant on a company in the united states for their materials. Hence if they were to use our machine learning model, they may know whether in the future that the singapore dollar will depreciate or appreciate with respect to the US dollar allowing the singapore company to make decisions now that may help them avoid loses in the future. To continuously improve this CART model, we also suggest that EIU constantly feed and test the CART machine learning model with new and updated data.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cb7852a3ee_8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3" name="Google Shape;2383;gcb7852a3ee_8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As my team has proven the </a:t>
            </a:r>
            <a:r>
              <a:rPr lang="en" sz="1800" b="0" i="0" u="none" strike="noStrike">
                <a:solidFill>
                  <a:srgbClr val="000000"/>
                </a:solidFill>
                <a:latin typeface="Times New Roman"/>
                <a:ea typeface="Times New Roman"/>
                <a:cs typeface="Times New Roman"/>
                <a:sym typeface="Times New Roman"/>
              </a:rPr>
              <a:t>functionality of using the CART model to recommend exchange rate data for different countries and the degree of fluctuation in future exchange rates. It is conceded that good predictions from our machine learning CART model for future exchange rates will be dependent on the accuracy of EIU predictions of the selected independent variables. Hence our team recommends EIU to further explore multiple machine learning models to predict the other data in their country reports so that the predicted independent variables that they put in our CART model will be as accurate as possible for the prediction of future exchange rates. However we understand that some of the independent variables in our decision tree may be difficult to predict and this is also an additional reason why we chose the CART model over the linear regression model, as the CART model can use surrogates when the data at a decision split is unavailable, allowing EIU to be flexible in predicting independent variables to be put in our CART model to predict future exchange rates.</a:t>
            </a:r>
            <a:endParaRPr b="0"/>
          </a:p>
          <a:p>
            <a:pPr marL="158750" lvl="0" indent="0" algn="l" rtl="0">
              <a:lnSpc>
                <a:spcPct val="100000"/>
              </a:lnSpc>
              <a:spcBef>
                <a:spcPts val="1000"/>
              </a:spcBef>
              <a:spcAft>
                <a:spcPts val="0"/>
              </a:spcAft>
              <a:buSzPts val="1100"/>
              <a:buNone/>
            </a:pPr>
            <a:r>
              <a:rPr lang="en" sz="1800" b="0" i="0" u="none" strike="noStrike">
                <a:solidFill>
                  <a:srgbClr val="000000"/>
                </a:solidFill>
                <a:latin typeface="Times New Roman"/>
                <a:ea typeface="Times New Roman"/>
                <a:cs typeface="Times New Roman"/>
                <a:sym typeface="Times New Roman"/>
              </a:rPr>
              <a:t>Lastly, we also recognise that the independent variables inserted in our CART models may not be the only major variables that affect the exchange rate. For example, with the current Covid-19 pandemic, EIU has actually included data rating on how well governments are reacting to the pandemic and it has been proven that this data has a direct impact on the economy itself. Since the exchange rate is directly related to the economy itself, when more of such data are released from EIU, EIU could include them in our CART machine learning model so that the model may be more accurate. Hence we encourage EIU to include data from their special reports that they might find that are correlated to exchange rate to be added to our CART model to make it more accurate.</a:t>
            </a:r>
            <a:endParaRPr b="0"/>
          </a:p>
          <a:p>
            <a:pPr marL="158750" lvl="0" indent="0" algn="l" rtl="0">
              <a:lnSpc>
                <a:spcPct val="100000"/>
              </a:lnSpc>
              <a:spcBef>
                <a:spcPts val="1000"/>
              </a:spcBef>
              <a:spcAft>
                <a:spcPts val="0"/>
              </a:spcAft>
              <a:buSzPts val="1100"/>
              <a:buNone/>
            </a:pPr>
            <a:br>
              <a:rPr lang="en"/>
            </a:b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006247ffd3_2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2" name="Google Shape;2392;g1006247ffd3_2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solidFill>
                  <a:srgbClr val="000000"/>
                </a:solidFill>
                <a:latin typeface="Calibri"/>
                <a:ea typeface="Calibri"/>
                <a:cs typeface="Calibri"/>
                <a:sym typeface="Calibri"/>
              </a:rPr>
              <a:t>In conclusion, Having recognised that there may be some shortfalls to our CART model, we still believe that the CART machine learning model is still a good consideration for EIU in predicting their exchange rate data. Our team believes instead of using machine learning as a replacement to their current multiple forecasting methodologies, we see machine learning as a valuable addition in helping to further improve the accuracy of their overall country report. We also believe that the method used to formulate a scale for the degree of fluctuation is a very valuable addition to the EIU reports as it helps their client to be able to foresee degrees of fluctuation on a scale. By continuously feeding the CART model with new data making it more accurate over the years, we believe that EIU can remain as the top company that </a:t>
            </a:r>
            <a:r>
              <a:rPr lang="en" sz="1800">
                <a:solidFill>
                  <a:srgbClr val="202124"/>
                </a:solidFill>
                <a:latin typeface="Calibri"/>
                <a:ea typeface="Calibri"/>
                <a:cs typeface="Calibri"/>
                <a:sym typeface="Calibri"/>
              </a:rPr>
              <a:t>provides forecasting and advisory services to assist entrepreneurs, financiers, and government officials.</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cb7852a3ee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7" name="Google Shape;1417;gcb7852a3ee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Having covered on why EIU should use machine learning you may wonder what is the main difference between EIU traditional methods and my group’s proposed machine learning methods. Currently as I said in the first few slide EIU is using expert opinions and survey to predict their values in their reports. Such methods may work due to EIU experience however it may sometimes be succeptable human biasnesss. On the other hand we have machine learning which is an automated studyding of a available past data to creat a model for future values to be determined on. Although it may not be perfect, it will not be succeptable to human biasness.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cb7852a3ee_1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gcb7852a3ee_14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One good example of a company that has used machine learning well would be PLURIBUS LAB. Pluribus Labs uses machine learning techniques to deliver predictive investment information. With just a team 8 data scientist they are able to train models to identify relevant patterns and capture the economic fundamentals in the data helping their company achieve huge efficiency benefits for their clients and increase the available information supporting trading decisions. As pluribus labs have a very similar model to EIU, it can be seen that there is a lot of growth potential if EIU were to start using machine learning.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cb7852a3ee_3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cb7852a3ee_3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Explain why we predicting exchange rate and the sequence of the proposal tthjat we have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9200" y="2613025"/>
            <a:ext cx="9153300" cy="25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729775" y="25097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11" name="Google Shape;11;p2"/>
          <p:cNvGrpSpPr/>
          <p:nvPr/>
        </p:nvGrpSpPr>
        <p:grpSpPr>
          <a:xfrm>
            <a:off x="822825" y="450975"/>
            <a:ext cx="1173375" cy="88200"/>
            <a:chOff x="822825" y="450975"/>
            <a:chExt cx="1173375" cy="88200"/>
          </a:xfrm>
        </p:grpSpPr>
        <p:sp>
          <p:nvSpPr>
            <p:cNvPr id="12" name="Google Shape;12;p2"/>
            <p:cNvSpPr/>
            <p:nvPr/>
          </p:nvSpPr>
          <p:spPr>
            <a:xfrm>
              <a:off x="1233600" y="450975"/>
              <a:ext cx="7626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2825"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59750"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96675"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822825" y="4603500"/>
            <a:ext cx="1173375" cy="88200"/>
            <a:chOff x="822825" y="450975"/>
            <a:chExt cx="1173375" cy="88200"/>
          </a:xfrm>
        </p:grpSpPr>
        <p:sp>
          <p:nvSpPr>
            <p:cNvPr id="17" name="Google Shape;17;p2"/>
            <p:cNvSpPr/>
            <p:nvPr/>
          </p:nvSpPr>
          <p:spPr>
            <a:xfrm>
              <a:off x="1233600" y="450975"/>
              <a:ext cx="7626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2825"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59750"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96675" y="450975"/>
              <a:ext cx="86400" cy="8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507300" y="-7485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22" name="Google Shape;22;p2"/>
          <p:cNvSpPr txBox="1">
            <a:spLocks noGrp="1"/>
          </p:cNvSpPr>
          <p:nvPr>
            <p:ph type="ctrTitle"/>
          </p:nvPr>
        </p:nvSpPr>
        <p:spPr>
          <a:xfrm>
            <a:off x="731663" y="1119925"/>
            <a:ext cx="63690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731663" y="3209475"/>
            <a:ext cx="6369000" cy="46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Google Shape;159;p11"/>
          <p:cNvSpPr/>
          <p:nvPr/>
        </p:nvSpPr>
        <p:spPr>
          <a:xfrm>
            <a:off x="-9200" y="0"/>
            <a:ext cx="9153300" cy="243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flipH="1">
            <a:off x="-1799650" y="2951150"/>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161" name="Google Shape;161;p11"/>
          <p:cNvSpPr txBox="1">
            <a:spLocks noGrp="1"/>
          </p:cNvSpPr>
          <p:nvPr>
            <p:ph type="title" hasCustomPrompt="1"/>
          </p:nvPr>
        </p:nvSpPr>
        <p:spPr>
          <a:xfrm>
            <a:off x="720000" y="1299163"/>
            <a:ext cx="77040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12000"/>
              <a:buNone/>
              <a:defRPr sz="12000">
                <a:solidFill>
                  <a:schemeClr val="lt2"/>
                </a:solidFill>
              </a:defRPr>
            </a:lvl1pPr>
            <a:lvl2pPr lvl="1">
              <a:spcBef>
                <a:spcPts val="0"/>
              </a:spcBef>
              <a:spcAft>
                <a:spcPts val="0"/>
              </a:spcAft>
              <a:buClr>
                <a:schemeClr val="lt2"/>
              </a:buClr>
              <a:buSzPts val="12000"/>
              <a:buNone/>
              <a:defRPr sz="12000">
                <a:solidFill>
                  <a:schemeClr val="lt2"/>
                </a:solidFill>
              </a:defRPr>
            </a:lvl2pPr>
            <a:lvl3pPr lvl="2">
              <a:spcBef>
                <a:spcPts val="0"/>
              </a:spcBef>
              <a:spcAft>
                <a:spcPts val="0"/>
              </a:spcAft>
              <a:buClr>
                <a:schemeClr val="lt2"/>
              </a:buClr>
              <a:buSzPts val="12000"/>
              <a:buNone/>
              <a:defRPr sz="12000">
                <a:solidFill>
                  <a:schemeClr val="lt2"/>
                </a:solidFill>
              </a:defRPr>
            </a:lvl3pPr>
            <a:lvl4pPr lvl="3">
              <a:spcBef>
                <a:spcPts val="0"/>
              </a:spcBef>
              <a:spcAft>
                <a:spcPts val="0"/>
              </a:spcAft>
              <a:buClr>
                <a:schemeClr val="lt2"/>
              </a:buClr>
              <a:buSzPts val="12000"/>
              <a:buNone/>
              <a:defRPr sz="12000">
                <a:solidFill>
                  <a:schemeClr val="lt2"/>
                </a:solidFill>
              </a:defRPr>
            </a:lvl4pPr>
            <a:lvl5pPr lvl="4">
              <a:spcBef>
                <a:spcPts val="0"/>
              </a:spcBef>
              <a:spcAft>
                <a:spcPts val="0"/>
              </a:spcAft>
              <a:buClr>
                <a:schemeClr val="lt2"/>
              </a:buClr>
              <a:buSzPts val="12000"/>
              <a:buNone/>
              <a:defRPr sz="12000">
                <a:solidFill>
                  <a:schemeClr val="lt2"/>
                </a:solidFill>
              </a:defRPr>
            </a:lvl5pPr>
            <a:lvl6pPr lvl="5">
              <a:spcBef>
                <a:spcPts val="0"/>
              </a:spcBef>
              <a:spcAft>
                <a:spcPts val="0"/>
              </a:spcAft>
              <a:buClr>
                <a:schemeClr val="lt2"/>
              </a:buClr>
              <a:buSzPts val="12000"/>
              <a:buNone/>
              <a:defRPr sz="12000">
                <a:solidFill>
                  <a:schemeClr val="lt2"/>
                </a:solidFill>
              </a:defRPr>
            </a:lvl6pPr>
            <a:lvl7pPr lvl="6">
              <a:spcBef>
                <a:spcPts val="0"/>
              </a:spcBef>
              <a:spcAft>
                <a:spcPts val="0"/>
              </a:spcAft>
              <a:buClr>
                <a:schemeClr val="lt2"/>
              </a:buClr>
              <a:buSzPts val="12000"/>
              <a:buNone/>
              <a:defRPr sz="12000">
                <a:solidFill>
                  <a:schemeClr val="lt2"/>
                </a:solidFill>
              </a:defRPr>
            </a:lvl7pPr>
            <a:lvl8pPr lvl="7">
              <a:spcBef>
                <a:spcPts val="0"/>
              </a:spcBef>
              <a:spcAft>
                <a:spcPts val="0"/>
              </a:spcAft>
              <a:buClr>
                <a:schemeClr val="lt2"/>
              </a:buClr>
              <a:buSzPts val="12000"/>
              <a:buNone/>
              <a:defRPr sz="12000">
                <a:solidFill>
                  <a:schemeClr val="lt2"/>
                </a:solidFill>
              </a:defRPr>
            </a:lvl8pPr>
            <a:lvl9pPr lvl="8">
              <a:spcBef>
                <a:spcPts val="0"/>
              </a:spcBef>
              <a:spcAft>
                <a:spcPts val="0"/>
              </a:spcAft>
              <a:buClr>
                <a:schemeClr val="lt2"/>
              </a:buClr>
              <a:buSzPts val="12000"/>
              <a:buNone/>
              <a:defRPr sz="12000">
                <a:solidFill>
                  <a:schemeClr val="lt2"/>
                </a:solidFill>
              </a:defRPr>
            </a:lvl9pPr>
          </a:lstStyle>
          <a:p>
            <a:r>
              <a:t>xx%</a:t>
            </a:r>
          </a:p>
        </p:txBody>
      </p:sp>
      <p:sp>
        <p:nvSpPr>
          <p:cNvPr id="162" name="Google Shape;162;p11"/>
          <p:cNvSpPr txBox="1">
            <a:spLocks noGrp="1"/>
          </p:cNvSpPr>
          <p:nvPr>
            <p:ph type="subTitle" idx="1"/>
          </p:nvPr>
        </p:nvSpPr>
        <p:spPr>
          <a:xfrm>
            <a:off x="1388700" y="3374538"/>
            <a:ext cx="6366600" cy="469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63" name="Google Shape;163;p11"/>
          <p:cNvSpPr/>
          <p:nvPr/>
        </p:nvSpPr>
        <p:spPr>
          <a:xfrm flipH="1">
            <a:off x="27902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164" name="Google Shape;164;p11"/>
          <p:cNvGrpSpPr/>
          <p:nvPr/>
        </p:nvGrpSpPr>
        <p:grpSpPr>
          <a:xfrm>
            <a:off x="822825" y="450975"/>
            <a:ext cx="1173375" cy="88200"/>
            <a:chOff x="822825" y="450975"/>
            <a:chExt cx="1173375" cy="88200"/>
          </a:xfrm>
        </p:grpSpPr>
        <p:sp>
          <p:nvSpPr>
            <p:cNvPr id="165" name="Google Shape;165;p11"/>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flipH="1">
            <a:off x="7131500" y="4603500"/>
            <a:ext cx="1173375" cy="88200"/>
            <a:chOff x="822825" y="450975"/>
            <a:chExt cx="1173375" cy="88200"/>
          </a:xfrm>
        </p:grpSpPr>
        <p:sp>
          <p:nvSpPr>
            <p:cNvPr id="170" name="Google Shape;170;p11"/>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1"/>
          <p:cNvSpPr/>
          <p:nvPr/>
        </p:nvSpPr>
        <p:spPr>
          <a:xfrm>
            <a:off x="631697" y="842633"/>
            <a:ext cx="757010" cy="274783"/>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858580" y="553489"/>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543063" y="297374"/>
            <a:ext cx="1292939" cy="332104"/>
          </a:xfrm>
          <a:custGeom>
            <a:avLst/>
            <a:gdLst/>
            <a:ahLst/>
            <a:cxnLst/>
            <a:rect l="l" t="t" r="r" b="b"/>
            <a:pathLst>
              <a:path w="10714" h="2752" extrusionOk="0">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7413122" y="343278"/>
            <a:ext cx="56236" cy="56236"/>
          </a:xfrm>
          <a:custGeom>
            <a:avLst/>
            <a:gdLst/>
            <a:ahLst/>
            <a:cxnLst/>
            <a:rect l="l" t="t" r="r" b="b"/>
            <a:pathLst>
              <a:path w="466" h="466" extrusionOk="0">
                <a:moveTo>
                  <a:pt x="233" y="1"/>
                </a:moveTo>
                <a:lnTo>
                  <a:pt x="152" y="152"/>
                </a:lnTo>
                <a:lnTo>
                  <a:pt x="0" y="233"/>
                </a:lnTo>
                <a:lnTo>
                  <a:pt x="152" y="314"/>
                </a:lnTo>
                <a:lnTo>
                  <a:pt x="233" y="466"/>
                </a:lnTo>
                <a:lnTo>
                  <a:pt x="324" y="314"/>
                </a:lnTo>
                <a:lnTo>
                  <a:pt x="465" y="233"/>
                </a:lnTo>
                <a:lnTo>
                  <a:pt x="324" y="152"/>
                </a:lnTo>
                <a:lnTo>
                  <a:pt x="23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8161358" y="1420429"/>
            <a:ext cx="56356" cy="56236"/>
          </a:xfrm>
          <a:custGeom>
            <a:avLst/>
            <a:gdLst/>
            <a:ahLst/>
            <a:cxnLst/>
            <a:rect l="l" t="t" r="r" b="b"/>
            <a:pathLst>
              <a:path w="467" h="466" extrusionOk="0">
                <a:moveTo>
                  <a:pt x="233" y="1"/>
                </a:moveTo>
                <a:lnTo>
                  <a:pt x="152" y="153"/>
                </a:lnTo>
                <a:lnTo>
                  <a:pt x="1" y="234"/>
                </a:lnTo>
                <a:lnTo>
                  <a:pt x="152" y="324"/>
                </a:lnTo>
                <a:lnTo>
                  <a:pt x="233" y="466"/>
                </a:lnTo>
                <a:lnTo>
                  <a:pt x="314" y="324"/>
                </a:lnTo>
                <a:lnTo>
                  <a:pt x="466" y="234"/>
                </a:lnTo>
                <a:lnTo>
                  <a:pt x="314" y="153"/>
                </a:lnTo>
                <a:lnTo>
                  <a:pt x="23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544366" y="1064737"/>
            <a:ext cx="41634" cy="41634"/>
          </a:xfrm>
          <a:custGeom>
            <a:avLst/>
            <a:gdLst/>
            <a:ahLst/>
            <a:cxnLst/>
            <a:rect l="l" t="t" r="r" b="b"/>
            <a:pathLst>
              <a:path w="345" h="345" extrusionOk="0">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096656" y="2094535"/>
            <a:ext cx="24498" cy="23291"/>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3349400" y="933370"/>
            <a:ext cx="41634" cy="41634"/>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443850" y="350638"/>
            <a:ext cx="41634" cy="41513"/>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533252" y="504510"/>
            <a:ext cx="50202" cy="48995"/>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5219303" y="1140480"/>
            <a:ext cx="48995" cy="50202"/>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6"/>
        <p:cNvGrpSpPr/>
        <p:nvPr/>
      </p:nvGrpSpPr>
      <p:grpSpPr>
        <a:xfrm>
          <a:off x="0" y="0"/>
          <a:ext cx="0" cy="0"/>
          <a:chOff x="0" y="0"/>
          <a:chExt cx="0" cy="0"/>
        </a:xfrm>
      </p:grpSpPr>
      <p:sp>
        <p:nvSpPr>
          <p:cNvPr id="187" name="Google Shape;187;p13"/>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189" name="Google Shape;189;p13"/>
          <p:cNvSpPr/>
          <p:nvPr/>
        </p:nvSpPr>
        <p:spPr>
          <a:xfrm>
            <a:off x="5391800" y="29712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190" name="Google Shape;190;p13"/>
          <p:cNvGrpSpPr/>
          <p:nvPr/>
        </p:nvGrpSpPr>
        <p:grpSpPr>
          <a:xfrm>
            <a:off x="7165450" y="450975"/>
            <a:ext cx="1173375" cy="88200"/>
            <a:chOff x="822825" y="450975"/>
            <a:chExt cx="1173375" cy="88200"/>
          </a:xfrm>
        </p:grpSpPr>
        <p:sp>
          <p:nvSpPr>
            <p:cNvPr id="191" name="Google Shape;191;p13"/>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3"/>
          <p:cNvGrpSpPr/>
          <p:nvPr/>
        </p:nvGrpSpPr>
        <p:grpSpPr>
          <a:xfrm flipH="1">
            <a:off x="822825" y="4603500"/>
            <a:ext cx="1173375" cy="88200"/>
            <a:chOff x="822825" y="450975"/>
            <a:chExt cx="1173375" cy="88200"/>
          </a:xfrm>
        </p:grpSpPr>
        <p:sp>
          <p:nvSpPr>
            <p:cNvPr id="196" name="Google Shape;196;p13"/>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201" name="Google Shape;201;p13"/>
          <p:cNvSpPr txBox="1">
            <a:spLocks noGrp="1"/>
          </p:cNvSpPr>
          <p:nvPr>
            <p:ph type="title" idx="2" hasCustomPrompt="1"/>
          </p:nvPr>
        </p:nvSpPr>
        <p:spPr>
          <a:xfrm>
            <a:off x="681900" y="1648675"/>
            <a:ext cx="1388400" cy="10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2" name="Google Shape;202;p13"/>
          <p:cNvSpPr txBox="1">
            <a:spLocks noGrp="1"/>
          </p:cNvSpPr>
          <p:nvPr>
            <p:ph type="subTitle" idx="1"/>
          </p:nvPr>
        </p:nvSpPr>
        <p:spPr>
          <a:xfrm>
            <a:off x="2074200" y="1898125"/>
            <a:ext cx="2476500" cy="525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03" name="Google Shape;203;p13"/>
          <p:cNvSpPr txBox="1">
            <a:spLocks noGrp="1"/>
          </p:cNvSpPr>
          <p:nvPr>
            <p:ph type="subTitle" idx="3"/>
          </p:nvPr>
        </p:nvSpPr>
        <p:spPr>
          <a:xfrm>
            <a:off x="2074200" y="1553600"/>
            <a:ext cx="2476500" cy="44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04" name="Google Shape;204;p13"/>
          <p:cNvSpPr txBox="1">
            <a:spLocks noGrp="1"/>
          </p:cNvSpPr>
          <p:nvPr>
            <p:ph type="title" idx="4" hasCustomPrompt="1"/>
          </p:nvPr>
        </p:nvSpPr>
        <p:spPr>
          <a:xfrm>
            <a:off x="4593300" y="1648675"/>
            <a:ext cx="1388400" cy="10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5" name="Google Shape;205;p13"/>
          <p:cNvSpPr txBox="1">
            <a:spLocks noGrp="1"/>
          </p:cNvSpPr>
          <p:nvPr>
            <p:ph type="subTitle" idx="5"/>
          </p:nvPr>
        </p:nvSpPr>
        <p:spPr>
          <a:xfrm>
            <a:off x="5985600" y="1898125"/>
            <a:ext cx="2476500" cy="52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None/>
              <a:defRPr>
                <a:solidFill>
                  <a:schemeClr val="accent2"/>
                </a:solidFill>
              </a:defRPr>
            </a:lvl1pPr>
            <a:lvl2pPr lvl="1" rtl="0">
              <a:spcBef>
                <a:spcPts val="0"/>
              </a:spcBef>
              <a:spcAft>
                <a:spcPts val="0"/>
              </a:spcAft>
              <a:buClr>
                <a:schemeClr val="accent2"/>
              </a:buClr>
              <a:buSzPts val="1600"/>
              <a:buNone/>
              <a:defRPr>
                <a:solidFill>
                  <a:schemeClr val="accent2"/>
                </a:solidFill>
              </a:defRPr>
            </a:lvl2pPr>
            <a:lvl3pPr lvl="2" rtl="0">
              <a:spcBef>
                <a:spcPts val="0"/>
              </a:spcBef>
              <a:spcAft>
                <a:spcPts val="0"/>
              </a:spcAft>
              <a:buClr>
                <a:schemeClr val="accent2"/>
              </a:buClr>
              <a:buSzPts val="1600"/>
              <a:buNone/>
              <a:defRPr>
                <a:solidFill>
                  <a:schemeClr val="accent2"/>
                </a:solidFill>
              </a:defRPr>
            </a:lvl3pPr>
            <a:lvl4pPr lvl="3" rtl="0">
              <a:spcBef>
                <a:spcPts val="0"/>
              </a:spcBef>
              <a:spcAft>
                <a:spcPts val="0"/>
              </a:spcAft>
              <a:buClr>
                <a:schemeClr val="accent2"/>
              </a:buClr>
              <a:buSzPts val="1600"/>
              <a:buNone/>
              <a:defRPr>
                <a:solidFill>
                  <a:schemeClr val="accent2"/>
                </a:solidFill>
              </a:defRPr>
            </a:lvl4pPr>
            <a:lvl5pPr lvl="4" rtl="0">
              <a:spcBef>
                <a:spcPts val="0"/>
              </a:spcBef>
              <a:spcAft>
                <a:spcPts val="0"/>
              </a:spcAft>
              <a:buClr>
                <a:schemeClr val="accent2"/>
              </a:buClr>
              <a:buSzPts val="1600"/>
              <a:buNone/>
              <a:defRPr>
                <a:solidFill>
                  <a:schemeClr val="accent2"/>
                </a:solidFill>
              </a:defRPr>
            </a:lvl5pPr>
            <a:lvl6pPr lvl="5" rtl="0">
              <a:spcBef>
                <a:spcPts val="0"/>
              </a:spcBef>
              <a:spcAft>
                <a:spcPts val="0"/>
              </a:spcAft>
              <a:buClr>
                <a:schemeClr val="accent2"/>
              </a:buClr>
              <a:buSzPts val="1600"/>
              <a:buNone/>
              <a:defRPr>
                <a:solidFill>
                  <a:schemeClr val="accent2"/>
                </a:solidFill>
              </a:defRPr>
            </a:lvl6pPr>
            <a:lvl7pPr lvl="6" rtl="0">
              <a:spcBef>
                <a:spcPts val="0"/>
              </a:spcBef>
              <a:spcAft>
                <a:spcPts val="0"/>
              </a:spcAft>
              <a:buClr>
                <a:schemeClr val="accent2"/>
              </a:buClr>
              <a:buSzPts val="1600"/>
              <a:buNone/>
              <a:defRPr>
                <a:solidFill>
                  <a:schemeClr val="accent2"/>
                </a:solidFill>
              </a:defRPr>
            </a:lvl7pPr>
            <a:lvl8pPr lvl="7" rtl="0">
              <a:spcBef>
                <a:spcPts val="0"/>
              </a:spcBef>
              <a:spcAft>
                <a:spcPts val="0"/>
              </a:spcAft>
              <a:buClr>
                <a:schemeClr val="accent2"/>
              </a:buClr>
              <a:buSzPts val="1600"/>
              <a:buNone/>
              <a:defRPr>
                <a:solidFill>
                  <a:schemeClr val="accent2"/>
                </a:solidFill>
              </a:defRPr>
            </a:lvl8pPr>
            <a:lvl9pPr lvl="8" rtl="0">
              <a:spcBef>
                <a:spcPts val="0"/>
              </a:spcBef>
              <a:spcAft>
                <a:spcPts val="0"/>
              </a:spcAft>
              <a:buClr>
                <a:schemeClr val="accent2"/>
              </a:buClr>
              <a:buSzPts val="1600"/>
              <a:buNone/>
              <a:defRPr>
                <a:solidFill>
                  <a:schemeClr val="accent2"/>
                </a:solidFill>
              </a:defRPr>
            </a:lvl9pPr>
          </a:lstStyle>
          <a:p>
            <a:endParaRPr/>
          </a:p>
        </p:txBody>
      </p:sp>
      <p:sp>
        <p:nvSpPr>
          <p:cNvPr id="206" name="Google Shape;206;p13"/>
          <p:cNvSpPr txBox="1">
            <a:spLocks noGrp="1"/>
          </p:cNvSpPr>
          <p:nvPr>
            <p:ph type="subTitle" idx="6"/>
          </p:nvPr>
        </p:nvSpPr>
        <p:spPr>
          <a:xfrm>
            <a:off x="5985600" y="1553600"/>
            <a:ext cx="2476500" cy="44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07" name="Google Shape;207;p13"/>
          <p:cNvSpPr txBox="1">
            <a:spLocks noGrp="1"/>
          </p:cNvSpPr>
          <p:nvPr>
            <p:ph type="title" idx="7" hasCustomPrompt="1"/>
          </p:nvPr>
        </p:nvSpPr>
        <p:spPr>
          <a:xfrm>
            <a:off x="681900" y="3143575"/>
            <a:ext cx="1388400" cy="10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13"/>
          <p:cNvSpPr txBox="1">
            <a:spLocks noGrp="1"/>
          </p:cNvSpPr>
          <p:nvPr>
            <p:ph type="subTitle" idx="8"/>
          </p:nvPr>
        </p:nvSpPr>
        <p:spPr>
          <a:xfrm>
            <a:off x="2074200" y="3432925"/>
            <a:ext cx="2476500" cy="525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9" name="Google Shape;209;p13"/>
          <p:cNvSpPr txBox="1">
            <a:spLocks noGrp="1"/>
          </p:cNvSpPr>
          <p:nvPr>
            <p:ph type="subTitle" idx="9"/>
          </p:nvPr>
        </p:nvSpPr>
        <p:spPr>
          <a:xfrm>
            <a:off x="2074200" y="3088400"/>
            <a:ext cx="2476500" cy="44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10" name="Google Shape;210;p13"/>
          <p:cNvSpPr txBox="1">
            <a:spLocks noGrp="1"/>
          </p:cNvSpPr>
          <p:nvPr>
            <p:ph type="title" idx="13" hasCustomPrompt="1"/>
          </p:nvPr>
        </p:nvSpPr>
        <p:spPr>
          <a:xfrm>
            <a:off x="4593300" y="3143575"/>
            <a:ext cx="1388400" cy="10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13"/>
          <p:cNvSpPr txBox="1">
            <a:spLocks noGrp="1"/>
          </p:cNvSpPr>
          <p:nvPr>
            <p:ph type="subTitle" idx="14"/>
          </p:nvPr>
        </p:nvSpPr>
        <p:spPr>
          <a:xfrm>
            <a:off x="5985600" y="3432925"/>
            <a:ext cx="2476500" cy="525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2" name="Google Shape;212;p13"/>
          <p:cNvSpPr txBox="1">
            <a:spLocks noGrp="1"/>
          </p:cNvSpPr>
          <p:nvPr>
            <p:ph type="subTitle" idx="15"/>
          </p:nvPr>
        </p:nvSpPr>
        <p:spPr>
          <a:xfrm>
            <a:off x="5985600" y="3088400"/>
            <a:ext cx="2476500" cy="44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13"/>
        <p:cNvGrpSpPr/>
        <p:nvPr/>
      </p:nvGrpSpPr>
      <p:grpSpPr>
        <a:xfrm>
          <a:off x="0" y="0"/>
          <a:ext cx="0" cy="0"/>
          <a:chOff x="0" y="0"/>
          <a:chExt cx="0" cy="0"/>
        </a:xfrm>
      </p:grpSpPr>
      <p:sp>
        <p:nvSpPr>
          <p:cNvPr id="214" name="Google Shape;214;p14"/>
          <p:cNvSpPr/>
          <p:nvPr/>
        </p:nvSpPr>
        <p:spPr>
          <a:xfrm flipH="1">
            <a:off x="-9200" y="0"/>
            <a:ext cx="9153300" cy="354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631962" y="-8194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216" name="Google Shape;216;p14"/>
          <p:cNvSpPr/>
          <p:nvPr/>
        </p:nvSpPr>
        <p:spPr>
          <a:xfrm>
            <a:off x="4611586" y="709933"/>
            <a:ext cx="757010" cy="274783"/>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6525119" y="196639"/>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7288651" y="681274"/>
            <a:ext cx="1292939" cy="332104"/>
          </a:xfrm>
          <a:custGeom>
            <a:avLst/>
            <a:gdLst/>
            <a:ahLst/>
            <a:cxnLst/>
            <a:rect l="l" t="t" r="r" b="b"/>
            <a:pathLst>
              <a:path w="10714" h="2752" extrusionOk="0">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4969280" y="1145162"/>
            <a:ext cx="41634" cy="41634"/>
          </a:xfrm>
          <a:custGeom>
            <a:avLst/>
            <a:gdLst/>
            <a:ahLst/>
            <a:cxnLst/>
            <a:rect l="l" t="t" r="r" b="b"/>
            <a:pathLst>
              <a:path w="345" h="345" extrusionOk="0">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870445" y="346760"/>
            <a:ext cx="24498" cy="23291"/>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788439" y="1097495"/>
            <a:ext cx="41634" cy="41634"/>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442939" y="289438"/>
            <a:ext cx="41634" cy="41513"/>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128991" y="346760"/>
            <a:ext cx="50202" cy="48995"/>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6815042" y="982730"/>
            <a:ext cx="48995" cy="50202"/>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4"/>
          <p:cNvGrpSpPr/>
          <p:nvPr/>
        </p:nvGrpSpPr>
        <p:grpSpPr>
          <a:xfrm flipH="1">
            <a:off x="796075" y="450975"/>
            <a:ext cx="1173375" cy="88200"/>
            <a:chOff x="822825" y="450975"/>
            <a:chExt cx="1173375" cy="88200"/>
          </a:xfrm>
        </p:grpSpPr>
        <p:sp>
          <p:nvSpPr>
            <p:cNvPr id="226" name="Google Shape;226;p14"/>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4"/>
          <p:cNvGrpSpPr/>
          <p:nvPr/>
        </p:nvGrpSpPr>
        <p:grpSpPr>
          <a:xfrm>
            <a:off x="796075" y="4603500"/>
            <a:ext cx="1173375" cy="88200"/>
            <a:chOff x="822825" y="450975"/>
            <a:chExt cx="1173375" cy="88200"/>
          </a:xfrm>
        </p:grpSpPr>
        <p:sp>
          <p:nvSpPr>
            <p:cNvPr id="231" name="Google Shape;231;p14"/>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4"/>
          <p:cNvSpPr txBox="1">
            <a:spLocks noGrp="1"/>
          </p:cNvSpPr>
          <p:nvPr>
            <p:ph type="subTitle" idx="1"/>
          </p:nvPr>
        </p:nvSpPr>
        <p:spPr>
          <a:xfrm>
            <a:off x="1622225" y="3287738"/>
            <a:ext cx="5800200" cy="48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a:solidFill>
                  <a:schemeClr val="lt2"/>
                </a:solidFill>
                <a:latin typeface="Lexend Deca"/>
                <a:ea typeface="Lexend Deca"/>
                <a:cs typeface="Lexend Deca"/>
                <a:sym typeface="Lexend Deca"/>
              </a:defRPr>
            </a:lvl9pPr>
          </a:lstStyle>
          <a:p>
            <a:endParaRPr/>
          </a:p>
        </p:txBody>
      </p:sp>
      <p:sp>
        <p:nvSpPr>
          <p:cNvPr id="236" name="Google Shape;236;p14"/>
          <p:cNvSpPr txBox="1">
            <a:spLocks noGrp="1"/>
          </p:cNvSpPr>
          <p:nvPr>
            <p:ph type="subTitle" idx="2"/>
          </p:nvPr>
        </p:nvSpPr>
        <p:spPr>
          <a:xfrm>
            <a:off x="1401600" y="1580763"/>
            <a:ext cx="6340800" cy="165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37" name="Google Shape;237;p14"/>
          <p:cNvSpPr/>
          <p:nvPr/>
        </p:nvSpPr>
        <p:spPr>
          <a:xfrm>
            <a:off x="4131738" y="27340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spTree>
      <p:nvGrpSpPr>
        <p:cNvPr id="1" name="Shape 238"/>
        <p:cNvGrpSpPr/>
        <p:nvPr/>
      </p:nvGrpSpPr>
      <p:grpSpPr>
        <a:xfrm>
          <a:off x="0" y="0"/>
          <a:ext cx="0" cy="0"/>
          <a:chOff x="0" y="0"/>
          <a:chExt cx="0" cy="0"/>
        </a:xfrm>
      </p:grpSpPr>
      <p:sp>
        <p:nvSpPr>
          <p:cNvPr id="239" name="Google Shape;239;p15"/>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241" name="Google Shape;241;p15"/>
          <p:cNvGrpSpPr/>
          <p:nvPr/>
        </p:nvGrpSpPr>
        <p:grpSpPr>
          <a:xfrm>
            <a:off x="7165450" y="450975"/>
            <a:ext cx="1173375" cy="88200"/>
            <a:chOff x="822825" y="450975"/>
            <a:chExt cx="1173375" cy="88200"/>
          </a:xfrm>
        </p:grpSpPr>
        <p:sp>
          <p:nvSpPr>
            <p:cNvPr id="242" name="Google Shape;242;p15"/>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5"/>
          <p:cNvGrpSpPr/>
          <p:nvPr/>
        </p:nvGrpSpPr>
        <p:grpSpPr>
          <a:xfrm flipH="1">
            <a:off x="822825" y="4603500"/>
            <a:ext cx="1173375" cy="88200"/>
            <a:chOff x="822825" y="450975"/>
            <a:chExt cx="1173375" cy="88200"/>
          </a:xfrm>
        </p:grpSpPr>
        <p:sp>
          <p:nvSpPr>
            <p:cNvPr id="247" name="Google Shape;247;p15"/>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
        <p:nvSpPr>
          <p:cNvPr id="252" name="Google Shape;252;p15"/>
          <p:cNvSpPr txBox="1">
            <a:spLocks noGrp="1"/>
          </p:cNvSpPr>
          <p:nvPr>
            <p:ph type="subTitle" idx="1"/>
          </p:nvPr>
        </p:nvSpPr>
        <p:spPr>
          <a:xfrm>
            <a:off x="720000" y="3638125"/>
            <a:ext cx="2472600" cy="67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3" name="Google Shape;253;p15"/>
          <p:cNvSpPr txBox="1">
            <a:spLocks noGrp="1"/>
          </p:cNvSpPr>
          <p:nvPr>
            <p:ph type="subTitle" idx="2"/>
          </p:nvPr>
        </p:nvSpPr>
        <p:spPr>
          <a:xfrm>
            <a:off x="720000" y="3198025"/>
            <a:ext cx="2472600" cy="440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254" name="Google Shape;254;p15"/>
          <p:cNvSpPr txBox="1">
            <a:spLocks noGrp="1"/>
          </p:cNvSpPr>
          <p:nvPr>
            <p:ph type="subTitle" idx="3"/>
          </p:nvPr>
        </p:nvSpPr>
        <p:spPr>
          <a:xfrm>
            <a:off x="5951400" y="3638125"/>
            <a:ext cx="2472600" cy="6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5" name="Google Shape;255;p15"/>
          <p:cNvSpPr txBox="1">
            <a:spLocks noGrp="1"/>
          </p:cNvSpPr>
          <p:nvPr>
            <p:ph type="subTitle" idx="4"/>
          </p:nvPr>
        </p:nvSpPr>
        <p:spPr>
          <a:xfrm>
            <a:off x="5951400" y="3198025"/>
            <a:ext cx="2472600" cy="44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256" name="Google Shape;256;p15"/>
          <p:cNvSpPr txBox="1">
            <a:spLocks noGrp="1"/>
          </p:cNvSpPr>
          <p:nvPr>
            <p:ph type="subTitle" idx="5"/>
          </p:nvPr>
        </p:nvSpPr>
        <p:spPr>
          <a:xfrm>
            <a:off x="720000" y="2196150"/>
            <a:ext cx="2472600" cy="67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57" name="Google Shape;257;p15"/>
          <p:cNvSpPr txBox="1">
            <a:spLocks noGrp="1"/>
          </p:cNvSpPr>
          <p:nvPr>
            <p:ph type="subTitle" idx="6"/>
          </p:nvPr>
        </p:nvSpPr>
        <p:spPr>
          <a:xfrm>
            <a:off x="720000" y="1756050"/>
            <a:ext cx="2472600" cy="440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258" name="Google Shape;258;p15"/>
          <p:cNvSpPr txBox="1">
            <a:spLocks noGrp="1"/>
          </p:cNvSpPr>
          <p:nvPr>
            <p:ph type="subTitle" idx="7"/>
          </p:nvPr>
        </p:nvSpPr>
        <p:spPr>
          <a:xfrm>
            <a:off x="5951400" y="2196150"/>
            <a:ext cx="2472600" cy="6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9" name="Google Shape;259;p15"/>
          <p:cNvSpPr txBox="1">
            <a:spLocks noGrp="1"/>
          </p:cNvSpPr>
          <p:nvPr>
            <p:ph type="subTitle" idx="8"/>
          </p:nvPr>
        </p:nvSpPr>
        <p:spPr>
          <a:xfrm>
            <a:off x="5951400" y="1756050"/>
            <a:ext cx="2472600" cy="44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2">
    <p:spTree>
      <p:nvGrpSpPr>
        <p:cNvPr id="1" name="Shape 260"/>
        <p:cNvGrpSpPr/>
        <p:nvPr/>
      </p:nvGrpSpPr>
      <p:grpSpPr>
        <a:xfrm>
          <a:off x="0" y="0"/>
          <a:ext cx="0" cy="0"/>
          <a:chOff x="0" y="0"/>
          <a:chExt cx="0" cy="0"/>
        </a:xfrm>
      </p:grpSpPr>
      <p:sp>
        <p:nvSpPr>
          <p:cNvPr id="261" name="Google Shape;261;p16"/>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263" name="Google Shape;263;p16"/>
          <p:cNvGrpSpPr/>
          <p:nvPr/>
        </p:nvGrpSpPr>
        <p:grpSpPr>
          <a:xfrm>
            <a:off x="7165450" y="450975"/>
            <a:ext cx="1173375" cy="88200"/>
            <a:chOff x="822825" y="450975"/>
            <a:chExt cx="1173375" cy="88200"/>
          </a:xfrm>
        </p:grpSpPr>
        <p:sp>
          <p:nvSpPr>
            <p:cNvPr id="264" name="Google Shape;264;p16"/>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6"/>
          <p:cNvGrpSpPr/>
          <p:nvPr/>
        </p:nvGrpSpPr>
        <p:grpSpPr>
          <a:xfrm flipH="1">
            <a:off x="822825" y="4603500"/>
            <a:ext cx="1173375" cy="88200"/>
            <a:chOff x="822825" y="450975"/>
            <a:chExt cx="1173375" cy="88200"/>
          </a:xfrm>
        </p:grpSpPr>
        <p:sp>
          <p:nvSpPr>
            <p:cNvPr id="269" name="Google Shape;269;p16"/>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4" name="Google Shape;274;p16"/>
          <p:cNvSpPr txBox="1">
            <a:spLocks noGrp="1"/>
          </p:cNvSpPr>
          <p:nvPr>
            <p:ph type="subTitle" idx="1"/>
          </p:nvPr>
        </p:nvSpPr>
        <p:spPr>
          <a:xfrm>
            <a:off x="720000" y="38881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6"/>
          <p:cNvSpPr txBox="1">
            <a:spLocks noGrp="1"/>
          </p:cNvSpPr>
          <p:nvPr>
            <p:ph type="subTitle" idx="2"/>
          </p:nvPr>
        </p:nvSpPr>
        <p:spPr>
          <a:xfrm>
            <a:off x="720000" y="3600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76" name="Google Shape;276;p16"/>
          <p:cNvSpPr txBox="1">
            <a:spLocks noGrp="1"/>
          </p:cNvSpPr>
          <p:nvPr>
            <p:ph type="subTitle" idx="3"/>
          </p:nvPr>
        </p:nvSpPr>
        <p:spPr>
          <a:xfrm>
            <a:off x="3420300" y="38881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6"/>
          <p:cNvSpPr txBox="1">
            <a:spLocks noGrp="1"/>
          </p:cNvSpPr>
          <p:nvPr>
            <p:ph type="subTitle" idx="4"/>
          </p:nvPr>
        </p:nvSpPr>
        <p:spPr>
          <a:xfrm>
            <a:off x="3420300" y="3600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78" name="Google Shape;278;p16"/>
          <p:cNvSpPr txBox="1">
            <a:spLocks noGrp="1"/>
          </p:cNvSpPr>
          <p:nvPr>
            <p:ph type="subTitle" idx="5"/>
          </p:nvPr>
        </p:nvSpPr>
        <p:spPr>
          <a:xfrm>
            <a:off x="6120600" y="38881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9" name="Google Shape;279;p16"/>
          <p:cNvSpPr txBox="1">
            <a:spLocks noGrp="1"/>
          </p:cNvSpPr>
          <p:nvPr>
            <p:ph type="subTitle" idx="6"/>
          </p:nvPr>
        </p:nvSpPr>
        <p:spPr>
          <a:xfrm>
            <a:off x="6120600" y="3600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80" name="Google Shape;280;p16"/>
          <p:cNvSpPr txBox="1">
            <a:spLocks noGrp="1"/>
          </p:cNvSpPr>
          <p:nvPr>
            <p:ph type="subTitle" idx="7"/>
          </p:nvPr>
        </p:nvSpPr>
        <p:spPr>
          <a:xfrm>
            <a:off x="720000" y="2113525"/>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1" name="Google Shape;281;p16"/>
          <p:cNvSpPr txBox="1">
            <a:spLocks noGrp="1"/>
          </p:cNvSpPr>
          <p:nvPr>
            <p:ph type="subTitle" idx="8"/>
          </p:nvPr>
        </p:nvSpPr>
        <p:spPr>
          <a:xfrm>
            <a:off x="720000" y="1825825"/>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82" name="Google Shape;282;p16"/>
          <p:cNvSpPr txBox="1">
            <a:spLocks noGrp="1"/>
          </p:cNvSpPr>
          <p:nvPr>
            <p:ph type="subTitle" idx="9"/>
          </p:nvPr>
        </p:nvSpPr>
        <p:spPr>
          <a:xfrm>
            <a:off x="3420300" y="2113525"/>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3" name="Google Shape;283;p16"/>
          <p:cNvSpPr txBox="1">
            <a:spLocks noGrp="1"/>
          </p:cNvSpPr>
          <p:nvPr>
            <p:ph type="subTitle" idx="13"/>
          </p:nvPr>
        </p:nvSpPr>
        <p:spPr>
          <a:xfrm>
            <a:off x="3420300" y="1825825"/>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284" name="Google Shape;284;p16"/>
          <p:cNvSpPr txBox="1">
            <a:spLocks noGrp="1"/>
          </p:cNvSpPr>
          <p:nvPr>
            <p:ph type="subTitle" idx="14"/>
          </p:nvPr>
        </p:nvSpPr>
        <p:spPr>
          <a:xfrm>
            <a:off x="6120600" y="2113525"/>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6"/>
          <p:cNvSpPr txBox="1">
            <a:spLocks noGrp="1"/>
          </p:cNvSpPr>
          <p:nvPr>
            <p:ph type="subTitle" idx="15"/>
          </p:nvPr>
        </p:nvSpPr>
        <p:spPr>
          <a:xfrm>
            <a:off x="6120600" y="1825825"/>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TITLE_AND_TWO_COLUMNS_2_1">
    <p:spTree>
      <p:nvGrpSpPr>
        <p:cNvPr id="1" name="Shape 286"/>
        <p:cNvGrpSpPr/>
        <p:nvPr/>
      </p:nvGrpSpPr>
      <p:grpSpPr>
        <a:xfrm>
          <a:off x="0" y="0"/>
          <a:ext cx="0" cy="0"/>
          <a:chOff x="0" y="0"/>
          <a:chExt cx="0" cy="0"/>
        </a:xfrm>
      </p:grpSpPr>
      <p:sp>
        <p:nvSpPr>
          <p:cNvPr id="287" name="Google Shape;287;p17"/>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289" name="Google Shape;289;p17"/>
          <p:cNvGrpSpPr/>
          <p:nvPr/>
        </p:nvGrpSpPr>
        <p:grpSpPr>
          <a:xfrm>
            <a:off x="7165450" y="450975"/>
            <a:ext cx="1173375" cy="88200"/>
            <a:chOff x="822825" y="450975"/>
            <a:chExt cx="1173375" cy="88200"/>
          </a:xfrm>
        </p:grpSpPr>
        <p:sp>
          <p:nvSpPr>
            <p:cNvPr id="290" name="Google Shape;290;p17"/>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7"/>
          <p:cNvGrpSpPr/>
          <p:nvPr/>
        </p:nvGrpSpPr>
        <p:grpSpPr>
          <a:xfrm flipH="1">
            <a:off x="822825" y="4603500"/>
            <a:ext cx="1173375" cy="88200"/>
            <a:chOff x="822825" y="450975"/>
            <a:chExt cx="1173375" cy="88200"/>
          </a:xfrm>
        </p:grpSpPr>
        <p:sp>
          <p:nvSpPr>
            <p:cNvPr id="295" name="Google Shape;295;p17"/>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
        <p:nvSpPr>
          <p:cNvPr id="300" name="Google Shape;300;p17"/>
          <p:cNvSpPr txBox="1">
            <a:spLocks noGrp="1"/>
          </p:cNvSpPr>
          <p:nvPr>
            <p:ph type="subTitle" idx="1"/>
          </p:nvPr>
        </p:nvSpPr>
        <p:spPr>
          <a:xfrm>
            <a:off x="7200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1" name="Google Shape;301;p17"/>
          <p:cNvSpPr txBox="1">
            <a:spLocks noGrp="1"/>
          </p:cNvSpPr>
          <p:nvPr>
            <p:ph type="subTitle" idx="2"/>
          </p:nvPr>
        </p:nvSpPr>
        <p:spPr>
          <a:xfrm>
            <a:off x="7200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302" name="Google Shape;302;p17"/>
          <p:cNvSpPr txBox="1">
            <a:spLocks noGrp="1"/>
          </p:cNvSpPr>
          <p:nvPr>
            <p:ph type="subTitle" idx="3"/>
          </p:nvPr>
        </p:nvSpPr>
        <p:spPr>
          <a:xfrm>
            <a:off x="34203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7"/>
          <p:cNvSpPr txBox="1">
            <a:spLocks noGrp="1"/>
          </p:cNvSpPr>
          <p:nvPr>
            <p:ph type="subTitle" idx="4"/>
          </p:nvPr>
        </p:nvSpPr>
        <p:spPr>
          <a:xfrm>
            <a:off x="34203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304" name="Google Shape;304;p17"/>
          <p:cNvSpPr txBox="1">
            <a:spLocks noGrp="1"/>
          </p:cNvSpPr>
          <p:nvPr>
            <p:ph type="subTitle" idx="5"/>
          </p:nvPr>
        </p:nvSpPr>
        <p:spPr>
          <a:xfrm>
            <a:off x="61206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7"/>
          <p:cNvSpPr txBox="1">
            <a:spLocks noGrp="1"/>
          </p:cNvSpPr>
          <p:nvPr>
            <p:ph type="subTitle" idx="6"/>
          </p:nvPr>
        </p:nvSpPr>
        <p:spPr>
          <a:xfrm>
            <a:off x="61206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306" name="Google Shape;306;p17"/>
          <p:cNvSpPr txBox="1">
            <a:spLocks noGrp="1"/>
          </p:cNvSpPr>
          <p:nvPr>
            <p:ph type="title" idx="7" hasCustomPrompt="1"/>
          </p:nvPr>
        </p:nvSpPr>
        <p:spPr>
          <a:xfrm>
            <a:off x="720000" y="1587875"/>
            <a:ext cx="2303400" cy="106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7" name="Google Shape;307;p17"/>
          <p:cNvSpPr txBox="1">
            <a:spLocks noGrp="1"/>
          </p:cNvSpPr>
          <p:nvPr>
            <p:ph type="title" idx="8" hasCustomPrompt="1"/>
          </p:nvPr>
        </p:nvSpPr>
        <p:spPr>
          <a:xfrm>
            <a:off x="3420300" y="1587875"/>
            <a:ext cx="2303400" cy="106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8" name="Google Shape;308;p17"/>
          <p:cNvSpPr txBox="1">
            <a:spLocks noGrp="1"/>
          </p:cNvSpPr>
          <p:nvPr>
            <p:ph type="title" idx="9" hasCustomPrompt="1"/>
          </p:nvPr>
        </p:nvSpPr>
        <p:spPr>
          <a:xfrm>
            <a:off x="6120600" y="1587875"/>
            <a:ext cx="2303400" cy="106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2_1_1">
    <p:spTree>
      <p:nvGrpSpPr>
        <p:cNvPr id="1" name="Shape 309"/>
        <p:cNvGrpSpPr/>
        <p:nvPr/>
      </p:nvGrpSpPr>
      <p:grpSpPr>
        <a:xfrm>
          <a:off x="0" y="0"/>
          <a:ext cx="0" cy="0"/>
          <a:chOff x="0" y="0"/>
          <a:chExt cx="0" cy="0"/>
        </a:xfrm>
      </p:grpSpPr>
      <p:sp>
        <p:nvSpPr>
          <p:cNvPr id="310" name="Google Shape;310;p18"/>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312" name="Google Shape;312;p18"/>
          <p:cNvGrpSpPr/>
          <p:nvPr/>
        </p:nvGrpSpPr>
        <p:grpSpPr>
          <a:xfrm>
            <a:off x="7165450" y="450975"/>
            <a:ext cx="1173375" cy="88200"/>
            <a:chOff x="822825" y="450975"/>
            <a:chExt cx="1173375" cy="88200"/>
          </a:xfrm>
        </p:grpSpPr>
        <p:sp>
          <p:nvSpPr>
            <p:cNvPr id="313" name="Google Shape;313;p18"/>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8"/>
          <p:cNvGrpSpPr/>
          <p:nvPr/>
        </p:nvGrpSpPr>
        <p:grpSpPr>
          <a:xfrm flipH="1">
            <a:off x="822825" y="4603500"/>
            <a:ext cx="1173375" cy="88200"/>
            <a:chOff x="822825" y="450975"/>
            <a:chExt cx="1173375" cy="88200"/>
          </a:xfrm>
        </p:grpSpPr>
        <p:sp>
          <p:nvSpPr>
            <p:cNvPr id="318" name="Google Shape;318;p18"/>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
        <p:nvSpPr>
          <p:cNvPr id="323" name="Google Shape;323;p18"/>
          <p:cNvSpPr txBox="1">
            <a:spLocks noGrp="1"/>
          </p:cNvSpPr>
          <p:nvPr>
            <p:ph type="subTitle" idx="1"/>
          </p:nvPr>
        </p:nvSpPr>
        <p:spPr>
          <a:xfrm>
            <a:off x="7200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4" name="Google Shape;324;p18"/>
          <p:cNvSpPr txBox="1">
            <a:spLocks noGrp="1"/>
          </p:cNvSpPr>
          <p:nvPr>
            <p:ph type="subTitle" idx="2"/>
          </p:nvPr>
        </p:nvSpPr>
        <p:spPr>
          <a:xfrm>
            <a:off x="7200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325" name="Google Shape;325;p18"/>
          <p:cNvSpPr txBox="1">
            <a:spLocks noGrp="1"/>
          </p:cNvSpPr>
          <p:nvPr>
            <p:ph type="subTitle" idx="3"/>
          </p:nvPr>
        </p:nvSpPr>
        <p:spPr>
          <a:xfrm>
            <a:off x="34203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6" name="Google Shape;326;p18"/>
          <p:cNvSpPr txBox="1">
            <a:spLocks noGrp="1"/>
          </p:cNvSpPr>
          <p:nvPr>
            <p:ph type="subTitle" idx="4"/>
          </p:nvPr>
        </p:nvSpPr>
        <p:spPr>
          <a:xfrm>
            <a:off x="34203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
        <p:nvSpPr>
          <p:cNvPr id="327" name="Google Shape;327;p18"/>
          <p:cNvSpPr txBox="1">
            <a:spLocks noGrp="1"/>
          </p:cNvSpPr>
          <p:nvPr>
            <p:ph type="subTitle" idx="5"/>
          </p:nvPr>
        </p:nvSpPr>
        <p:spPr>
          <a:xfrm>
            <a:off x="6120600" y="3659550"/>
            <a:ext cx="23034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18"/>
          <p:cNvSpPr txBox="1">
            <a:spLocks noGrp="1"/>
          </p:cNvSpPr>
          <p:nvPr>
            <p:ph type="subTitle" idx="6"/>
          </p:nvPr>
        </p:nvSpPr>
        <p:spPr>
          <a:xfrm>
            <a:off x="6120600" y="3219450"/>
            <a:ext cx="23034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1pPr>
            <a:lvl2pPr lvl="1"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2pPr>
            <a:lvl3pPr lvl="2"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3pPr>
            <a:lvl4pPr lvl="3"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4pPr>
            <a:lvl5pPr lvl="4"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5pPr>
            <a:lvl6pPr lvl="5"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6pPr>
            <a:lvl7pPr lvl="6"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7pPr>
            <a:lvl8pPr lvl="7"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8pPr>
            <a:lvl9pPr lvl="8" algn="ctr" rtl="0">
              <a:spcBef>
                <a:spcPts val="0"/>
              </a:spcBef>
              <a:spcAft>
                <a:spcPts val="0"/>
              </a:spcAft>
              <a:buClr>
                <a:schemeClr val="lt2"/>
              </a:buClr>
              <a:buSzPts val="2000"/>
              <a:buFont typeface="Lexend Deca"/>
              <a:buNone/>
              <a:defRPr sz="2000" b="1">
                <a:solidFill>
                  <a:schemeClr val="lt2"/>
                </a:solidFill>
                <a:latin typeface="Lexend Deca"/>
                <a:ea typeface="Lexend Deca"/>
                <a:cs typeface="Lexend Deca"/>
                <a:sym typeface="Lexend Dec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AND_TWO_COLUMNS_2_2">
    <p:spTree>
      <p:nvGrpSpPr>
        <p:cNvPr id="1" name="Shape 329"/>
        <p:cNvGrpSpPr/>
        <p:nvPr/>
      </p:nvGrpSpPr>
      <p:grpSpPr>
        <a:xfrm>
          <a:off x="0" y="0"/>
          <a:ext cx="0" cy="0"/>
          <a:chOff x="0" y="0"/>
          <a:chExt cx="0" cy="0"/>
        </a:xfrm>
      </p:grpSpPr>
      <p:sp>
        <p:nvSpPr>
          <p:cNvPr id="330" name="Google Shape;330;p19"/>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332" name="Google Shape;332;p19"/>
          <p:cNvGrpSpPr/>
          <p:nvPr/>
        </p:nvGrpSpPr>
        <p:grpSpPr>
          <a:xfrm>
            <a:off x="7165450" y="450975"/>
            <a:ext cx="1173375" cy="88200"/>
            <a:chOff x="822825" y="450975"/>
            <a:chExt cx="1173375" cy="88200"/>
          </a:xfrm>
        </p:grpSpPr>
        <p:sp>
          <p:nvSpPr>
            <p:cNvPr id="333" name="Google Shape;333;p19"/>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9"/>
          <p:cNvGrpSpPr/>
          <p:nvPr/>
        </p:nvGrpSpPr>
        <p:grpSpPr>
          <a:xfrm flipH="1">
            <a:off x="822825" y="4603500"/>
            <a:ext cx="1173375" cy="88200"/>
            <a:chOff x="822825" y="450975"/>
            <a:chExt cx="1173375" cy="88200"/>
          </a:xfrm>
        </p:grpSpPr>
        <p:sp>
          <p:nvSpPr>
            <p:cNvPr id="338" name="Google Shape;338;p19"/>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_AND_TWO_COLUMNS_2_2_1">
    <p:spTree>
      <p:nvGrpSpPr>
        <p:cNvPr id="1" name="Shape 343"/>
        <p:cNvGrpSpPr/>
        <p:nvPr/>
      </p:nvGrpSpPr>
      <p:grpSpPr>
        <a:xfrm>
          <a:off x="0" y="0"/>
          <a:ext cx="0" cy="0"/>
          <a:chOff x="0" y="0"/>
          <a:chExt cx="0" cy="0"/>
        </a:xfrm>
      </p:grpSpPr>
      <p:sp>
        <p:nvSpPr>
          <p:cNvPr id="344" name="Google Shape;344;p20"/>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346" name="Google Shape;346;p20"/>
          <p:cNvGrpSpPr/>
          <p:nvPr/>
        </p:nvGrpSpPr>
        <p:grpSpPr>
          <a:xfrm>
            <a:off x="7165450" y="450975"/>
            <a:ext cx="1173375" cy="88200"/>
            <a:chOff x="822825" y="450975"/>
            <a:chExt cx="1173375" cy="88200"/>
          </a:xfrm>
        </p:grpSpPr>
        <p:sp>
          <p:nvSpPr>
            <p:cNvPr id="347" name="Google Shape;347;p20"/>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0"/>
          <p:cNvGrpSpPr/>
          <p:nvPr/>
        </p:nvGrpSpPr>
        <p:grpSpPr>
          <a:xfrm flipH="1">
            <a:off x="822825" y="4603500"/>
            <a:ext cx="1173375" cy="88200"/>
            <a:chOff x="822825" y="450975"/>
            <a:chExt cx="1173375" cy="88200"/>
          </a:xfrm>
        </p:grpSpPr>
        <p:sp>
          <p:nvSpPr>
            <p:cNvPr id="352" name="Google Shape;352;p20"/>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357" name="Google Shape;357;p20"/>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a:off x="-9200" y="0"/>
            <a:ext cx="9153300" cy="295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31962" y="-4036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27" name="Google Shape;27;p3"/>
          <p:cNvGrpSpPr/>
          <p:nvPr/>
        </p:nvGrpSpPr>
        <p:grpSpPr>
          <a:xfrm>
            <a:off x="7165450" y="450975"/>
            <a:ext cx="1173375" cy="88200"/>
            <a:chOff x="822825" y="450975"/>
            <a:chExt cx="1173375" cy="88200"/>
          </a:xfrm>
        </p:grpSpPr>
        <p:sp>
          <p:nvSpPr>
            <p:cNvPr id="28" name="Google Shape;28;p3"/>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flipH="1">
            <a:off x="7165450" y="4603500"/>
            <a:ext cx="1173375" cy="88200"/>
            <a:chOff x="822825" y="450975"/>
            <a:chExt cx="1173375" cy="88200"/>
          </a:xfrm>
        </p:grpSpPr>
        <p:sp>
          <p:nvSpPr>
            <p:cNvPr id="33" name="Google Shape;33;p3"/>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4627500" y="2605086"/>
            <a:ext cx="3796500" cy="7335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2"/>
              </a:buClr>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8" name="Google Shape;38;p3"/>
          <p:cNvSpPr txBox="1">
            <a:spLocks noGrp="1"/>
          </p:cNvSpPr>
          <p:nvPr>
            <p:ph type="title" idx="2" hasCustomPrompt="1"/>
          </p:nvPr>
        </p:nvSpPr>
        <p:spPr>
          <a:xfrm>
            <a:off x="4675500" y="930400"/>
            <a:ext cx="3748500" cy="182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 name="Google Shape;39;p3"/>
          <p:cNvSpPr txBox="1">
            <a:spLocks noGrp="1"/>
          </p:cNvSpPr>
          <p:nvPr>
            <p:ph type="subTitle" idx="1"/>
          </p:nvPr>
        </p:nvSpPr>
        <p:spPr>
          <a:xfrm>
            <a:off x="5766900" y="3338575"/>
            <a:ext cx="2657100" cy="762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58"/>
        <p:cNvGrpSpPr/>
        <p:nvPr/>
      </p:nvGrpSpPr>
      <p:grpSpPr>
        <a:xfrm>
          <a:off x="0" y="0"/>
          <a:ext cx="0" cy="0"/>
          <a:chOff x="0" y="0"/>
          <a:chExt cx="0" cy="0"/>
        </a:xfrm>
      </p:grpSpPr>
      <p:sp>
        <p:nvSpPr>
          <p:cNvPr id="359" name="Google Shape;359;p21"/>
          <p:cNvSpPr/>
          <p:nvPr/>
        </p:nvSpPr>
        <p:spPr>
          <a:xfrm>
            <a:off x="-9200" y="2296025"/>
            <a:ext cx="9153300" cy="284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2942225" y="30431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361" name="Google Shape;361;p21"/>
          <p:cNvGrpSpPr/>
          <p:nvPr/>
        </p:nvGrpSpPr>
        <p:grpSpPr>
          <a:xfrm>
            <a:off x="822825" y="450975"/>
            <a:ext cx="1173375" cy="88200"/>
            <a:chOff x="822825" y="450975"/>
            <a:chExt cx="1173375" cy="88200"/>
          </a:xfrm>
        </p:grpSpPr>
        <p:sp>
          <p:nvSpPr>
            <p:cNvPr id="362" name="Google Shape;362;p21"/>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1"/>
          <p:cNvGrpSpPr/>
          <p:nvPr/>
        </p:nvGrpSpPr>
        <p:grpSpPr>
          <a:xfrm flipH="1">
            <a:off x="7147425" y="4603500"/>
            <a:ext cx="1173375" cy="88200"/>
            <a:chOff x="822825" y="450975"/>
            <a:chExt cx="1173375" cy="88200"/>
          </a:xfrm>
        </p:grpSpPr>
        <p:sp>
          <p:nvSpPr>
            <p:cNvPr id="367" name="Google Shape;367;p21"/>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1"/>
          <p:cNvSpPr/>
          <p:nvPr/>
        </p:nvSpPr>
        <p:spPr>
          <a:xfrm>
            <a:off x="-507300" y="-7485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372" name="Google Shape;372;p21"/>
          <p:cNvSpPr txBox="1">
            <a:spLocks noGrp="1"/>
          </p:cNvSpPr>
          <p:nvPr>
            <p:ph type="ctrTitle"/>
          </p:nvPr>
        </p:nvSpPr>
        <p:spPr>
          <a:xfrm>
            <a:off x="1387500" y="1012700"/>
            <a:ext cx="6369000" cy="11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3" name="Google Shape;373;p21"/>
          <p:cNvSpPr txBox="1">
            <a:spLocks noGrp="1"/>
          </p:cNvSpPr>
          <p:nvPr>
            <p:ph type="subTitle" idx="1"/>
          </p:nvPr>
        </p:nvSpPr>
        <p:spPr>
          <a:xfrm>
            <a:off x="1387488" y="2070050"/>
            <a:ext cx="6369000" cy="46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1pPr>
            <a:lvl2pPr lvl="1"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2pPr>
            <a:lvl3pPr lvl="2"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3pPr>
            <a:lvl4pPr lvl="3"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4pPr>
            <a:lvl5pPr lvl="4"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5pPr>
            <a:lvl6pPr lvl="5"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6pPr>
            <a:lvl7pPr lvl="6"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7pPr>
            <a:lvl8pPr lvl="7"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8pPr>
            <a:lvl9pPr lvl="8" algn="ctr" rtl="0">
              <a:lnSpc>
                <a:spcPct val="100000"/>
              </a:lnSpc>
              <a:spcBef>
                <a:spcPts val="0"/>
              </a:spcBef>
              <a:spcAft>
                <a:spcPts val="0"/>
              </a:spcAft>
              <a:buClr>
                <a:schemeClr val="accent2"/>
              </a:buClr>
              <a:buSzPts val="2000"/>
              <a:buFont typeface="Lexend Deca"/>
              <a:buNone/>
              <a:defRPr sz="2000">
                <a:solidFill>
                  <a:schemeClr val="accent2"/>
                </a:solidFill>
                <a:latin typeface="Lexend Deca"/>
                <a:ea typeface="Lexend Deca"/>
                <a:cs typeface="Lexend Deca"/>
                <a:sym typeface="Lexend Deca"/>
              </a:defRPr>
            </a:lvl9pPr>
          </a:lstStyle>
          <a:p>
            <a:endParaRPr/>
          </a:p>
        </p:txBody>
      </p:sp>
      <p:sp>
        <p:nvSpPr>
          <p:cNvPr id="374" name="Google Shape;374;p21"/>
          <p:cNvSpPr txBox="1">
            <a:spLocks noGrp="1"/>
          </p:cNvSpPr>
          <p:nvPr>
            <p:ph type="subTitle" idx="2"/>
          </p:nvPr>
        </p:nvSpPr>
        <p:spPr>
          <a:xfrm>
            <a:off x="1976300" y="2496625"/>
            <a:ext cx="5027700" cy="912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75" name="Google Shape;375;p21"/>
          <p:cNvSpPr txBox="1"/>
          <p:nvPr/>
        </p:nvSpPr>
        <p:spPr>
          <a:xfrm>
            <a:off x="2421175" y="3812550"/>
            <a:ext cx="43017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M PLUS Rounded 1c"/>
                <a:ea typeface="M PLUS Rounded 1c"/>
                <a:cs typeface="M PLUS Rounded 1c"/>
                <a:sym typeface="M PLUS Rounded 1c"/>
              </a:rPr>
              <a:t>CREDITS:</a:t>
            </a:r>
            <a:r>
              <a:rPr lang="en" sz="1000">
                <a:solidFill>
                  <a:schemeClr val="dk1"/>
                </a:solidFill>
                <a:latin typeface="M PLUS Rounded 1c"/>
                <a:ea typeface="M PLUS Rounded 1c"/>
                <a:cs typeface="M PLUS Rounded 1c"/>
                <a:sym typeface="M PLUS Rounded 1c"/>
              </a:rPr>
              <a:t> This presentation template was created by </a:t>
            </a:r>
            <a:r>
              <a:rPr lang="en" sz="1000" b="1">
                <a:solidFill>
                  <a:schemeClr val="dk1"/>
                </a:solidFill>
                <a:uFill>
                  <a:noFill/>
                </a:uFill>
                <a:latin typeface="M PLUS Rounded 1c"/>
                <a:ea typeface="M PLUS Rounded 1c"/>
                <a:cs typeface="M PLUS Rounded 1c"/>
                <a:sym typeface="M PLUS Rounded 1c"/>
                <a:hlinkClick r:id="rId2">
                  <a:extLst>
                    <a:ext uri="{A12FA001-AC4F-418D-AE19-62706E023703}">
                      <ahyp:hlinkClr xmlns:ahyp="http://schemas.microsoft.com/office/drawing/2018/hyperlinkcolor" val="tx"/>
                    </a:ext>
                  </a:extLst>
                </a:hlinkClick>
              </a:rPr>
              <a:t>Slidesgo</a:t>
            </a:r>
            <a:r>
              <a:rPr lang="en" sz="1000">
                <a:solidFill>
                  <a:schemeClr val="dk1"/>
                </a:solidFill>
                <a:latin typeface="M PLUS Rounded 1c"/>
                <a:ea typeface="M PLUS Rounded 1c"/>
                <a:cs typeface="M PLUS Rounded 1c"/>
                <a:sym typeface="M PLUS Rounded 1c"/>
              </a:rPr>
              <a:t>, including icons by </a:t>
            </a:r>
            <a:r>
              <a:rPr lang="en" sz="1000" b="1">
                <a:solidFill>
                  <a:schemeClr val="dk1"/>
                </a:solidFill>
                <a:uFill>
                  <a:noFill/>
                </a:uFill>
                <a:latin typeface="M PLUS Rounded 1c"/>
                <a:ea typeface="M PLUS Rounded 1c"/>
                <a:cs typeface="M PLUS Rounded 1c"/>
                <a:sym typeface="M PLUS Rounded 1c"/>
                <a:hlinkClick r:id="rId3">
                  <a:extLst>
                    <a:ext uri="{A12FA001-AC4F-418D-AE19-62706E023703}">
                      <ahyp:hlinkClr xmlns:ahyp="http://schemas.microsoft.com/office/drawing/2018/hyperlinkcolor" val="tx"/>
                    </a:ext>
                  </a:extLst>
                </a:hlinkClick>
              </a:rPr>
              <a:t>Flaticon</a:t>
            </a:r>
            <a:r>
              <a:rPr lang="en" sz="1000">
                <a:solidFill>
                  <a:schemeClr val="dk1"/>
                </a:solidFill>
                <a:latin typeface="M PLUS Rounded 1c"/>
                <a:ea typeface="M PLUS Rounded 1c"/>
                <a:cs typeface="M PLUS Rounded 1c"/>
                <a:sym typeface="M PLUS Rounded 1c"/>
              </a:rPr>
              <a:t>, and infographics &amp; images by </a:t>
            </a:r>
            <a:r>
              <a:rPr lang="en" sz="1000" b="1">
                <a:solidFill>
                  <a:schemeClr val="dk1"/>
                </a:solidFill>
                <a:uFill>
                  <a:noFill/>
                </a:uFill>
                <a:latin typeface="M PLUS Rounded 1c"/>
                <a:ea typeface="M PLUS Rounded 1c"/>
                <a:cs typeface="M PLUS Rounded 1c"/>
                <a:sym typeface="M PLUS Rounded 1c"/>
                <a:hlinkClick r:id="rId4">
                  <a:extLst>
                    <a:ext uri="{A12FA001-AC4F-418D-AE19-62706E023703}">
                      <ahyp:hlinkClr xmlns:ahyp="http://schemas.microsoft.com/office/drawing/2018/hyperlinkcolor" val="tx"/>
                    </a:ext>
                  </a:extLst>
                </a:hlinkClick>
              </a:rPr>
              <a:t>Freepik</a:t>
            </a:r>
            <a:r>
              <a:rPr lang="en" sz="1000">
                <a:solidFill>
                  <a:schemeClr val="dk1"/>
                </a:solidFill>
                <a:latin typeface="M PLUS Rounded 1c"/>
                <a:ea typeface="M PLUS Rounded 1c"/>
                <a:cs typeface="M PLUS Rounded 1c"/>
                <a:sym typeface="M PLUS Rounded 1c"/>
              </a:rPr>
              <a:t> </a:t>
            </a:r>
            <a:endParaRPr sz="1000" b="1">
              <a:solidFill>
                <a:schemeClr val="dk1"/>
              </a:solidFill>
              <a:latin typeface="M PLUS Rounded 1c"/>
              <a:ea typeface="M PLUS Rounded 1c"/>
              <a:cs typeface="M PLUS Rounded 1c"/>
              <a:sym typeface="M PLUS Rounded 1c"/>
            </a:endParaRPr>
          </a:p>
        </p:txBody>
      </p:sp>
      <p:grpSp>
        <p:nvGrpSpPr>
          <p:cNvPr id="376" name="Google Shape;376;p21"/>
          <p:cNvGrpSpPr/>
          <p:nvPr/>
        </p:nvGrpSpPr>
        <p:grpSpPr>
          <a:xfrm>
            <a:off x="141622" y="296225"/>
            <a:ext cx="8804109" cy="1571028"/>
            <a:chOff x="-3785203" y="1139525"/>
            <a:chExt cx="8804109" cy="1571028"/>
          </a:xfrm>
        </p:grpSpPr>
        <p:grpSp>
          <p:nvGrpSpPr>
            <p:cNvPr id="377" name="Google Shape;377;p21"/>
            <p:cNvGrpSpPr/>
            <p:nvPr/>
          </p:nvGrpSpPr>
          <p:grpSpPr>
            <a:xfrm>
              <a:off x="-3785203" y="1293355"/>
              <a:ext cx="8804109" cy="1417198"/>
              <a:chOff x="1451052" y="1990193"/>
              <a:chExt cx="1823892" cy="293592"/>
            </a:xfrm>
          </p:grpSpPr>
          <p:sp>
            <p:nvSpPr>
              <p:cNvPr id="378" name="Google Shape;378;p21"/>
              <p:cNvSpPr/>
              <p:nvPr/>
            </p:nvSpPr>
            <p:spPr>
              <a:xfrm>
                <a:off x="1451052" y="2226860"/>
                <a:ext cx="156825" cy="56925"/>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3144669" y="2167030"/>
                <a:ext cx="130275" cy="47050"/>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2428029" y="2062973"/>
                <a:ext cx="8625" cy="8625"/>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2970601" y="2062984"/>
                <a:ext cx="8625" cy="8600"/>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3168391" y="2117553"/>
                <a:ext cx="10400" cy="10150"/>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2554674" y="1990193"/>
                <a:ext cx="10150" cy="10400"/>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21"/>
            <p:cNvSpPr/>
            <p:nvPr/>
          </p:nvSpPr>
          <p:spPr>
            <a:xfrm>
              <a:off x="2014824" y="1139525"/>
              <a:ext cx="985802" cy="357848"/>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85"/>
        <p:cNvGrpSpPr/>
        <p:nvPr/>
      </p:nvGrpSpPr>
      <p:grpSpPr>
        <a:xfrm>
          <a:off x="0" y="0"/>
          <a:ext cx="0" cy="0"/>
          <a:chOff x="0" y="0"/>
          <a:chExt cx="0" cy="0"/>
        </a:xfrm>
      </p:grpSpPr>
      <p:sp>
        <p:nvSpPr>
          <p:cNvPr id="386" name="Google Shape;386;p22"/>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388" name="Google Shape;388;p22"/>
          <p:cNvGrpSpPr/>
          <p:nvPr/>
        </p:nvGrpSpPr>
        <p:grpSpPr>
          <a:xfrm>
            <a:off x="7165450" y="450975"/>
            <a:ext cx="1173375" cy="88200"/>
            <a:chOff x="822825" y="450975"/>
            <a:chExt cx="1173375" cy="88200"/>
          </a:xfrm>
        </p:grpSpPr>
        <p:sp>
          <p:nvSpPr>
            <p:cNvPr id="389" name="Google Shape;389;p22"/>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2"/>
          <p:cNvGrpSpPr/>
          <p:nvPr/>
        </p:nvGrpSpPr>
        <p:grpSpPr>
          <a:xfrm flipH="1">
            <a:off x="822825" y="4603500"/>
            <a:ext cx="1173375" cy="88200"/>
            <a:chOff x="822825" y="450975"/>
            <a:chExt cx="1173375" cy="88200"/>
          </a:xfrm>
        </p:grpSpPr>
        <p:sp>
          <p:nvSpPr>
            <p:cNvPr id="394" name="Google Shape;394;p22"/>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398"/>
        <p:cNvGrpSpPr/>
        <p:nvPr/>
      </p:nvGrpSpPr>
      <p:grpSpPr>
        <a:xfrm>
          <a:off x="0" y="0"/>
          <a:ext cx="0" cy="0"/>
          <a:chOff x="0" y="0"/>
          <a:chExt cx="0" cy="0"/>
        </a:xfrm>
      </p:grpSpPr>
      <p:sp>
        <p:nvSpPr>
          <p:cNvPr id="399" name="Google Shape;399;p23"/>
          <p:cNvSpPr/>
          <p:nvPr/>
        </p:nvSpPr>
        <p:spPr>
          <a:xfrm flipH="1">
            <a:off x="-9200" y="0"/>
            <a:ext cx="9153300" cy="354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631962" y="-8194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401" name="Google Shape;401;p23"/>
          <p:cNvSpPr/>
          <p:nvPr/>
        </p:nvSpPr>
        <p:spPr>
          <a:xfrm>
            <a:off x="4611586" y="709933"/>
            <a:ext cx="757010" cy="274783"/>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6525119" y="196639"/>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7288651" y="681274"/>
            <a:ext cx="1292939" cy="332104"/>
          </a:xfrm>
          <a:custGeom>
            <a:avLst/>
            <a:gdLst/>
            <a:ahLst/>
            <a:cxnLst/>
            <a:rect l="l" t="t" r="r" b="b"/>
            <a:pathLst>
              <a:path w="10714" h="2752" extrusionOk="0">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4969280" y="1145162"/>
            <a:ext cx="41634" cy="41634"/>
          </a:xfrm>
          <a:custGeom>
            <a:avLst/>
            <a:gdLst/>
            <a:ahLst/>
            <a:cxnLst/>
            <a:rect l="l" t="t" r="r" b="b"/>
            <a:pathLst>
              <a:path w="345" h="345" extrusionOk="0">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4870445" y="346760"/>
            <a:ext cx="24498" cy="23291"/>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788439" y="1097495"/>
            <a:ext cx="41634" cy="41634"/>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42939" y="289438"/>
            <a:ext cx="41634" cy="41513"/>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6128991" y="346760"/>
            <a:ext cx="50202" cy="48995"/>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6815042" y="982730"/>
            <a:ext cx="48995" cy="50202"/>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flipH="1">
            <a:off x="796075" y="450975"/>
            <a:ext cx="1173375" cy="88200"/>
            <a:chOff x="822825" y="450975"/>
            <a:chExt cx="1173375" cy="88200"/>
          </a:xfrm>
        </p:grpSpPr>
        <p:sp>
          <p:nvSpPr>
            <p:cNvPr id="411" name="Google Shape;411;p23"/>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3"/>
          <p:cNvGrpSpPr/>
          <p:nvPr/>
        </p:nvGrpSpPr>
        <p:grpSpPr>
          <a:xfrm>
            <a:off x="796075" y="4603500"/>
            <a:ext cx="1173375" cy="88200"/>
            <a:chOff x="822825" y="450975"/>
            <a:chExt cx="1173375" cy="88200"/>
          </a:xfrm>
        </p:grpSpPr>
        <p:sp>
          <p:nvSpPr>
            <p:cNvPr id="416" name="Google Shape;416;p23"/>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3"/>
          <p:cNvSpPr/>
          <p:nvPr/>
        </p:nvSpPr>
        <p:spPr>
          <a:xfrm>
            <a:off x="4131738" y="27340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43" name="Google Shape;43;p4"/>
          <p:cNvGrpSpPr/>
          <p:nvPr/>
        </p:nvGrpSpPr>
        <p:grpSpPr>
          <a:xfrm>
            <a:off x="7165450" y="450975"/>
            <a:ext cx="1173375" cy="88200"/>
            <a:chOff x="822825" y="450975"/>
            <a:chExt cx="1173375" cy="88200"/>
          </a:xfrm>
        </p:grpSpPr>
        <p:sp>
          <p:nvSpPr>
            <p:cNvPr id="44" name="Google Shape;44;p4"/>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3000"/>
              <a:buNone/>
              <a:defRPr>
                <a:solidFill>
                  <a:schemeClr val="accent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53" name="Google Shape;53;p5"/>
          <p:cNvGrpSpPr/>
          <p:nvPr/>
        </p:nvGrpSpPr>
        <p:grpSpPr>
          <a:xfrm>
            <a:off x="7165450" y="450975"/>
            <a:ext cx="1173375" cy="88200"/>
            <a:chOff x="822825" y="450975"/>
            <a:chExt cx="1173375" cy="88200"/>
          </a:xfrm>
        </p:grpSpPr>
        <p:sp>
          <p:nvSpPr>
            <p:cNvPr id="54" name="Google Shape;54;p5"/>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822825" y="4603500"/>
            <a:ext cx="1173375" cy="88200"/>
            <a:chOff x="822825" y="450975"/>
            <a:chExt cx="1173375" cy="88200"/>
          </a:xfrm>
        </p:grpSpPr>
        <p:sp>
          <p:nvSpPr>
            <p:cNvPr id="59" name="Google Shape;59;p5"/>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3000"/>
              <a:buNone/>
              <a:defRPr>
                <a:solidFill>
                  <a:schemeClr val="lt2"/>
                </a:solidFill>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64" name="Google Shape;64;p5"/>
          <p:cNvSpPr txBox="1">
            <a:spLocks noGrp="1"/>
          </p:cNvSpPr>
          <p:nvPr>
            <p:ph type="subTitle" idx="1"/>
          </p:nvPr>
        </p:nvSpPr>
        <p:spPr>
          <a:xfrm>
            <a:off x="1501500" y="3406375"/>
            <a:ext cx="2622900" cy="8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5" name="Google Shape;65;p5"/>
          <p:cNvSpPr txBox="1">
            <a:spLocks noGrp="1"/>
          </p:cNvSpPr>
          <p:nvPr>
            <p:ph type="subTitle" idx="2"/>
          </p:nvPr>
        </p:nvSpPr>
        <p:spPr>
          <a:xfrm>
            <a:off x="1501500" y="2966275"/>
            <a:ext cx="26229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
        <p:nvSpPr>
          <p:cNvPr id="66" name="Google Shape;66;p5"/>
          <p:cNvSpPr txBox="1">
            <a:spLocks noGrp="1"/>
          </p:cNvSpPr>
          <p:nvPr>
            <p:ph type="subTitle" idx="3"/>
          </p:nvPr>
        </p:nvSpPr>
        <p:spPr>
          <a:xfrm>
            <a:off x="5019525" y="3406375"/>
            <a:ext cx="2622900" cy="8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7" name="Google Shape;67;p5"/>
          <p:cNvSpPr txBox="1">
            <a:spLocks noGrp="1"/>
          </p:cNvSpPr>
          <p:nvPr>
            <p:ph type="subTitle" idx="4"/>
          </p:nvPr>
        </p:nvSpPr>
        <p:spPr>
          <a:xfrm>
            <a:off x="5019525" y="2966275"/>
            <a:ext cx="26229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1pPr>
            <a:lvl2pPr lvl="1"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2pPr>
            <a:lvl3pPr lvl="2"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3pPr>
            <a:lvl4pPr lvl="3"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4pPr>
            <a:lvl5pPr lvl="4"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5pPr>
            <a:lvl6pPr lvl="5"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6pPr>
            <a:lvl7pPr lvl="6"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7pPr>
            <a:lvl8pPr lvl="7"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8pPr>
            <a:lvl9pPr lvl="8" algn="ctr" rtl="0">
              <a:spcBef>
                <a:spcPts val="0"/>
              </a:spcBef>
              <a:spcAft>
                <a:spcPts val="0"/>
              </a:spcAft>
              <a:buClr>
                <a:schemeClr val="accent2"/>
              </a:buClr>
              <a:buSzPts val="2000"/>
              <a:buFont typeface="Lexend Deca"/>
              <a:buNone/>
              <a:defRPr sz="2000" b="1">
                <a:solidFill>
                  <a:schemeClr val="accent2"/>
                </a:solidFill>
                <a:latin typeface="Lexend Deca"/>
                <a:ea typeface="Lexend Deca"/>
                <a:cs typeface="Lexend Deca"/>
                <a:sym typeface="Lexend Dec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71" name="Google Shape;71;p6"/>
          <p:cNvGrpSpPr/>
          <p:nvPr/>
        </p:nvGrpSpPr>
        <p:grpSpPr>
          <a:xfrm>
            <a:off x="7165450" y="450975"/>
            <a:ext cx="1173375" cy="88200"/>
            <a:chOff x="822825" y="450975"/>
            <a:chExt cx="1173375" cy="88200"/>
          </a:xfrm>
        </p:grpSpPr>
        <p:sp>
          <p:nvSpPr>
            <p:cNvPr id="72" name="Google Shape;72;p6"/>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6"/>
          <p:cNvGrpSpPr/>
          <p:nvPr/>
        </p:nvGrpSpPr>
        <p:grpSpPr>
          <a:xfrm flipH="1">
            <a:off x="822825" y="4603500"/>
            <a:ext cx="1173375" cy="88200"/>
            <a:chOff x="822825" y="450975"/>
            <a:chExt cx="1173375" cy="88200"/>
          </a:xfrm>
        </p:grpSpPr>
        <p:sp>
          <p:nvSpPr>
            <p:cNvPr id="77" name="Google Shape;77;p6"/>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p:nvPr/>
        </p:nvSpPr>
        <p:spPr>
          <a:xfrm>
            <a:off x="-9200" y="0"/>
            <a:ext cx="9153300" cy="79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2700850" y="-6988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85" name="Google Shape;85;p7"/>
          <p:cNvGrpSpPr/>
          <p:nvPr/>
        </p:nvGrpSpPr>
        <p:grpSpPr>
          <a:xfrm>
            <a:off x="7165450" y="450975"/>
            <a:ext cx="1173375" cy="88200"/>
            <a:chOff x="822825" y="450975"/>
            <a:chExt cx="1173375" cy="88200"/>
          </a:xfrm>
        </p:grpSpPr>
        <p:sp>
          <p:nvSpPr>
            <p:cNvPr id="86" name="Google Shape;86;p7"/>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flipH="1">
            <a:off x="822825" y="4603500"/>
            <a:ext cx="1173375" cy="88200"/>
            <a:chOff x="822825" y="450975"/>
            <a:chExt cx="1173375" cy="88200"/>
          </a:xfrm>
        </p:grpSpPr>
        <p:sp>
          <p:nvSpPr>
            <p:cNvPr id="91" name="Google Shape;91;p7"/>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a:endParaRPr/>
          </a:p>
        </p:txBody>
      </p:sp>
      <p:sp>
        <p:nvSpPr>
          <p:cNvPr id="96" name="Google Shape;96;p7"/>
          <p:cNvSpPr txBox="1">
            <a:spLocks noGrp="1"/>
          </p:cNvSpPr>
          <p:nvPr>
            <p:ph type="body" idx="1"/>
          </p:nvPr>
        </p:nvSpPr>
        <p:spPr>
          <a:xfrm>
            <a:off x="720000" y="1668875"/>
            <a:ext cx="5157900" cy="248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a:lvl1pPr>
            <a:lvl2pPr marL="914400" lvl="1" indent="-304800">
              <a:spcBef>
                <a:spcPts val="0"/>
              </a:spcBef>
              <a:spcAft>
                <a:spcPts val="0"/>
              </a:spcAft>
              <a:buSzPts val="1200"/>
              <a:buAutoNum type="alphaLcPeriod"/>
              <a:defRPr sz="1200"/>
            </a:lvl2pPr>
            <a:lvl3pPr marL="1371600" lvl="2" indent="-304800">
              <a:spcBef>
                <a:spcPts val="0"/>
              </a:spcBef>
              <a:spcAft>
                <a:spcPts val="0"/>
              </a:spcAft>
              <a:buSzPts val="1200"/>
              <a:buAutoNum type="romanLcPeriod"/>
              <a:defRPr sz="1200"/>
            </a:lvl3pPr>
            <a:lvl4pPr marL="1828800" lvl="3" indent="-304800">
              <a:spcBef>
                <a:spcPts val="0"/>
              </a:spcBef>
              <a:spcAft>
                <a:spcPts val="0"/>
              </a:spcAft>
              <a:buSzPts val="1200"/>
              <a:buAutoNum type="arabicPeriod"/>
              <a:defRPr sz="1200"/>
            </a:lvl4pPr>
            <a:lvl5pPr marL="2286000" lvl="4" indent="-304800">
              <a:spcBef>
                <a:spcPts val="0"/>
              </a:spcBef>
              <a:spcAft>
                <a:spcPts val="0"/>
              </a:spcAft>
              <a:buSzPts val="1200"/>
              <a:buAutoNum type="alphaLcPeriod"/>
              <a:defRPr sz="1200"/>
            </a:lvl5pPr>
            <a:lvl6pPr marL="2743200" lvl="5" indent="-304800">
              <a:spcBef>
                <a:spcPts val="0"/>
              </a:spcBef>
              <a:spcAft>
                <a:spcPts val="0"/>
              </a:spcAft>
              <a:buSzPts val="1200"/>
              <a:buAutoNum type="romanLcPeriod"/>
              <a:defRPr sz="1200"/>
            </a:lvl6pPr>
            <a:lvl7pPr marL="3200400" lvl="6" indent="-304800">
              <a:spcBef>
                <a:spcPts val="0"/>
              </a:spcBef>
              <a:spcAft>
                <a:spcPts val="0"/>
              </a:spcAft>
              <a:buSzPts val="1200"/>
              <a:buAutoNum type="arabicPeriod"/>
              <a:defRPr sz="1200"/>
            </a:lvl7pPr>
            <a:lvl8pPr marL="3657600" lvl="7" indent="-304800">
              <a:spcBef>
                <a:spcPts val="0"/>
              </a:spcBef>
              <a:spcAft>
                <a:spcPts val="0"/>
              </a:spcAft>
              <a:buSzPts val="1200"/>
              <a:buAutoNum type="alphaLcPeriod"/>
              <a:defRPr sz="1200"/>
            </a:lvl8pPr>
            <a:lvl9pPr marL="4114800" lvl="8" indent="-304800">
              <a:spcBef>
                <a:spcPts val="0"/>
              </a:spcBef>
              <a:spcAft>
                <a:spcPts val="0"/>
              </a:spcAft>
              <a:buSzPts val="1200"/>
              <a:buAutoNum type="romanLcPeriod"/>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p:nvPr/>
        </p:nvSpPr>
        <p:spPr>
          <a:xfrm>
            <a:off x="-9200" y="0"/>
            <a:ext cx="9153300" cy="1498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631962" y="-4036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100" name="Google Shape;100;p8"/>
          <p:cNvSpPr txBox="1">
            <a:spLocks noGrp="1"/>
          </p:cNvSpPr>
          <p:nvPr>
            <p:ph type="title"/>
          </p:nvPr>
        </p:nvSpPr>
        <p:spPr>
          <a:xfrm>
            <a:off x="1021875" y="540000"/>
            <a:ext cx="7100400" cy="1836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4800"/>
              <a:buNone/>
              <a:defRPr sz="6600">
                <a:solidFill>
                  <a:schemeClr val="lt2"/>
                </a:solidFill>
              </a:defRPr>
            </a:lvl1pPr>
            <a:lvl2pPr lvl="1">
              <a:spcBef>
                <a:spcPts val="0"/>
              </a:spcBef>
              <a:spcAft>
                <a:spcPts val="0"/>
              </a:spcAft>
              <a:buClr>
                <a:schemeClr val="lt2"/>
              </a:buClr>
              <a:buSzPts val="4800"/>
              <a:buNone/>
              <a:defRPr sz="4800">
                <a:solidFill>
                  <a:schemeClr val="lt2"/>
                </a:solidFill>
              </a:defRPr>
            </a:lvl2pPr>
            <a:lvl3pPr lvl="2">
              <a:spcBef>
                <a:spcPts val="0"/>
              </a:spcBef>
              <a:spcAft>
                <a:spcPts val="0"/>
              </a:spcAft>
              <a:buClr>
                <a:schemeClr val="lt2"/>
              </a:buClr>
              <a:buSzPts val="4800"/>
              <a:buNone/>
              <a:defRPr sz="4800">
                <a:solidFill>
                  <a:schemeClr val="lt2"/>
                </a:solidFill>
              </a:defRPr>
            </a:lvl3pPr>
            <a:lvl4pPr lvl="3">
              <a:spcBef>
                <a:spcPts val="0"/>
              </a:spcBef>
              <a:spcAft>
                <a:spcPts val="0"/>
              </a:spcAft>
              <a:buClr>
                <a:schemeClr val="lt2"/>
              </a:buClr>
              <a:buSzPts val="4800"/>
              <a:buNone/>
              <a:defRPr sz="4800">
                <a:solidFill>
                  <a:schemeClr val="lt2"/>
                </a:solidFill>
              </a:defRPr>
            </a:lvl4pPr>
            <a:lvl5pPr lvl="4">
              <a:spcBef>
                <a:spcPts val="0"/>
              </a:spcBef>
              <a:spcAft>
                <a:spcPts val="0"/>
              </a:spcAft>
              <a:buClr>
                <a:schemeClr val="lt2"/>
              </a:buClr>
              <a:buSzPts val="4800"/>
              <a:buNone/>
              <a:defRPr sz="4800">
                <a:solidFill>
                  <a:schemeClr val="lt2"/>
                </a:solidFill>
              </a:defRPr>
            </a:lvl5pPr>
            <a:lvl6pPr lvl="5">
              <a:spcBef>
                <a:spcPts val="0"/>
              </a:spcBef>
              <a:spcAft>
                <a:spcPts val="0"/>
              </a:spcAft>
              <a:buClr>
                <a:schemeClr val="lt2"/>
              </a:buClr>
              <a:buSzPts val="4800"/>
              <a:buNone/>
              <a:defRPr sz="4800">
                <a:solidFill>
                  <a:schemeClr val="lt2"/>
                </a:solidFill>
              </a:defRPr>
            </a:lvl6pPr>
            <a:lvl7pPr lvl="6">
              <a:spcBef>
                <a:spcPts val="0"/>
              </a:spcBef>
              <a:spcAft>
                <a:spcPts val="0"/>
              </a:spcAft>
              <a:buClr>
                <a:schemeClr val="lt2"/>
              </a:buClr>
              <a:buSzPts val="4800"/>
              <a:buNone/>
              <a:defRPr sz="4800">
                <a:solidFill>
                  <a:schemeClr val="lt2"/>
                </a:solidFill>
              </a:defRPr>
            </a:lvl7pPr>
            <a:lvl8pPr lvl="7">
              <a:spcBef>
                <a:spcPts val="0"/>
              </a:spcBef>
              <a:spcAft>
                <a:spcPts val="0"/>
              </a:spcAft>
              <a:buClr>
                <a:schemeClr val="lt2"/>
              </a:buClr>
              <a:buSzPts val="4800"/>
              <a:buNone/>
              <a:defRPr sz="4800">
                <a:solidFill>
                  <a:schemeClr val="lt2"/>
                </a:solidFill>
              </a:defRPr>
            </a:lvl8pPr>
            <a:lvl9pPr lvl="8">
              <a:spcBef>
                <a:spcPts val="0"/>
              </a:spcBef>
              <a:spcAft>
                <a:spcPts val="0"/>
              </a:spcAft>
              <a:buClr>
                <a:schemeClr val="lt2"/>
              </a:buClr>
              <a:buSzPts val="4800"/>
              <a:buNone/>
              <a:defRPr sz="4800">
                <a:solidFill>
                  <a:schemeClr val="lt2"/>
                </a:solidFill>
              </a:defRPr>
            </a:lvl9pPr>
          </a:lstStyle>
          <a:p>
            <a:endParaRPr/>
          </a:p>
        </p:txBody>
      </p:sp>
      <p:sp>
        <p:nvSpPr>
          <p:cNvPr id="101" name="Google Shape;101;p8"/>
          <p:cNvSpPr/>
          <p:nvPr/>
        </p:nvSpPr>
        <p:spPr>
          <a:xfrm>
            <a:off x="3868663" y="3052900"/>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grpSp>
        <p:nvGrpSpPr>
          <p:cNvPr id="102" name="Google Shape;102;p8"/>
          <p:cNvGrpSpPr/>
          <p:nvPr/>
        </p:nvGrpSpPr>
        <p:grpSpPr>
          <a:xfrm>
            <a:off x="7165450" y="450975"/>
            <a:ext cx="1173375" cy="88200"/>
            <a:chOff x="822825" y="450975"/>
            <a:chExt cx="1173375" cy="88200"/>
          </a:xfrm>
        </p:grpSpPr>
        <p:sp>
          <p:nvSpPr>
            <p:cNvPr id="103" name="Google Shape;103;p8"/>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8"/>
          <p:cNvGrpSpPr/>
          <p:nvPr/>
        </p:nvGrpSpPr>
        <p:grpSpPr>
          <a:xfrm flipH="1">
            <a:off x="822825" y="4603500"/>
            <a:ext cx="1173375" cy="88200"/>
            <a:chOff x="822825" y="450975"/>
            <a:chExt cx="1173375" cy="88200"/>
          </a:xfrm>
        </p:grpSpPr>
        <p:sp>
          <p:nvSpPr>
            <p:cNvPr id="108" name="Google Shape;108;p8"/>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8"/>
          <p:cNvSpPr/>
          <p:nvPr/>
        </p:nvSpPr>
        <p:spPr>
          <a:xfrm>
            <a:off x="248985" y="792558"/>
            <a:ext cx="757010" cy="274783"/>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2162518" y="279264"/>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507844" y="429385"/>
            <a:ext cx="24498" cy="23291"/>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425837" y="1180120"/>
            <a:ext cx="41634" cy="41634"/>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1080338" y="372063"/>
            <a:ext cx="41634" cy="41513"/>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1766389" y="429385"/>
            <a:ext cx="50202" cy="48995"/>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2452441" y="1065355"/>
            <a:ext cx="48995" cy="50202"/>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9"/>
          <p:cNvSpPr/>
          <p:nvPr/>
        </p:nvSpPr>
        <p:spPr>
          <a:xfrm>
            <a:off x="-9200" y="0"/>
            <a:ext cx="9153300" cy="24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631962" y="-40367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
        <p:nvSpPr>
          <p:cNvPr id="122" name="Google Shape;122;p9"/>
          <p:cNvSpPr/>
          <p:nvPr/>
        </p:nvSpPr>
        <p:spPr>
          <a:xfrm>
            <a:off x="248985" y="792558"/>
            <a:ext cx="757010" cy="274783"/>
          </a:xfrm>
          <a:custGeom>
            <a:avLst/>
            <a:gdLst/>
            <a:ahLst/>
            <a:cxnLst/>
            <a:rect l="l" t="t" r="r" b="b"/>
            <a:pathLst>
              <a:path w="6273" h="2277" extrusionOk="0">
                <a:moveTo>
                  <a:pt x="2378" y="0"/>
                </a:moveTo>
                <a:cubicBezTo>
                  <a:pt x="1933" y="0"/>
                  <a:pt x="1569" y="364"/>
                  <a:pt x="1569" y="820"/>
                </a:cubicBezTo>
                <a:cubicBezTo>
                  <a:pt x="1569" y="941"/>
                  <a:pt x="1599" y="1063"/>
                  <a:pt x="1650" y="1174"/>
                </a:cubicBezTo>
                <a:cubicBezTo>
                  <a:pt x="1610" y="1164"/>
                  <a:pt x="1569" y="1164"/>
                  <a:pt x="1529" y="1164"/>
                </a:cubicBezTo>
                <a:cubicBezTo>
                  <a:pt x="1194" y="1164"/>
                  <a:pt x="922" y="1407"/>
                  <a:pt x="871" y="1720"/>
                </a:cubicBezTo>
                <a:cubicBezTo>
                  <a:pt x="780" y="1670"/>
                  <a:pt x="679" y="1639"/>
                  <a:pt x="567" y="1639"/>
                </a:cubicBezTo>
                <a:cubicBezTo>
                  <a:pt x="254" y="1639"/>
                  <a:pt x="1" y="1892"/>
                  <a:pt x="1" y="2206"/>
                </a:cubicBezTo>
                <a:lnTo>
                  <a:pt x="1" y="2277"/>
                </a:lnTo>
                <a:lnTo>
                  <a:pt x="6272" y="2277"/>
                </a:lnTo>
                <a:cubicBezTo>
                  <a:pt x="6272" y="2023"/>
                  <a:pt x="6070" y="1821"/>
                  <a:pt x="5827" y="1821"/>
                </a:cubicBezTo>
                <a:cubicBezTo>
                  <a:pt x="5787" y="1821"/>
                  <a:pt x="5746" y="1832"/>
                  <a:pt x="5717" y="1841"/>
                </a:cubicBezTo>
                <a:cubicBezTo>
                  <a:pt x="5666" y="1538"/>
                  <a:pt x="5413" y="1306"/>
                  <a:pt x="5099" y="1275"/>
                </a:cubicBezTo>
                <a:cubicBezTo>
                  <a:pt x="5099" y="861"/>
                  <a:pt x="4766" y="526"/>
                  <a:pt x="4361" y="526"/>
                </a:cubicBezTo>
                <a:cubicBezTo>
                  <a:pt x="4118" y="526"/>
                  <a:pt x="3896" y="648"/>
                  <a:pt x="3764" y="830"/>
                </a:cubicBezTo>
                <a:cubicBezTo>
                  <a:pt x="3673" y="739"/>
                  <a:pt x="3552" y="688"/>
                  <a:pt x="3420" y="688"/>
                </a:cubicBezTo>
                <a:cubicBezTo>
                  <a:pt x="3339" y="688"/>
                  <a:pt x="3269" y="708"/>
                  <a:pt x="3197" y="749"/>
                </a:cubicBezTo>
                <a:cubicBezTo>
                  <a:pt x="3157" y="324"/>
                  <a:pt x="2813" y="0"/>
                  <a:pt x="237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2162518" y="279264"/>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192700" y="763899"/>
            <a:ext cx="1292939" cy="332104"/>
          </a:xfrm>
          <a:custGeom>
            <a:avLst/>
            <a:gdLst/>
            <a:ahLst/>
            <a:cxnLst/>
            <a:rect l="l" t="t" r="r" b="b"/>
            <a:pathLst>
              <a:path w="10714" h="2752" extrusionOk="0">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3725709" y="763903"/>
            <a:ext cx="56236" cy="56236"/>
          </a:xfrm>
          <a:custGeom>
            <a:avLst/>
            <a:gdLst/>
            <a:ahLst/>
            <a:cxnLst/>
            <a:rect l="l" t="t" r="r" b="b"/>
            <a:pathLst>
              <a:path w="466" h="466" extrusionOk="0">
                <a:moveTo>
                  <a:pt x="233" y="1"/>
                </a:moveTo>
                <a:lnTo>
                  <a:pt x="152" y="152"/>
                </a:lnTo>
                <a:lnTo>
                  <a:pt x="0" y="233"/>
                </a:lnTo>
                <a:lnTo>
                  <a:pt x="152" y="314"/>
                </a:lnTo>
                <a:lnTo>
                  <a:pt x="233" y="466"/>
                </a:lnTo>
                <a:lnTo>
                  <a:pt x="324" y="314"/>
                </a:lnTo>
                <a:lnTo>
                  <a:pt x="465" y="233"/>
                </a:lnTo>
                <a:lnTo>
                  <a:pt x="324" y="152"/>
                </a:lnTo>
                <a:lnTo>
                  <a:pt x="23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394495" y="1345304"/>
            <a:ext cx="56356" cy="56236"/>
          </a:xfrm>
          <a:custGeom>
            <a:avLst/>
            <a:gdLst/>
            <a:ahLst/>
            <a:cxnLst/>
            <a:rect l="l" t="t" r="r" b="b"/>
            <a:pathLst>
              <a:path w="467" h="466" extrusionOk="0">
                <a:moveTo>
                  <a:pt x="233" y="1"/>
                </a:moveTo>
                <a:lnTo>
                  <a:pt x="152" y="153"/>
                </a:lnTo>
                <a:lnTo>
                  <a:pt x="1" y="234"/>
                </a:lnTo>
                <a:lnTo>
                  <a:pt x="152" y="324"/>
                </a:lnTo>
                <a:lnTo>
                  <a:pt x="233" y="466"/>
                </a:lnTo>
                <a:lnTo>
                  <a:pt x="314" y="324"/>
                </a:lnTo>
                <a:lnTo>
                  <a:pt x="466" y="234"/>
                </a:lnTo>
                <a:lnTo>
                  <a:pt x="314" y="153"/>
                </a:lnTo>
                <a:lnTo>
                  <a:pt x="23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606679" y="1227787"/>
            <a:ext cx="41634" cy="41634"/>
          </a:xfrm>
          <a:custGeom>
            <a:avLst/>
            <a:gdLst/>
            <a:ahLst/>
            <a:cxnLst/>
            <a:rect l="l" t="t" r="r" b="b"/>
            <a:pathLst>
              <a:path w="345" h="345" extrusionOk="0">
                <a:moveTo>
                  <a:pt x="173" y="1"/>
                </a:moveTo>
                <a:lnTo>
                  <a:pt x="112" y="111"/>
                </a:lnTo>
                <a:lnTo>
                  <a:pt x="1" y="172"/>
                </a:lnTo>
                <a:lnTo>
                  <a:pt x="112" y="233"/>
                </a:lnTo>
                <a:lnTo>
                  <a:pt x="173" y="344"/>
                </a:lnTo>
                <a:lnTo>
                  <a:pt x="233" y="233"/>
                </a:lnTo>
                <a:lnTo>
                  <a:pt x="345" y="172"/>
                </a:lnTo>
                <a:lnTo>
                  <a:pt x="233" y="111"/>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07844" y="429385"/>
            <a:ext cx="24498" cy="23291"/>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1425837" y="1180120"/>
            <a:ext cx="41634" cy="41634"/>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1080338" y="372063"/>
            <a:ext cx="41634" cy="41513"/>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1766389" y="429385"/>
            <a:ext cx="50202" cy="48995"/>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2452441" y="1065355"/>
            <a:ext cx="48995" cy="50202"/>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rgbClr val="F7D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txBox="1">
            <a:spLocks noGrp="1"/>
          </p:cNvSpPr>
          <p:nvPr>
            <p:ph type="title"/>
          </p:nvPr>
        </p:nvSpPr>
        <p:spPr>
          <a:xfrm>
            <a:off x="3447000" y="2019975"/>
            <a:ext cx="4977000" cy="8235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2"/>
              </a:buClr>
              <a:buSzPts val="4200"/>
              <a:buNone/>
              <a:defRPr sz="4200">
                <a:solidFill>
                  <a:schemeClr val="accent2"/>
                </a:solidFill>
              </a:defRPr>
            </a:lvl1pPr>
            <a:lvl2pPr lvl="1" algn="ctr">
              <a:spcBef>
                <a:spcPts val="0"/>
              </a:spcBef>
              <a:spcAft>
                <a:spcPts val="0"/>
              </a:spcAft>
              <a:buClr>
                <a:schemeClr val="accent2"/>
              </a:buClr>
              <a:buSzPts val="4200"/>
              <a:buNone/>
              <a:defRPr sz="4200">
                <a:solidFill>
                  <a:schemeClr val="accent2"/>
                </a:solidFill>
              </a:defRPr>
            </a:lvl2pPr>
            <a:lvl3pPr lvl="2" algn="ctr">
              <a:spcBef>
                <a:spcPts val="0"/>
              </a:spcBef>
              <a:spcAft>
                <a:spcPts val="0"/>
              </a:spcAft>
              <a:buClr>
                <a:schemeClr val="accent2"/>
              </a:buClr>
              <a:buSzPts val="4200"/>
              <a:buNone/>
              <a:defRPr sz="4200">
                <a:solidFill>
                  <a:schemeClr val="accent2"/>
                </a:solidFill>
              </a:defRPr>
            </a:lvl3pPr>
            <a:lvl4pPr lvl="3" algn="ctr">
              <a:spcBef>
                <a:spcPts val="0"/>
              </a:spcBef>
              <a:spcAft>
                <a:spcPts val="0"/>
              </a:spcAft>
              <a:buClr>
                <a:schemeClr val="accent2"/>
              </a:buClr>
              <a:buSzPts val="4200"/>
              <a:buNone/>
              <a:defRPr sz="4200">
                <a:solidFill>
                  <a:schemeClr val="accent2"/>
                </a:solidFill>
              </a:defRPr>
            </a:lvl4pPr>
            <a:lvl5pPr lvl="4" algn="ctr">
              <a:spcBef>
                <a:spcPts val="0"/>
              </a:spcBef>
              <a:spcAft>
                <a:spcPts val="0"/>
              </a:spcAft>
              <a:buClr>
                <a:schemeClr val="accent2"/>
              </a:buClr>
              <a:buSzPts val="4200"/>
              <a:buNone/>
              <a:defRPr sz="4200">
                <a:solidFill>
                  <a:schemeClr val="accent2"/>
                </a:solidFill>
              </a:defRPr>
            </a:lvl5pPr>
            <a:lvl6pPr lvl="5" algn="ctr">
              <a:spcBef>
                <a:spcPts val="0"/>
              </a:spcBef>
              <a:spcAft>
                <a:spcPts val="0"/>
              </a:spcAft>
              <a:buClr>
                <a:schemeClr val="accent2"/>
              </a:buClr>
              <a:buSzPts val="4200"/>
              <a:buNone/>
              <a:defRPr sz="4200">
                <a:solidFill>
                  <a:schemeClr val="accent2"/>
                </a:solidFill>
              </a:defRPr>
            </a:lvl6pPr>
            <a:lvl7pPr lvl="6" algn="ctr">
              <a:spcBef>
                <a:spcPts val="0"/>
              </a:spcBef>
              <a:spcAft>
                <a:spcPts val="0"/>
              </a:spcAft>
              <a:buClr>
                <a:schemeClr val="accent2"/>
              </a:buClr>
              <a:buSzPts val="4200"/>
              <a:buNone/>
              <a:defRPr sz="4200">
                <a:solidFill>
                  <a:schemeClr val="accent2"/>
                </a:solidFill>
              </a:defRPr>
            </a:lvl7pPr>
            <a:lvl8pPr lvl="7" algn="ctr">
              <a:spcBef>
                <a:spcPts val="0"/>
              </a:spcBef>
              <a:spcAft>
                <a:spcPts val="0"/>
              </a:spcAft>
              <a:buClr>
                <a:schemeClr val="accent2"/>
              </a:buClr>
              <a:buSzPts val="4200"/>
              <a:buNone/>
              <a:defRPr sz="4200">
                <a:solidFill>
                  <a:schemeClr val="accent2"/>
                </a:solidFill>
              </a:defRPr>
            </a:lvl8pPr>
            <a:lvl9pPr lvl="8" algn="ctr">
              <a:spcBef>
                <a:spcPts val="0"/>
              </a:spcBef>
              <a:spcAft>
                <a:spcPts val="0"/>
              </a:spcAft>
              <a:buClr>
                <a:schemeClr val="accent2"/>
              </a:buClr>
              <a:buSzPts val="4200"/>
              <a:buNone/>
              <a:defRPr sz="4200">
                <a:solidFill>
                  <a:schemeClr val="accent2"/>
                </a:solidFill>
              </a:defRPr>
            </a:lvl9pPr>
          </a:lstStyle>
          <a:p>
            <a:endParaRPr/>
          </a:p>
        </p:txBody>
      </p:sp>
      <p:sp>
        <p:nvSpPr>
          <p:cNvPr id="134" name="Google Shape;134;p9"/>
          <p:cNvSpPr txBox="1">
            <a:spLocks noGrp="1"/>
          </p:cNvSpPr>
          <p:nvPr>
            <p:ph type="subTitle" idx="1"/>
          </p:nvPr>
        </p:nvSpPr>
        <p:spPr>
          <a:xfrm>
            <a:off x="3447000" y="2931000"/>
            <a:ext cx="49770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5" name="Google Shape;135;p9"/>
          <p:cNvGrpSpPr/>
          <p:nvPr/>
        </p:nvGrpSpPr>
        <p:grpSpPr>
          <a:xfrm>
            <a:off x="7165450" y="450975"/>
            <a:ext cx="1173375" cy="88200"/>
            <a:chOff x="822825" y="450975"/>
            <a:chExt cx="1173375" cy="88200"/>
          </a:xfrm>
        </p:grpSpPr>
        <p:sp>
          <p:nvSpPr>
            <p:cNvPr id="136" name="Google Shape;136;p9"/>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9"/>
          <p:cNvGrpSpPr/>
          <p:nvPr/>
        </p:nvGrpSpPr>
        <p:grpSpPr>
          <a:xfrm flipH="1">
            <a:off x="7165450" y="4603500"/>
            <a:ext cx="1173375" cy="88200"/>
            <a:chOff x="822825" y="450975"/>
            <a:chExt cx="1173375" cy="88200"/>
          </a:xfrm>
        </p:grpSpPr>
        <p:sp>
          <p:nvSpPr>
            <p:cNvPr id="141" name="Google Shape;141;p9"/>
            <p:cNvSpPr/>
            <p:nvPr/>
          </p:nvSpPr>
          <p:spPr>
            <a:xfrm>
              <a:off x="1233600" y="450975"/>
              <a:ext cx="7626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82282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959750"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096675" y="450975"/>
              <a:ext cx="86400" cy="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5"/>
        <p:cNvGrpSpPr/>
        <p:nvPr/>
      </p:nvGrpSpPr>
      <p:grpSpPr>
        <a:xfrm>
          <a:off x="0" y="0"/>
          <a:ext cx="0" cy="0"/>
          <a:chOff x="0" y="0"/>
          <a:chExt cx="0" cy="0"/>
        </a:xfrm>
      </p:grpSpPr>
      <p:sp>
        <p:nvSpPr>
          <p:cNvPr id="146" name="Google Shape;146;p10"/>
          <p:cNvSpPr txBox="1">
            <a:spLocks noGrp="1"/>
          </p:cNvSpPr>
          <p:nvPr>
            <p:ph type="body" idx="1"/>
          </p:nvPr>
        </p:nvSpPr>
        <p:spPr>
          <a:xfrm>
            <a:off x="720000" y="540000"/>
            <a:ext cx="3760800" cy="1247100"/>
          </a:xfrm>
          <a:prstGeom prst="rect">
            <a:avLst/>
          </a:prstGeom>
        </p:spPr>
        <p:txBody>
          <a:bodyPr spcFirstLastPara="1" wrap="square" lIns="91425" tIns="91425" rIns="91425" bIns="91425" anchor="ctr" anchorCtr="0">
            <a:noAutofit/>
          </a:bodyPr>
          <a:lstStyle>
            <a:lvl1pPr marL="457200" lvl="0" indent="-228600">
              <a:lnSpc>
                <a:spcPct val="115000"/>
              </a:lnSpc>
              <a:spcBef>
                <a:spcPts val="0"/>
              </a:spcBef>
              <a:spcAft>
                <a:spcPts val="0"/>
              </a:spcAft>
              <a:buClr>
                <a:schemeClr val="lt2"/>
              </a:buClr>
              <a:buSzPts val="1600"/>
              <a:buNone/>
              <a:defRPr sz="3000">
                <a:solidFill>
                  <a:schemeClr val="lt2"/>
                </a:solidFill>
                <a:latin typeface="Lexend Deca"/>
                <a:ea typeface="Lexend Deca"/>
                <a:cs typeface="Lexend Deca"/>
                <a:sym typeface="Lexend Deca"/>
              </a:defRPr>
            </a:lvl1pPr>
          </a:lstStyle>
          <a:p>
            <a:endParaRPr/>
          </a:p>
        </p:txBody>
      </p:sp>
      <p:grpSp>
        <p:nvGrpSpPr>
          <p:cNvPr id="147" name="Google Shape;147;p10"/>
          <p:cNvGrpSpPr/>
          <p:nvPr/>
        </p:nvGrpSpPr>
        <p:grpSpPr>
          <a:xfrm>
            <a:off x="7165450" y="450975"/>
            <a:ext cx="1173375" cy="88200"/>
            <a:chOff x="822825" y="450975"/>
            <a:chExt cx="1173375" cy="88200"/>
          </a:xfrm>
        </p:grpSpPr>
        <p:sp>
          <p:nvSpPr>
            <p:cNvPr id="148" name="Google Shape;148;p10"/>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0"/>
          <p:cNvGrpSpPr/>
          <p:nvPr/>
        </p:nvGrpSpPr>
        <p:grpSpPr>
          <a:xfrm flipH="1">
            <a:off x="822825" y="4603500"/>
            <a:ext cx="1173375" cy="88200"/>
            <a:chOff x="822825" y="450975"/>
            <a:chExt cx="1173375" cy="88200"/>
          </a:xfrm>
        </p:grpSpPr>
        <p:sp>
          <p:nvSpPr>
            <p:cNvPr id="153" name="Google Shape;153;p10"/>
            <p:cNvSpPr/>
            <p:nvPr/>
          </p:nvSpPr>
          <p:spPr>
            <a:xfrm>
              <a:off x="1233600" y="450975"/>
              <a:ext cx="7626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a:off x="82282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959750"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1096675" y="450975"/>
              <a:ext cx="86400" cy="8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0"/>
          <p:cNvSpPr/>
          <p:nvPr/>
        </p:nvSpPr>
        <p:spPr>
          <a:xfrm>
            <a:off x="3204650" y="2730125"/>
            <a:ext cx="6729675" cy="2718850"/>
          </a:xfrm>
          <a:custGeom>
            <a:avLst/>
            <a:gdLst/>
            <a:ahLst/>
            <a:cxnLst/>
            <a:rect l="l" t="t" r="r" b="b"/>
            <a:pathLst>
              <a:path w="269187" h="108754" extrusionOk="0">
                <a:moveTo>
                  <a:pt x="0" y="108754"/>
                </a:moveTo>
                <a:cubicBezTo>
                  <a:pt x="9654" y="101655"/>
                  <a:pt x="37434" y="70752"/>
                  <a:pt x="57926" y="66161"/>
                </a:cubicBezTo>
                <a:cubicBezTo>
                  <a:pt x="78418" y="61570"/>
                  <a:pt x="104495" y="85990"/>
                  <a:pt x="122952" y="81210"/>
                </a:cubicBezTo>
                <a:cubicBezTo>
                  <a:pt x="141409" y="76430"/>
                  <a:pt x="150353" y="44533"/>
                  <a:pt x="168668" y="37481"/>
                </a:cubicBezTo>
                <a:cubicBezTo>
                  <a:pt x="186983" y="30430"/>
                  <a:pt x="216088" y="45148"/>
                  <a:pt x="232841" y="38901"/>
                </a:cubicBezTo>
                <a:cubicBezTo>
                  <a:pt x="249594" y="32654"/>
                  <a:pt x="263129" y="6484"/>
                  <a:pt x="269187" y="0"/>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1pPr>
            <a:lvl2pPr marL="914400" lvl="1"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2pPr>
            <a:lvl3pPr marL="1371600" lvl="2"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3pPr>
            <a:lvl4pPr marL="1828800" lvl="3"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4pPr>
            <a:lvl5pPr marL="2286000" lvl="4"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5pPr>
            <a:lvl6pPr marL="2743200" lvl="5"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6pPr>
            <a:lvl7pPr marL="3200400" lvl="6"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7pPr>
            <a:lvl8pPr marL="3657600" lvl="7"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8pPr>
            <a:lvl9pPr marL="4114800" lvl="8"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49.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jpg"/></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70"/>
          <p:cNvSpPr txBox="1">
            <a:spLocks noGrp="1"/>
          </p:cNvSpPr>
          <p:nvPr>
            <p:ph type="ctrTitle"/>
          </p:nvPr>
        </p:nvSpPr>
        <p:spPr>
          <a:xfrm>
            <a:off x="731663" y="1119925"/>
            <a:ext cx="63690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111111"/>
                </a:solidFill>
              </a:rPr>
              <a:t>EIU Proposal</a:t>
            </a:r>
            <a:endParaRPr>
              <a:solidFill>
                <a:schemeClr val="lt1"/>
              </a:solidFill>
              <a:highlight>
                <a:schemeClr val="lt2"/>
              </a:highlight>
            </a:endParaRPr>
          </a:p>
        </p:txBody>
      </p:sp>
      <p:sp>
        <p:nvSpPr>
          <p:cNvPr id="1258" name="Google Shape;1258;p70"/>
          <p:cNvSpPr txBox="1">
            <a:spLocks noGrp="1"/>
          </p:cNvSpPr>
          <p:nvPr>
            <p:ph type="subTitle" idx="1"/>
          </p:nvPr>
        </p:nvSpPr>
        <p:spPr>
          <a:xfrm>
            <a:off x="731663" y="3209475"/>
            <a:ext cx="6369000" cy="4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Light"/>
                <a:ea typeface="Lexend Deca Light"/>
                <a:cs typeface="Lexend Deca Light"/>
                <a:sym typeface="Lexend Deca Light"/>
              </a:rPr>
              <a:t>Group 3: </a:t>
            </a:r>
            <a:endParaRPr>
              <a:latin typeface="Lexend Deca Light"/>
              <a:ea typeface="Lexend Deca Light"/>
              <a:cs typeface="Lexend Deca Light"/>
              <a:sym typeface="Lexend Deca Light"/>
            </a:endParaRPr>
          </a:p>
          <a:p>
            <a:pPr marL="0" lvl="0" indent="0" algn="ctr" rtl="0">
              <a:spcBef>
                <a:spcPts val="0"/>
              </a:spcBef>
              <a:spcAft>
                <a:spcPts val="0"/>
              </a:spcAft>
              <a:buNone/>
            </a:pPr>
            <a:r>
              <a:rPr lang="en">
                <a:latin typeface="Lexend Deca Light"/>
                <a:ea typeface="Lexend Deca Light"/>
                <a:cs typeface="Lexend Deca Light"/>
                <a:sym typeface="Lexend Deca Light"/>
              </a:rPr>
              <a:t>Faith Lee Kai Ling (U202207C)</a:t>
            </a:r>
            <a:endParaRPr>
              <a:latin typeface="Lexend Deca Light"/>
              <a:ea typeface="Lexend Deca Light"/>
              <a:cs typeface="Lexend Deca Light"/>
              <a:sym typeface="Lexend Deca Light"/>
            </a:endParaRPr>
          </a:p>
          <a:p>
            <a:pPr marL="0" lvl="0" indent="0" algn="ctr" rtl="0">
              <a:spcBef>
                <a:spcPts val="0"/>
              </a:spcBef>
              <a:spcAft>
                <a:spcPts val="0"/>
              </a:spcAft>
              <a:buClr>
                <a:schemeClr val="dk1"/>
              </a:buClr>
              <a:buSzPts val="1100"/>
              <a:buFont typeface="Arial"/>
              <a:buNone/>
            </a:pPr>
            <a:r>
              <a:rPr lang="en">
                <a:latin typeface="Lexend Deca Light"/>
                <a:ea typeface="Lexend Deca Light"/>
                <a:cs typeface="Lexend Deca Light"/>
                <a:sym typeface="Lexend Deca Light"/>
              </a:rPr>
              <a:t>Jensen Lim Chang Sheng (U2021364D)</a:t>
            </a:r>
            <a:endParaRPr>
              <a:latin typeface="Lexend Deca Light"/>
              <a:ea typeface="Lexend Deca Light"/>
              <a:cs typeface="Lexend Deca Light"/>
              <a:sym typeface="Lexend Deca Light"/>
            </a:endParaRPr>
          </a:p>
          <a:p>
            <a:pPr marL="0" lvl="0" indent="0" algn="ctr" rtl="0">
              <a:spcBef>
                <a:spcPts val="0"/>
              </a:spcBef>
              <a:spcAft>
                <a:spcPts val="0"/>
              </a:spcAft>
              <a:buNone/>
            </a:pPr>
            <a:r>
              <a:rPr lang="en">
                <a:latin typeface="Lexend Deca Light"/>
                <a:ea typeface="Lexend Deca Light"/>
                <a:cs typeface="Lexend Deca Light"/>
                <a:sym typeface="Lexend Deca Light"/>
              </a:rPr>
              <a:t>Sim Miao Xuan (U2010155G)</a:t>
            </a:r>
            <a:endParaRPr>
              <a:latin typeface="Lexend Deca Light"/>
              <a:ea typeface="Lexend Deca Light"/>
              <a:cs typeface="Lexend Deca Light"/>
              <a:sym typeface="Lexend Deca Light"/>
            </a:endParaRPr>
          </a:p>
          <a:p>
            <a:pPr marL="0" lvl="0" indent="0" algn="ctr" rtl="0">
              <a:spcBef>
                <a:spcPts val="0"/>
              </a:spcBef>
              <a:spcAft>
                <a:spcPts val="0"/>
              </a:spcAft>
              <a:buClr>
                <a:schemeClr val="dk1"/>
              </a:buClr>
              <a:buSzPts val="1100"/>
              <a:buFont typeface="Arial"/>
              <a:buNone/>
            </a:pPr>
            <a:r>
              <a:rPr lang="en">
                <a:latin typeface="Lexend Deca Light"/>
                <a:ea typeface="Lexend Deca Light"/>
                <a:cs typeface="Lexend Deca Light"/>
                <a:sym typeface="Lexend Deca Light"/>
              </a:rPr>
              <a:t>Teresa Zhang Han Yu (U2022886C)</a:t>
            </a:r>
            <a:endParaRPr>
              <a:latin typeface="Lexend Deca Light"/>
              <a:ea typeface="Lexend Deca Light"/>
              <a:cs typeface="Lexend Deca Light"/>
              <a:sym typeface="Lexend Deca Light"/>
            </a:endParaRPr>
          </a:p>
        </p:txBody>
      </p:sp>
      <p:grpSp>
        <p:nvGrpSpPr>
          <p:cNvPr id="1259" name="Google Shape;1259;p70"/>
          <p:cNvGrpSpPr/>
          <p:nvPr/>
        </p:nvGrpSpPr>
        <p:grpSpPr>
          <a:xfrm>
            <a:off x="6949536" y="1038480"/>
            <a:ext cx="1859338" cy="3585676"/>
            <a:chOff x="4201150" y="4052475"/>
            <a:chExt cx="438275" cy="845200"/>
          </a:xfrm>
        </p:grpSpPr>
        <p:sp>
          <p:nvSpPr>
            <p:cNvPr id="1260" name="Google Shape;1260;p70"/>
            <p:cNvSpPr/>
            <p:nvPr/>
          </p:nvSpPr>
          <p:spPr>
            <a:xfrm>
              <a:off x="4234025" y="4065625"/>
              <a:ext cx="120150" cy="80450"/>
            </a:xfrm>
            <a:custGeom>
              <a:avLst/>
              <a:gdLst/>
              <a:ahLst/>
              <a:cxnLst/>
              <a:rect l="l" t="t" r="r" b="b"/>
              <a:pathLst>
                <a:path w="4806" h="3218" extrusionOk="0">
                  <a:moveTo>
                    <a:pt x="1" y="1"/>
                  </a:moveTo>
                  <a:lnTo>
                    <a:pt x="1" y="3218"/>
                  </a:lnTo>
                  <a:lnTo>
                    <a:pt x="4805" y="3218"/>
                  </a:lnTo>
                  <a:lnTo>
                    <a:pt x="3409" y="1610"/>
                  </a:lnTo>
                  <a:lnTo>
                    <a:pt x="4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0"/>
            <p:cNvSpPr/>
            <p:nvPr/>
          </p:nvSpPr>
          <p:spPr>
            <a:xfrm>
              <a:off x="4204425" y="4297725"/>
              <a:ext cx="61750" cy="52175"/>
            </a:xfrm>
            <a:custGeom>
              <a:avLst/>
              <a:gdLst/>
              <a:ahLst/>
              <a:cxnLst/>
              <a:rect l="l" t="t" r="r" b="b"/>
              <a:pathLst>
                <a:path w="2470" h="2087" extrusionOk="0">
                  <a:moveTo>
                    <a:pt x="1017" y="0"/>
                  </a:moveTo>
                  <a:cubicBezTo>
                    <a:pt x="615" y="0"/>
                    <a:pt x="749" y="286"/>
                    <a:pt x="749" y="286"/>
                  </a:cubicBezTo>
                  <a:cubicBezTo>
                    <a:pt x="466" y="398"/>
                    <a:pt x="668" y="590"/>
                    <a:pt x="668" y="590"/>
                  </a:cubicBezTo>
                  <a:cubicBezTo>
                    <a:pt x="376" y="722"/>
                    <a:pt x="659" y="974"/>
                    <a:pt x="659" y="974"/>
                  </a:cubicBezTo>
                  <a:cubicBezTo>
                    <a:pt x="1" y="1248"/>
                    <a:pt x="1720" y="2006"/>
                    <a:pt x="1720" y="2006"/>
                  </a:cubicBezTo>
                  <a:lnTo>
                    <a:pt x="1913" y="2087"/>
                  </a:lnTo>
                  <a:lnTo>
                    <a:pt x="2469" y="1116"/>
                  </a:lnTo>
                  <a:lnTo>
                    <a:pt x="2358" y="1025"/>
                  </a:lnTo>
                  <a:cubicBezTo>
                    <a:pt x="2008" y="204"/>
                    <a:pt x="1764" y="83"/>
                    <a:pt x="1651" y="83"/>
                  </a:cubicBezTo>
                  <a:cubicBezTo>
                    <a:pt x="1603" y="83"/>
                    <a:pt x="1579" y="104"/>
                    <a:pt x="1579" y="104"/>
                  </a:cubicBezTo>
                  <a:cubicBezTo>
                    <a:pt x="1324" y="29"/>
                    <a:pt x="1143" y="0"/>
                    <a:pt x="1017" y="0"/>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0"/>
            <p:cNvSpPr/>
            <p:nvPr/>
          </p:nvSpPr>
          <p:spPr>
            <a:xfrm>
              <a:off x="4201150" y="4860475"/>
              <a:ext cx="438275" cy="37200"/>
            </a:xfrm>
            <a:custGeom>
              <a:avLst/>
              <a:gdLst/>
              <a:ahLst/>
              <a:cxnLst/>
              <a:rect l="l" t="t" r="r" b="b"/>
              <a:pathLst>
                <a:path w="17531" h="1488" extrusionOk="0">
                  <a:moveTo>
                    <a:pt x="8761" y="1"/>
                  </a:moveTo>
                  <a:cubicBezTo>
                    <a:pt x="3926" y="1"/>
                    <a:pt x="1" y="324"/>
                    <a:pt x="1" y="739"/>
                  </a:cubicBezTo>
                  <a:cubicBezTo>
                    <a:pt x="1" y="1154"/>
                    <a:pt x="3926" y="1487"/>
                    <a:pt x="8761" y="1487"/>
                  </a:cubicBezTo>
                  <a:cubicBezTo>
                    <a:pt x="13606" y="1487"/>
                    <a:pt x="17531" y="1154"/>
                    <a:pt x="17531" y="739"/>
                  </a:cubicBezTo>
                  <a:cubicBezTo>
                    <a:pt x="17531" y="324"/>
                    <a:pt x="13606" y="1"/>
                    <a:pt x="8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4352625" y="4113675"/>
              <a:ext cx="127475" cy="197800"/>
            </a:xfrm>
            <a:custGeom>
              <a:avLst/>
              <a:gdLst/>
              <a:ahLst/>
              <a:cxnLst/>
              <a:rect l="l" t="t" r="r" b="b"/>
              <a:pathLst>
                <a:path w="5099" h="7912" extrusionOk="0">
                  <a:moveTo>
                    <a:pt x="2352" y="1"/>
                  </a:moveTo>
                  <a:cubicBezTo>
                    <a:pt x="2146" y="1"/>
                    <a:pt x="2020" y="242"/>
                    <a:pt x="1731" y="375"/>
                  </a:cubicBezTo>
                  <a:cubicBezTo>
                    <a:pt x="1723" y="379"/>
                    <a:pt x="1713" y="381"/>
                    <a:pt x="1703" y="381"/>
                  </a:cubicBezTo>
                  <a:cubicBezTo>
                    <a:pt x="1647" y="381"/>
                    <a:pt x="1559" y="336"/>
                    <a:pt x="1443" y="336"/>
                  </a:cubicBezTo>
                  <a:cubicBezTo>
                    <a:pt x="1338" y="336"/>
                    <a:pt x="1211" y="372"/>
                    <a:pt x="1063" y="507"/>
                  </a:cubicBezTo>
                  <a:cubicBezTo>
                    <a:pt x="841" y="699"/>
                    <a:pt x="962" y="1023"/>
                    <a:pt x="962" y="1134"/>
                  </a:cubicBezTo>
                  <a:cubicBezTo>
                    <a:pt x="972" y="1437"/>
                    <a:pt x="719" y="1468"/>
                    <a:pt x="486" y="1660"/>
                  </a:cubicBezTo>
                  <a:cubicBezTo>
                    <a:pt x="254" y="1862"/>
                    <a:pt x="1" y="2115"/>
                    <a:pt x="21" y="2428"/>
                  </a:cubicBezTo>
                  <a:cubicBezTo>
                    <a:pt x="52" y="2752"/>
                    <a:pt x="385" y="2995"/>
                    <a:pt x="396" y="3319"/>
                  </a:cubicBezTo>
                  <a:cubicBezTo>
                    <a:pt x="396" y="3481"/>
                    <a:pt x="315" y="3642"/>
                    <a:pt x="254" y="3804"/>
                  </a:cubicBezTo>
                  <a:cubicBezTo>
                    <a:pt x="193" y="3956"/>
                    <a:pt x="153" y="4148"/>
                    <a:pt x="243" y="4290"/>
                  </a:cubicBezTo>
                  <a:cubicBezTo>
                    <a:pt x="355" y="4462"/>
                    <a:pt x="598" y="4482"/>
                    <a:pt x="769" y="4604"/>
                  </a:cubicBezTo>
                  <a:cubicBezTo>
                    <a:pt x="1002" y="4755"/>
                    <a:pt x="1083" y="5049"/>
                    <a:pt x="1083" y="5322"/>
                  </a:cubicBezTo>
                  <a:cubicBezTo>
                    <a:pt x="1093" y="5595"/>
                    <a:pt x="1043" y="5878"/>
                    <a:pt x="1093" y="6141"/>
                  </a:cubicBezTo>
                  <a:cubicBezTo>
                    <a:pt x="1144" y="6414"/>
                    <a:pt x="1336" y="6688"/>
                    <a:pt x="1609" y="6718"/>
                  </a:cubicBezTo>
                  <a:cubicBezTo>
                    <a:pt x="1670" y="6718"/>
                    <a:pt x="1733" y="6709"/>
                    <a:pt x="1793" y="6709"/>
                  </a:cubicBezTo>
                  <a:cubicBezTo>
                    <a:pt x="1843" y="6709"/>
                    <a:pt x="1891" y="6715"/>
                    <a:pt x="1933" y="6738"/>
                  </a:cubicBezTo>
                  <a:cubicBezTo>
                    <a:pt x="2044" y="6789"/>
                    <a:pt x="2095" y="6910"/>
                    <a:pt x="2135" y="7021"/>
                  </a:cubicBezTo>
                  <a:cubicBezTo>
                    <a:pt x="2216" y="7304"/>
                    <a:pt x="2266" y="7598"/>
                    <a:pt x="2257" y="7901"/>
                  </a:cubicBezTo>
                  <a:lnTo>
                    <a:pt x="3511" y="7911"/>
                  </a:lnTo>
                  <a:cubicBezTo>
                    <a:pt x="3693" y="7749"/>
                    <a:pt x="3875" y="7578"/>
                    <a:pt x="3966" y="7345"/>
                  </a:cubicBezTo>
                  <a:cubicBezTo>
                    <a:pt x="4027" y="7193"/>
                    <a:pt x="4027" y="7021"/>
                    <a:pt x="4078" y="6870"/>
                  </a:cubicBezTo>
                  <a:cubicBezTo>
                    <a:pt x="4219" y="6475"/>
                    <a:pt x="4624" y="6192"/>
                    <a:pt x="4694" y="5777"/>
                  </a:cubicBezTo>
                  <a:cubicBezTo>
                    <a:pt x="4775" y="5373"/>
                    <a:pt x="4512" y="4957"/>
                    <a:pt x="4604" y="4543"/>
                  </a:cubicBezTo>
                  <a:cubicBezTo>
                    <a:pt x="4685" y="4168"/>
                    <a:pt x="5069" y="3885"/>
                    <a:pt x="5089" y="3501"/>
                  </a:cubicBezTo>
                  <a:cubicBezTo>
                    <a:pt x="5099" y="3197"/>
                    <a:pt x="4887" y="2925"/>
                    <a:pt x="4867" y="2621"/>
                  </a:cubicBezTo>
                  <a:cubicBezTo>
                    <a:pt x="4846" y="2348"/>
                    <a:pt x="4988" y="2095"/>
                    <a:pt x="4998" y="1822"/>
                  </a:cubicBezTo>
                  <a:cubicBezTo>
                    <a:pt x="5018" y="1478"/>
                    <a:pt x="4806" y="1134"/>
                    <a:pt x="4492" y="992"/>
                  </a:cubicBezTo>
                  <a:cubicBezTo>
                    <a:pt x="4209" y="871"/>
                    <a:pt x="3835" y="881"/>
                    <a:pt x="3662" y="618"/>
                  </a:cubicBezTo>
                  <a:cubicBezTo>
                    <a:pt x="3622" y="557"/>
                    <a:pt x="3602" y="497"/>
                    <a:pt x="3561" y="436"/>
                  </a:cubicBezTo>
                  <a:cubicBezTo>
                    <a:pt x="3469" y="281"/>
                    <a:pt x="3386" y="235"/>
                    <a:pt x="3283" y="235"/>
                  </a:cubicBezTo>
                  <a:cubicBezTo>
                    <a:pt x="3172" y="235"/>
                    <a:pt x="3038" y="288"/>
                    <a:pt x="2843" y="315"/>
                  </a:cubicBezTo>
                  <a:cubicBezTo>
                    <a:pt x="2843" y="315"/>
                    <a:pt x="2651" y="133"/>
                    <a:pt x="2560" y="72"/>
                  </a:cubicBezTo>
                  <a:cubicBezTo>
                    <a:pt x="2480" y="21"/>
                    <a:pt x="2412" y="1"/>
                    <a:pt x="2352"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4330375" y="4809650"/>
              <a:ext cx="36200" cy="37200"/>
            </a:xfrm>
            <a:custGeom>
              <a:avLst/>
              <a:gdLst/>
              <a:ahLst/>
              <a:cxnLst/>
              <a:rect l="l" t="t" r="r" b="b"/>
              <a:pathLst>
                <a:path w="1448" h="1488" extrusionOk="0">
                  <a:moveTo>
                    <a:pt x="153" y="0"/>
                  </a:moveTo>
                  <a:lnTo>
                    <a:pt x="0" y="1487"/>
                  </a:lnTo>
                  <a:lnTo>
                    <a:pt x="1265" y="1457"/>
                  </a:lnTo>
                  <a:lnTo>
                    <a:pt x="1447"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0"/>
            <p:cNvSpPr/>
            <p:nvPr/>
          </p:nvSpPr>
          <p:spPr>
            <a:xfrm>
              <a:off x="4478575" y="4809650"/>
              <a:ext cx="37450" cy="38200"/>
            </a:xfrm>
            <a:custGeom>
              <a:avLst/>
              <a:gdLst/>
              <a:ahLst/>
              <a:cxnLst/>
              <a:rect l="l" t="t" r="r" b="b"/>
              <a:pathLst>
                <a:path w="1498" h="1528" extrusionOk="0">
                  <a:moveTo>
                    <a:pt x="0" y="0"/>
                  </a:moveTo>
                  <a:lnTo>
                    <a:pt x="223" y="1457"/>
                  </a:lnTo>
                  <a:lnTo>
                    <a:pt x="1497" y="1528"/>
                  </a:lnTo>
                  <a:lnTo>
                    <a:pt x="1305"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4479075" y="4846050"/>
              <a:ext cx="84250" cy="29875"/>
            </a:xfrm>
            <a:custGeom>
              <a:avLst/>
              <a:gdLst/>
              <a:ahLst/>
              <a:cxnLst/>
              <a:rect l="l" t="t" r="r" b="b"/>
              <a:pathLst>
                <a:path w="3370" h="1195" extrusionOk="0">
                  <a:moveTo>
                    <a:pt x="1275" y="1"/>
                  </a:moveTo>
                  <a:lnTo>
                    <a:pt x="112" y="11"/>
                  </a:lnTo>
                  <a:lnTo>
                    <a:pt x="0" y="1194"/>
                  </a:lnTo>
                  <a:lnTo>
                    <a:pt x="284" y="1194"/>
                  </a:lnTo>
                  <a:lnTo>
                    <a:pt x="375" y="790"/>
                  </a:lnTo>
                  <a:lnTo>
                    <a:pt x="445" y="790"/>
                  </a:lnTo>
                  <a:lnTo>
                    <a:pt x="628" y="1194"/>
                  </a:lnTo>
                  <a:lnTo>
                    <a:pt x="3369" y="1194"/>
                  </a:lnTo>
                  <a:cubicBezTo>
                    <a:pt x="3237" y="770"/>
                    <a:pt x="2904" y="446"/>
                    <a:pt x="2479" y="324"/>
                  </a:cubicBezTo>
                  <a:lnTo>
                    <a:pt x="1275" y="1"/>
                  </a:ln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4483900" y="4838225"/>
              <a:ext cx="61725" cy="21300"/>
            </a:xfrm>
            <a:custGeom>
              <a:avLst/>
              <a:gdLst/>
              <a:ahLst/>
              <a:cxnLst/>
              <a:rect l="l" t="t" r="r" b="b"/>
              <a:pathLst>
                <a:path w="2469" h="852" extrusionOk="0">
                  <a:moveTo>
                    <a:pt x="546" y="1"/>
                  </a:moveTo>
                  <a:lnTo>
                    <a:pt x="0" y="324"/>
                  </a:lnTo>
                  <a:cubicBezTo>
                    <a:pt x="0" y="324"/>
                    <a:pt x="584" y="852"/>
                    <a:pt x="1566" y="852"/>
                  </a:cubicBezTo>
                  <a:cubicBezTo>
                    <a:pt x="1838" y="852"/>
                    <a:pt x="2140" y="812"/>
                    <a:pt x="2468" y="709"/>
                  </a:cubicBezTo>
                  <a:cubicBezTo>
                    <a:pt x="2468" y="709"/>
                    <a:pt x="1790" y="365"/>
                    <a:pt x="1082" y="314"/>
                  </a:cubicBezTo>
                  <a:lnTo>
                    <a:pt x="546" y="1"/>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0"/>
            <p:cNvSpPr/>
            <p:nvPr/>
          </p:nvSpPr>
          <p:spPr>
            <a:xfrm>
              <a:off x="4282825" y="4846050"/>
              <a:ext cx="84250" cy="29875"/>
            </a:xfrm>
            <a:custGeom>
              <a:avLst/>
              <a:gdLst/>
              <a:ahLst/>
              <a:cxnLst/>
              <a:rect l="l" t="t" r="r" b="b"/>
              <a:pathLst>
                <a:path w="3370" h="1195" extrusionOk="0">
                  <a:moveTo>
                    <a:pt x="2095" y="1"/>
                  </a:moveTo>
                  <a:lnTo>
                    <a:pt x="891" y="324"/>
                  </a:lnTo>
                  <a:cubicBezTo>
                    <a:pt x="466" y="446"/>
                    <a:pt x="122" y="770"/>
                    <a:pt x="1" y="1194"/>
                  </a:cubicBezTo>
                  <a:lnTo>
                    <a:pt x="2742" y="1194"/>
                  </a:lnTo>
                  <a:lnTo>
                    <a:pt x="2924" y="790"/>
                  </a:lnTo>
                  <a:lnTo>
                    <a:pt x="2995" y="790"/>
                  </a:lnTo>
                  <a:lnTo>
                    <a:pt x="3086" y="1194"/>
                  </a:lnTo>
                  <a:lnTo>
                    <a:pt x="3370" y="1194"/>
                  </a:lnTo>
                  <a:lnTo>
                    <a:pt x="3258" y="11"/>
                  </a:lnTo>
                  <a:lnTo>
                    <a:pt x="2095" y="1"/>
                  </a:ln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0"/>
            <p:cNvSpPr/>
            <p:nvPr/>
          </p:nvSpPr>
          <p:spPr>
            <a:xfrm>
              <a:off x="4300525" y="4838225"/>
              <a:ext cx="61725" cy="21300"/>
            </a:xfrm>
            <a:custGeom>
              <a:avLst/>
              <a:gdLst/>
              <a:ahLst/>
              <a:cxnLst/>
              <a:rect l="l" t="t" r="r" b="b"/>
              <a:pathLst>
                <a:path w="2469" h="852" extrusionOk="0">
                  <a:moveTo>
                    <a:pt x="1923" y="1"/>
                  </a:moveTo>
                  <a:lnTo>
                    <a:pt x="1387" y="314"/>
                  </a:lnTo>
                  <a:cubicBezTo>
                    <a:pt x="679" y="365"/>
                    <a:pt x="1" y="709"/>
                    <a:pt x="1" y="709"/>
                  </a:cubicBezTo>
                  <a:cubicBezTo>
                    <a:pt x="329" y="812"/>
                    <a:pt x="631" y="852"/>
                    <a:pt x="903" y="852"/>
                  </a:cubicBezTo>
                  <a:cubicBezTo>
                    <a:pt x="1885" y="852"/>
                    <a:pt x="2469" y="324"/>
                    <a:pt x="2469" y="324"/>
                  </a:cubicBezTo>
                  <a:lnTo>
                    <a:pt x="1923" y="1"/>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0"/>
            <p:cNvSpPr/>
            <p:nvPr/>
          </p:nvSpPr>
          <p:spPr>
            <a:xfrm>
              <a:off x="4329625" y="4395675"/>
              <a:ext cx="90550" cy="432200"/>
            </a:xfrm>
            <a:custGeom>
              <a:avLst/>
              <a:gdLst/>
              <a:ahLst/>
              <a:cxnLst/>
              <a:rect l="l" t="t" r="r" b="b"/>
              <a:pathLst>
                <a:path w="3622" h="17288" extrusionOk="0">
                  <a:moveTo>
                    <a:pt x="1770" y="0"/>
                  </a:moveTo>
                  <a:cubicBezTo>
                    <a:pt x="911" y="1406"/>
                    <a:pt x="365" y="3449"/>
                    <a:pt x="486" y="5088"/>
                  </a:cubicBezTo>
                  <a:lnTo>
                    <a:pt x="0" y="17287"/>
                  </a:lnTo>
                  <a:lnTo>
                    <a:pt x="1477" y="17287"/>
                  </a:lnTo>
                  <a:lnTo>
                    <a:pt x="3490" y="3541"/>
                  </a:lnTo>
                  <a:lnTo>
                    <a:pt x="3622" y="0"/>
                  </a:lnTo>
                  <a:close/>
                </a:path>
              </a:pathLst>
            </a:custGeom>
            <a:solidFill>
              <a:srgbClr val="F9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0"/>
            <p:cNvSpPr/>
            <p:nvPr/>
          </p:nvSpPr>
          <p:spPr>
            <a:xfrm>
              <a:off x="4414100" y="4395675"/>
              <a:ext cx="101675" cy="432200"/>
            </a:xfrm>
            <a:custGeom>
              <a:avLst/>
              <a:gdLst/>
              <a:ahLst/>
              <a:cxnLst/>
              <a:rect l="l" t="t" r="r" b="b"/>
              <a:pathLst>
                <a:path w="4067" h="17288" extrusionOk="0">
                  <a:moveTo>
                    <a:pt x="111" y="0"/>
                  </a:moveTo>
                  <a:lnTo>
                    <a:pt x="0" y="2802"/>
                  </a:lnTo>
                  <a:lnTo>
                    <a:pt x="2498" y="17287"/>
                  </a:lnTo>
                  <a:lnTo>
                    <a:pt x="4067" y="17287"/>
                  </a:lnTo>
                  <a:lnTo>
                    <a:pt x="3267" y="5088"/>
                  </a:lnTo>
                  <a:cubicBezTo>
                    <a:pt x="3388" y="3449"/>
                    <a:pt x="2761" y="1406"/>
                    <a:pt x="1912" y="0"/>
                  </a:cubicBezTo>
                  <a:close/>
                </a:path>
              </a:pathLst>
            </a:custGeom>
            <a:solidFill>
              <a:srgbClr val="F9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4388300" y="4405775"/>
              <a:ext cx="60950" cy="81200"/>
            </a:xfrm>
            <a:custGeom>
              <a:avLst/>
              <a:gdLst/>
              <a:ahLst/>
              <a:cxnLst/>
              <a:rect l="l" t="t" r="r" b="b"/>
              <a:pathLst>
                <a:path w="2438" h="3248" extrusionOk="0">
                  <a:moveTo>
                    <a:pt x="0" y="1"/>
                  </a:moveTo>
                  <a:lnTo>
                    <a:pt x="0" y="3045"/>
                  </a:lnTo>
                  <a:lnTo>
                    <a:pt x="2438" y="3247"/>
                  </a:lnTo>
                  <a:lnTo>
                    <a:pt x="2438" y="1"/>
                  </a:lnTo>
                  <a:close/>
                </a:path>
              </a:pathLst>
            </a:custGeom>
            <a:solidFill>
              <a:srgbClr val="F9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0"/>
            <p:cNvSpPr/>
            <p:nvPr/>
          </p:nvSpPr>
          <p:spPr>
            <a:xfrm>
              <a:off x="4403700" y="4482400"/>
              <a:ext cx="26100" cy="3550"/>
            </a:xfrm>
            <a:custGeom>
              <a:avLst/>
              <a:gdLst/>
              <a:ahLst/>
              <a:cxnLst/>
              <a:rect l="l" t="t" r="r" b="b"/>
              <a:pathLst>
                <a:path w="1044" h="142" extrusionOk="0">
                  <a:moveTo>
                    <a:pt x="1" y="0"/>
                  </a:moveTo>
                  <a:lnTo>
                    <a:pt x="1" y="61"/>
                  </a:lnTo>
                  <a:lnTo>
                    <a:pt x="1043" y="142"/>
                  </a:lnTo>
                  <a:lnTo>
                    <a:pt x="1043" y="92"/>
                  </a:lnTo>
                  <a:lnTo>
                    <a:pt x="1"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0"/>
            <p:cNvSpPr/>
            <p:nvPr/>
          </p:nvSpPr>
          <p:spPr>
            <a:xfrm>
              <a:off x="4453025" y="4410075"/>
              <a:ext cx="23300" cy="26325"/>
            </a:xfrm>
            <a:custGeom>
              <a:avLst/>
              <a:gdLst/>
              <a:ahLst/>
              <a:cxnLst/>
              <a:rect l="l" t="t" r="r" b="b"/>
              <a:pathLst>
                <a:path w="932" h="1053" extrusionOk="0">
                  <a:moveTo>
                    <a:pt x="62" y="0"/>
                  </a:moveTo>
                  <a:lnTo>
                    <a:pt x="1" y="11"/>
                  </a:lnTo>
                  <a:cubicBezTo>
                    <a:pt x="11" y="11"/>
                    <a:pt x="122" y="861"/>
                    <a:pt x="921" y="1052"/>
                  </a:cubicBezTo>
                  <a:lnTo>
                    <a:pt x="932" y="992"/>
                  </a:lnTo>
                  <a:cubicBezTo>
                    <a:pt x="172" y="810"/>
                    <a:pt x="62" y="11"/>
                    <a:pt x="62"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4359975" y="4410075"/>
              <a:ext cx="23275" cy="26325"/>
            </a:xfrm>
            <a:custGeom>
              <a:avLst/>
              <a:gdLst/>
              <a:ahLst/>
              <a:cxnLst/>
              <a:rect l="l" t="t" r="r" b="b"/>
              <a:pathLst>
                <a:path w="931" h="1053" extrusionOk="0">
                  <a:moveTo>
                    <a:pt x="870" y="0"/>
                  </a:moveTo>
                  <a:cubicBezTo>
                    <a:pt x="870" y="11"/>
                    <a:pt x="759" y="810"/>
                    <a:pt x="0" y="992"/>
                  </a:cubicBezTo>
                  <a:lnTo>
                    <a:pt x="21" y="1052"/>
                  </a:lnTo>
                  <a:cubicBezTo>
                    <a:pt x="810" y="861"/>
                    <a:pt x="931" y="11"/>
                    <a:pt x="931" y="11"/>
                  </a:cubicBezTo>
                  <a:lnTo>
                    <a:pt x="870"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0"/>
            <p:cNvSpPr/>
            <p:nvPr/>
          </p:nvSpPr>
          <p:spPr>
            <a:xfrm>
              <a:off x="4372100" y="4121525"/>
              <a:ext cx="87775" cy="87775"/>
            </a:xfrm>
            <a:custGeom>
              <a:avLst/>
              <a:gdLst/>
              <a:ahLst/>
              <a:cxnLst/>
              <a:rect l="l" t="t" r="r" b="b"/>
              <a:pathLst>
                <a:path w="3511" h="3511" extrusionOk="0">
                  <a:moveTo>
                    <a:pt x="1761" y="1"/>
                  </a:moveTo>
                  <a:cubicBezTo>
                    <a:pt x="790" y="1"/>
                    <a:pt x="1" y="790"/>
                    <a:pt x="1" y="1761"/>
                  </a:cubicBezTo>
                  <a:cubicBezTo>
                    <a:pt x="1" y="2732"/>
                    <a:pt x="790" y="3510"/>
                    <a:pt x="1761" y="3510"/>
                  </a:cubicBezTo>
                  <a:cubicBezTo>
                    <a:pt x="2732" y="3510"/>
                    <a:pt x="3511" y="2732"/>
                    <a:pt x="3511" y="1761"/>
                  </a:cubicBezTo>
                  <a:cubicBezTo>
                    <a:pt x="3511" y="790"/>
                    <a:pt x="2732" y="1"/>
                    <a:pt x="1761"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0"/>
            <p:cNvSpPr/>
            <p:nvPr/>
          </p:nvSpPr>
          <p:spPr>
            <a:xfrm>
              <a:off x="4439875" y="4174900"/>
              <a:ext cx="20775" cy="21750"/>
            </a:xfrm>
            <a:custGeom>
              <a:avLst/>
              <a:gdLst/>
              <a:ahLst/>
              <a:cxnLst/>
              <a:rect l="l" t="t" r="r" b="b"/>
              <a:pathLst>
                <a:path w="831" h="870" extrusionOk="0">
                  <a:moveTo>
                    <a:pt x="460" y="1"/>
                  </a:moveTo>
                  <a:cubicBezTo>
                    <a:pt x="301" y="1"/>
                    <a:pt x="148" y="122"/>
                    <a:pt x="82" y="303"/>
                  </a:cubicBezTo>
                  <a:cubicBezTo>
                    <a:pt x="1" y="536"/>
                    <a:pt x="82" y="779"/>
                    <a:pt x="274" y="849"/>
                  </a:cubicBezTo>
                  <a:cubicBezTo>
                    <a:pt x="309" y="863"/>
                    <a:pt x="345" y="870"/>
                    <a:pt x="381" y="870"/>
                  </a:cubicBezTo>
                  <a:cubicBezTo>
                    <a:pt x="533" y="870"/>
                    <a:pt x="684" y="754"/>
                    <a:pt x="749" y="566"/>
                  </a:cubicBezTo>
                  <a:cubicBezTo>
                    <a:pt x="830" y="344"/>
                    <a:pt x="749" y="101"/>
                    <a:pt x="567" y="20"/>
                  </a:cubicBezTo>
                  <a:cubicBezTo>
                    <a:pt x="532" y="7"/>
                    <a:pt x="496" y="1"/>
                    <a:pt x="460"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0"/>
            <p:cNvSpPr/>
            <p:nvPr/>
          </p:nvSpPr>
          <p:spPr>
            <a:xfrm>
              <a:off x="4452025" y="4179700"/>
              <a:ext cx="5075" cy="10125"/>
            </a:xfrm>
            <a:custGeom>
              <a:avLst/>
              <a:gdLst/>
              <a:ahLst/>
              <a:cxnLst/>
              <a:rect l="l" t="t" r="r" b="b"/>
              <a:pathLst>
                <a:path w="203" h="405" extrusionOk="0">
                  <a:moveTo>
                    <a:pt x="21" y="0"/>
                  </a:moveTo>
                  <a:lnTo>
                    <a:pt x="0" y="30"/>
                  </a:lnTo>
                  <a:cubicBezTo>
                    <a:pt x="162" y="152"/>
                    <a:pt x="91" y="394"/>
                    <a:pt x="91" y="394"/>
                  </a:cubicBezTo>
                  <a:lnTo>
                    <a:pt x="132" y="405"/>
                  </a:lnTo>
                  <a:cubicBezTo>
                    <a:pt x="132" y="394"/>
                    <a:pt x="203" y="142"/>
                    <a:pt x="2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0"/>
            <p:cNvSpPr/>
            <p:nvPr/>
          </p:nvSpPr>
          <p:spPr>
            <a:xfrm>
              <a:off x="4371100" y="4174900"/>
              <a:ext cx="20750" cy="21750"/>
            </a:xfrm>
            <a:custGeom>
              <a:avLst/>
              <a:gdLst/>
              <a:ahLst/>
              <a:cxnLst/>
              <a:rect l="l" t="t" r="r" b="b"/>
              <a:pathLst>
                <a:path w="830" h="870" extrusionOk="0">
                  <a:moveTo>
                    <a:pt x="370" y="1"/>
                  </a:moveTo>
                  <a:cubicBezTo>
                    <a:pt x="335" y="1"/>
                    <a:pt x="299" y="7"/>
                    <a:pt x="263" y="20"/>
                  </a:cubicBezTo>
                  <a:cubicBezTo>
                    <a:pt x="81" y="101"/>
                    <a:pt x="0" y="344"/>
                    <a:pt x="81" y="566"/>
                  </a:cubicBezTo>
                  <a:cubicBezTo>
                    <a:pt x="147" y="754"/>
                    <a:pt x="297" y="870"/>
                    <a:pt x="449" y="870"/>
                  </a:cubicBezTo>
                  <a:cubicBezTo>
                    <a:pt x="485" y="870"/>
                    <a:pt x="521" y="863"/>
                    <a:pt x="556" y="849"/>
                  </a:cubicBezTo>
                  <a:cubicBezTo>
                    <a:pt x="749" y="779"/>
                    <a:pt x="830" y="536"/>
                    <a:pt x="749" y="303"/>
                  </a:cubicBezTo>
                  <a:cubicBezTo>
                    <a:pt x="683" y="122"/>
                    <a:pt x="529" y="1"/>
                    <a:pt x="370"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0"/>
            <p:cNvSpPr/>
            <p:nvPr/>
          </p:nvSpPr>
          <p:spPr>
            <a:xfrm>
              <a:off x="4373875" y="4179700"/>
              <a:ext cx="5350" cy="10125"/>
            </a:xfrm>
            <a:custGeom>
              <a:avLst/>
              <a:gdLst/>
              <a:ahLst/>
              <a:cxnLst/>
              <a:rect l="l" t="t" r="r" b="b"/>
              <a:pathLst>
                <a:path w="214" h="405" extrusionOk="0">
                  <a:moveTo>
                    <a:pt x="182" y="0"/>
                  </a:moveTo>
                  <a:cubicBezTo>
                    <a:pt x="0" y="142"/>
                    <a:pt x="72" y="394"/>
                    <a:pt x="72" y="405"/>
                  </a:cubicBezTo>
                  <a:lnTo>
                    <a:pt x="112" y="394"/>
                  </a:lnTo>
                  <a:cubicBezTo>
                    <a:pt x="112" y="394"/>
                    <a:pt x="41" y="152"/>
                    <a:pt x="213" y="30"/>
                  </a:cubicBezTo>
                  <a:lnTo>
                    <a:pt x="182"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4397900" y="4221675"/>
              <a:ext cx="36700" cy="24300"/>
            </a:xfrm>
            <a:custGeom>
              <a:avLst/>
              <a:gdLst/>
              <a:ahLst/>
              <a:cxnLst/>
              <a:rect l="l" t="t" r="r" b="b"/>
              <a:pathLst>
                <a:path w="1468" h="972" extrusionOk="0">
                  <a:moveTo>
                    <a:pt x="739" y="1"/>
                  </a:moveTo>
                  <a:lnTo>
                    <a:pt x="102" y="51"/>
                  </a:lnTo>
                  <a:lnTo>
                    <a:pt x="1" y="972"/>
                  </a:lnTo>
                  <a:lnTo>
                    <a:pt x="1467" y="972"/>
                  </a:lnTo>
                  <a:lnTo>
                    <a:pt x="1366" y="51"/>
                  </a:lnTo>
                  <a:lnTo>
                    <a:pt x="739" y="1"/>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4400425" y="4222925"/>
              <a:ext cx="31625" cy="10925"/>
            </a:xfrm>
            <a:custGeom>
              <a:avLst/>
              <a:gdLst/>
              <a:ahLst/>
              <a:cxnLst/>
              <a:rect l="l" t="t" r="r" b="b"/>
              <a:pathLst>
                <a:path w="1265" h="437" extrusionOk="0">
                  <a:moveTo>
                    <a:pt x="1" y="1"/>
                  </a:moveTo>
                  <a:cubicBezTo>
                    <a:pt x="1" y="1"/>
                    <a:pt x="284" y="436"/>
                    <a:pt x="638" y="436"/>
                  </a:cubicBezTo>
                  <a:cubicBezTo>
                    <a:pt x="982" y="436"/>
                    <a:pt x="1265" y="1"/>
                    <a:pt x="1265" y="1"/>
                  </a:cubicBezTo>
                  <a:close/>
                </a:path>
              </a:pathLst>
            </a:custGeom>
            <a:solidFill>
              <a:srgbClr val="7D4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4381450" y="4126325"/>
              <a:ext cx="70100" cy="102950"/>
            </a:xfrm>
            <a:custGeom>
              <a:avLst/>
              <a:gdLst/>
              <a:ahLst/>
              <a:cxnLst/>
              <a:rect l="l" t="t" r="r" b="b"/>
              <a:pathLst>
                <a:path w="2804" h="4118" extrusionOk="0">
                  <a:moveTo>
                    <a:pt x="1397" y="1"/>
                  </a:moveTo>
                  <a:cubicBezTo>
                    <a:pt x="628" y="1"/>
                    <a:pt x="1" y="668"/>
                    <a:pt x="1" y="1477"/>
                  </a:cubicBezTo>
                  <a:lnTo>
                    <a:pt x="1" y="1630"/>
                  </a:lnTo>
                  <a:lnTo>
                    <a:pt x="1" y="1650"/>
                  </a:lnTo>
                  <a:lnTo>
                    <a:pt x="153" y="2924"/>
                  </a:lnTo>
                  <a:lnTo>
                    <a:pt x="153" y="2934"/>
                  </a:lnTo>
                  <a:lnTo>
                    <a:pt x="153" y="2965"/>
                  </a:lnTo>
                  <a:cubicBezTo>
                    <a:pt x="234" y="3612"/>
                    <a:pt x="911" y="4118"/>
                    <a:pt x="1397" y="4118"/>
                  </a:cubicBezTo>
                  <a:cubicBezTo>
                    <a:pt x="1882" y="4118"/>
                    <a:pt x="2550" y="3622"/>
                    <a:pt x="2641" y="2985"/>
                  </a:cubicBezTo>
                  <a:lnTo>
                    <a:pt x="2641" y="2965"/>
                  </a:lnTo>
                  <a:lnTo>
                    <a:pt x="2641" y="2924"/>
                  </a:lnTo>
                  <a:lnTo>
                    <a:pt x="2793" y="1650"/>
                  </a:lnTo>
                  <a:lnTo>
                    <a:pt x="2793" y="1630"/>
                  </a:lnTo>
                  <a:cubicBezTo>
                    <a:pt x="2793" y="1579"/>
                    <a:pt x="2803" y="1528"/>
                    <a:pt x="2803" y="1477"/>
                  </a:cubicBezTo>
                  <a:cubicBezTo>
                    <a:pt x="2803" y="668"/>
                    <a:pt x="2176" y="1"/>
                    <a:pt x="1397"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4336950" y="4238175"/>
              <a:ext cx="148725" cy="92275"/>
            </a:xfrm>
            <a:custGeom>
              <a:avLst/>
              <a:gdLst/>
              <a:ahLst/>
              <a:cxnLst/>
              <a:rect l="l" t="t" r="r" b="b"/>
              <a:pathLst>
                <a:path w="5949" h="3691" extrusionOk="0">
                  <a:moveTo>
                    <a:pt x="3636" y="1"/>
                  </a:moveTo>
                  <a:cubicBezTo>
                    <a:pt x="3281" y="1"/>
                    <a:pt x="2920" y="54"/>
                    <a:pt x="2560" y="79"/>
                  </a:cubicBezTo>
                  <a:lnTo>
                    <a:pt x="2520" y="8"/>
                  </a:lnTo>
                  <a:cubicBezTo>
                    <a:pt x="800" y="170"/>
                    <a:pt x="0" y="1758"/>
                    <a:pt x="425" y="3286"/>
                  </a:cubicBezTo>
                  <a:lnTo>
                    <a:pt x="881" y="2780"/>
                  </a:lnTo>
                  <a:cubicBezTo>
                    <a:pt x="1953" y="2841"/>
                    <a:pt x="2621" y="3589"/>
                    <a:pt x="3693" y="3680"/>
                  </a:cubicBezTo>
                  <a:lnTo>
                    <a:pt x="3804" y="3680"/>
                  </a:lnTo>
                  <a:cubicBezTo>
                    <a:pt x="3875" y="3690"/>
                    <a:pt x="3956" y="3690"/>
                    <a:pt x="4026" y="3690"/>
                  </a:cubicBezTo>
                  <a:lnTo>
                    <a:pt x="4118" y="3690"/>
                  </a:lnTo>
                  <a:cubicBezTo>
                    <a:pt x="4124" y="3690"/>
                    <a:pt x="4131" y="3691"/>
                    <a:pt x="4137" y="3691"/>
                  </a:cubicBezTo>
                  <a:cubicBezTo>
                    <a:pt x="4726" y="3691"/>
                    <a:pt x="4781" y="2769"/>
                    <a:pt x="5372" y="2769"/>
                  </a:cubicBezTo>
                  <a:lnTo>
                    <a:pt x="5575" y="2780"/>
                  </a:lnTo>
                  <a:cubicBezTo>
                    <a:pt x="5948" y="1263"/>
                    <a:pt x="5544" y="170"/>
                    <a:pt x="3855" y="8"/>
                  </a:cubicBezTo>
                  <a:cubicBezTo>
                    <a:pt x="3782" y="3"/>
                    <a:pt x="3709" y="1"/>
                    <a:pt x="3636" y="1"/>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0"/>
            <p:cNvSpPr/>
            <p:nvPr/>
          </p:nvSpPr>
          <p:spPr>
            <a:xfrm>
              <a:off x="4322550" y="4244675"/>
              <a:ext cx="150225" cy="165750"/>
            </a:xfrm>
            <a:custGeom>
              <a:avLst/>
              <a:gdLst/>
              <a:ahLst/>
              <a:cxnLst/>
              <a:rect l="l" t="t" r="r" b="b"/>
              <a:pathLst>
                <a:path w="6009" h="6630" extrusionOk="0">
                  <a:moveTo>
                    <a:pt x="2185" y="1"/>
                  </a:moveTo>
                  <a:cubicBezTo>
                    <a:pt x="0" y="911"/>
                    <a:pt x="1578" y="3420"/>
                    <a:pt x="1578" y="3420"/>
                  </a:cubicBezTo>
                  <a:lnTo>
                    <a:pt x="1862" y="6171"/>
                  </a:lnTo>
                  <a:cubicBezTo>
                    <a:pt x="1862" y="6171"/>
                    <a:pt x="2671" y="6630"/>
                    <a:pt x="3795" y="6630"/>
                  </a:cubicBezTo>
                  <a:cubicBezTo>
                    <a:pt x="4357" y="6630"/>
                    <a:pt x="4997" y="6515"/>
                    <a:pt x="5654" y="6171"/>
                  </a:cubicBezTo>
                  <a:lnTo>
                    <a:pt x="6009" y="3460"/>
                  </a:lnTo>
                  <a:lnTo>
                    <a:pt x="5331" y="1"/>
                  </a:lnTo>
                  <a:cubicBezTo>
                    <a:pt x="5331" y="1"/>
                    <a:pt x="4825" y="922"/>
                    <a:pt x="3763" y="922"/>
                  </a:cubicBezTo>
                  <a:cubicBezTo>
                    <a:pt x="2620" y="922"/>
                    <a:pt x="2185" y="1"/>
                    <a:pt x="2185" y="1"/>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0"/>
            <p:cNvSpPr/>
            <p:nvPr/>
          </p:nvSpPr>
          <p:spPr>
            <a:xfrm>
              <a:off x="4358700" y="4124300"/>
              <a:ext cx="107250" cy="63250"/>
            </a:xfrm>
            <a:custGeom>
              <a:avLst/>
              <a:gdLst/>
              <a:ahLst/>
              <a:cxnLst/>
              <a:rect l="l" t="t" r="r" b="b"/>
              <a:pathLst>
                <a:path w="4290" h="2530" extrusionOk="0">
                  <a:moveTo>
                    <a:pt x="2337" y="1"/>
                  </a:moveTo>
                  <a:cubicBezTo>
                    <a:pt x="0" y="1"/>
                    <a:pt x="931" y="2530"/>
                    <a:pt x="931" y="2530"/>
                  </a:cubicBezTo>
                  <a:cubicBezTo>
                    <a:pt x="1043" y="2156"/>
                    <a:pt x="1093" y="1650"/>
                    <a:pt x="1093" y="1650"/>
                  </a:cubicBezTo>
                  <a:cubicBezTo>
                    <a:pt x="1468" y="1376"/>
                    <a:pt x="1599" y="972"/>
                    <a:pt x="1599" y="972"/>
                  </a:cubicBezTo>
                  <a:cubicBezTo>
                    <a:pt x="2065" y="1344"/>
                    <a:pt x="2548" y="1434"/>
                    <a:pt x="2905" y="1434"/>
                  </a:cubicBezTo>
                  <a:cubicBezTo>
                    <a:pt x="3237" y="1434"/>
                    <a:pt x="3460" y="1356"/>
                    <a:pt x="3460" y="1356"/>
                  </a:cubicBezTo>
                  <a:lnTo>
                    <a:pt x="3460" y="1356"/>
                  </a:lnTo>
                  <a:cubicBezTo>
                    <a:pt x="3450" y="1994"/>
                    <a:pt x="3551" y="2530"/>
                    <a:pt x="3551" y="2530"/>
                  </a:cubicBezTo>
                  <a:lnTo>
                    <a:pt x="3784" y="2034"/>
                  </a:lnTo>
                  <a:cubicBezTo>
                    <a:pt x="3784" y="2034"/>
                    <a:pt x="4289" y="1"/>
                    <a:pt x="2337"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4410050" y="4184750"/>
              <a:ext cx="6600" cy="13175"/>
            </a:xfrm>
            <a:custGeom>
              <a:avLst/>
              <a:gdLst/>
              <a:ahLst/>
              <a:cxnLst/>
              <a:rect l="l" t="t" r="r" b="b"/>
              <a:pathLst>
                <a:path w="264" h="527" extrusionOk="0">
                  <a:moveTo>
                    <a:pt x="203" y="1"/>
                  </a:moveTo>
                  <a:cubicBezTo>
                    <a:pt x="192" y="10"/>
                    <a:pt x="0" y="273"/>
                    <a:pt x="71" y="425"/>
                  </a:cubicBezTo>
                  <a:cubicBezTo>
                    <a:pt x="101" y="486"/>
                    <a:pt x="162" y="516"/>
                    <a:pt x="253" y="527"/>
                  </a:cubicBezTo>
                  <a:lnTo>
                    <a:pt x="263" y="466"/>
                  </a:lnTo>
                  <a:cubicBezTo>
                    <a:pt x="192" y="466"/>
                    <a:pt x="142" y="435"/>
                    <a:pt x="122" y="395"/>
                  </a:cubicBezTo>
                  <a:cubicBezTo>
                    <a:pt x="71" y="294"/>
                    <a:pt x="192" y="102"/>
                    <a:pt x="243" y="31"/>
                  </a:cubicBezTo>
                  <a:lnTo>
                    <a:pt x="203"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4427250" y="4171350"/>
              <a:ext cx="13925" cy="7100"/>
            </a:xfrm>
            <a:custGeom>
              <a:avLst/>
              <a:gdLst/>
              <a:ahLst/>
              <a:cxnLst/>
              <a:rect l="l" t="t" r="r" b="b"/>
              <a:pathLst>
                <a:path w="557" h="284" extrusionOk="0">
                  <a:moveTo>
                    <a:pt x="30" y="0"/>
                  </a:moveTo>
                  <a:lnTo>
                    <a:pt x="0" y="162"/>
                  </a:lnTo>
                  <a:lnTo>
                    <a:pt x="526" y="283"/>
                  </a:lnTo>
                  <a:lnTo>
                    <a:pt x="556" y="121"/>
                  </a:lnTo>
                  <a:lnTo>
                    <a:pt x="30"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4389800" y="4171350"/>
              <a:ext cx="14200" cy="7100"/>
            </a:xfrm>
            <a:custGeom>
              <a:avLst/>
              <a:gdLst/>
              <a:ahLst/>
              <a:cxnLst/>
              <a:rect l="l" t="t" r="r" b="b"/>
              <a:pathLst>
                <a:path w="568" h="284" extrusionOk="0">
                  <a:moveTo>
                    <a:pt x="527" y="0"/>
                  </a:moveTo>
                  <a:lnTo>
                    <a:pt x="1" y="121"/>
                  </a:lnTo>
                  <a:lnTo>
                    <a:pt x="41" y="283"/>
                  </a:lnTo>
                  <a:lnTo>
                    <a:pt x="567" y="162"/>
                  </a:lnTo>
                  <a:lnTo>
                    <a:pt x="527"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0"/>
            <p:cNvSpPr/>
            <p:nvPr/>
          </p:nvSpPr>
          <p:spPr>
            <a:xfrm>
              <a:off x="4456075" y="4293500"/>
              <a:ext cx="35425" cy="42750"/>
            </a:xfrm>
            <a:custGeom>
              <a:avLst/>
              <a:gdLst/>
              <a:ahLst/>
              <a:cxnLst/>
              <a:rect l="l" t="t" r="r" b="b"/>
              <a:pathLst>
                <a:path w="1417" h="1710" extrusionOk="0">
                  <a:moveTo>
                    <a:pt x="900" y="0"/>
                  </a:moveTo>
                  <a:lnTo>
                    <a:pt x="0" y="648"/>
                  </a:lnTo>
                  <a:lnTo>
                    <a:pt x="172" y="1710"/>
                  </a:lnTo>
                  <a:cubicBezTo>
                    <a:pt x="1416" y="1285"/>
                    <a:pt x="900" y="1"/>
                    <a:pt x="900"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0"/>
            <p:cNvSpPr/>
            <p:nvPr/>
          </p:nvSpPr>
          <p:spPr>
            <a:xfrm>
              <a:off x="4396125" y="4233825"/>
              <a:ext cx="41000" cy="26550"/>
            </a:xfrm>
            <a:custGeom>
              <a:avLst/>
              <a:gdLst/>
              <a:ahLst/>
              <a:cxnLst/>
              <a:rect l="l" t="t" r="r" b="b"/>
              <a:pathLst>
                <a:path w="1640" h="1062" extrusionOk="0">
                  <a:moveTo>
                    <a:pt x="1387" y="0"/>
                  </a:moveTo>
                  <a:lnTo>
                    <a:pt x="395" y="41"/>
                  </a:lnTo>
                  <a:lnTo>
                    <a:pt x="112" y="111"/>
                  </a:lnTo>
                  <a:cubicBezTo>
                    <a:pt x="112" y="111"/>
                    <a:pt x="0" y="1062"/>
                    <a:pt x="820" y="1062"/>
                  </a:cubicBezTo>
                  <a:cubicBezTo>
                    <a:pt x="1639" y="1062"/>
                    <a:pt x="1508" y="192"/>
                    <a:pt x="1508" y="192"/>
                  </a:cubicBezTo>
                  <a:lnTo>
                    <a:pt x="1387"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0"/>
            <p:cNvSpPr/>
            <p:nvPr/>
          </p:nvSpPr>
          <p:spPr>
            <a:xfrm>
              <a:off x="4343800" y="4294000"/>
              <a:ext cx="32050" cy="41750"/>
            </a:xfrm>
            <a:custGeom>
              <a:avLst/>
              <a:gdLst/>
              <a:ahLst/>
              <a:cxnLst/>
              <a:rect l="l" t="t" r="r" b="b"/>
              <a:pathLst>
                <a:path w="1282" h="1670" extrusionOk="0">
                  <a:moveTo>
                    <a:pt x="445" y="1"/>
                  </a:moveTo>
                  <a:lnTo>
                    <a:pt x="445" y="1"/>
                  </a:lnTo>
                  <a:cubicBezTo>
                    <a:pt x="445" y="1"/>
                    <a:pt x="0" y="1305"/>
                    <a:pt x="1173" y="1669"/>
                  </a:cubicBezTo>
                  <a:cubicBezTo>
                    <a:pt x="1173" y="1669"/>
                    <a:pt x="1282" y="698"/>
                    <a:pt x="1275" y="698"/>
                  </a:cubicBezTo>
                  <a:lnTo>
                    <a:pt x="1275" y="698"/>
                  </a:lnTo>
                  <a:cubicBezTo>
                    <a:pt x="1275" y="698"/>
                    <a:pt x="1275" y="698"/>
                    <a:pt x="1275" y="698"/>
                  </a:cubicBezTo>
                  <a:cubicBezTo>
                    <a:pt x="1275" y="698"/>
                    <a:pt x="1274" y="698"/>
                    <a:pt x="1274" y="698"/>
                  </a:cubicBezTo>
                  <a:cubicBezTo>
                    <a:pt x="1262" y="698"/>
                    <a:pt x="445" y="1"/>
                    <a:pt x="445" y="1"/>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0"/>
            <p:cNvSpPr/>
            <p:nvPr/>
          </p:nvSpPr>
          <p:spPr>
            <a:xfrm>
              <a:off x="4394875" y="4182475"/>
              <a:ext cx="10125" cy="5075"/>
            </a:xfrm>
            <a:custGeom>
              <a:avLst/>
              <a:gdLst/>
              <a:ahLst/>
              <a:cxnLst/>
              <a:rect l="l" t="t" r="r" b="b"/>
              <a:pathLst>
                <a:path w="405" h="203" extrusionOk="0">
                  <a:moveTo>
                    <a:pt x="203" y="0"/>
                  </a:moveTo>
                  <a:cubicBezTo>
                    <a:pt x="91" y="0"/>
                    <a:pt x="0" y="92"/>
                    <a:pt x="0" y="203"/>
                  </a:cubicBezTo>
                  <a:lnTo>
                    <a:pt x="81" y="203"/>
                  </a:lnTo>
                  <a:cubicBezTo>
                    <a:pt x="81" y="142"/>
                    <a:pt x="142" y="81"/>
                    <a:pt x="203" y="81"/>
                  </a:cubicBezTo>
                  <a:cubicBezTo>
                    <a:pt x="263" y="81"/>
                    <a:pt x="324" y="142"/>
                    <a:pt x="324" y="203"/>
                  </a:cubicBezTo>
                  <a:lnTo>
                    <a:pt x="405" y="203"/>
                  </a:lnTo>
                  <a:cubicBezTo>
                    <a:pt x="405" y="92"/>
                    <a:pt x="313" y="0"/>
                    <a:pt x="203"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0"/>
            <p:cNvSpPr/>
            <p:nvPr/>
          </p:nvSpPr>
          <p:spPr>
            <a:xfrm>
              <a:off x="4424450" y="4182475"/>
              <a:ext cx="9900" cy="5075"/>
            </a:xfrm>
            <a:custGeom>
              <a:avLst/>
              <a:gdLst/>
              <a:ahLst/>
              <a:cxnLst/>
              <a:rect l="l" t="t" r="r" b="b"/>
              <a:pathLst>
                <a:path w="396" h="203" extrusionOk="0">
                  <a:moveTo>
                    <a:pt x="203" y="0"/>
                  </a:moveTo>
                  <a:cubicBezTo>
                    <a:pt x="92" y="0"/>
                    <a:pt x="0" y="92"/>
                    <a:pt x="0" y="203"/>
                  </a:cubicBezTo>
                  <a:lnTo>
                    <a:pt x="81" y="203"/>
                  </a:lnTo>
                  <a:cubicBezTo>
                    <a:pt x="81" y="142"/>
                    <a:pt x="132" y="81"/>
                    <a:pt x="203" y="81"/>
                  </a:cubicBezTo>
                  <a:cubicBezTo>
                    <a:pt x="263" y="81"/>
                    <a:pt x="314" y="142"/>
                    <a:pt x="314" y="203"/>
                  </a:cubicBezTo>
                  <a:lnTo>
                    <a:pt x="395" y="203"/>
                  </a:lnTo>
                  <a:cubicBezTo>
                    <a:pt x="395" y="92"/>
                    <a:pt x="314" y="0"/>
                    <a:pt x="203"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4243125" y="4244675"/>
              <a:ext cx="143425" cy="136850"/>
            </a:xfrm>
            <a:custGeom>
              <a:avLst/>
              <a:gdLst/>
              <a:ahLst/>
              <a:cxnLst/>
              <a:rect l="l" t="t" r="r" b="b"/>
              <a:pathLst>
                <a:path w="5737" h="5474" extrusionOk="0">
                  <a:moveTo>
                    <a:pt x="5362" y="1"/>
                  </a:moveTo>
                  <a:cubicBezTo>
                    <a:pt x="3683" y="416"/>
                    <a:pt x="2692" y="3622"/>
                    <a:pt x="2692" y="3622"/>
                  </a:cubicBezTo>
                  <a:cubicBezTo>
                    <a:pt x="2577" y="3653"/>
                    <a:pt x="2461" y="3666"/>
                    <a:pt x="2345" y="3666"/>
                  </a:cubicBezTo>
                  <a:cubicBezTo>
                    <a:pt x="1580" y="3666"/>
                    <a:pt x="840" y="3086"/>
                    <a:pt x="840" y="3086"/>
                  </a:cubicBezTo>
                  <a:cubicBezTo>
                    <a:pt x="71" y="3319"/>
                    <a:pt x="1" y="4148"/>
                    <a:pt x="1" y="4148"/>
                  </a:cubicBezTo>
                  <a:cubicBezTo>
                    <a:pt x="1" y="4148"/>
                    <a:pt x="1746" y="5474"/>
                    <a:pt x="2975" y="5474"/>
                  </a:cubicBezTo>
                  <a:cubicBezTo>
                    <a:pt x="3095" y="5474"/>
                    <a:pt x="3211" y="5461"/>
                    <a:pt x="3319" y="5433"/>
                  </a:cubicBezTo>
                  <a:cubicBezTo>
                    <a:pt x="4057" y="5241"/>
                    <a:pt x="5645" y="2793"/>
                    <a:pt x="5736" y="992"/>
                  </a:cubicBezTo>
                  <a:lnTo>
                    <a:pt x="5362" y="1"/>
                  </a:ln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p:nvPr/>
          </p:nvSpPr>
          <p:spPr>
            <a:xfrm>
              <a:off x="4514750" y="4052475"/>
              <a:ext cx="48425" cy="67575"/>
            </a:xfrm>
            <a:custGeom>
              <a:avLst/>
              <a:gdLst/>
              <a:ahLst/>
              <a:cxnLst/>
              <a:rect l="l" t="t" r="r" b="b"/>
              <a:pathLst>
                <a:path w="1937" h="2703" extrusionOk="0">
                  <a:moveTo>
                    <a:pt x="890" y="1"/>
                  </a:moveTo>
                  <a:cubicBezTo>
                    <a:pt x="728" y="1"/>
                    <a:pt x="607" y="628"/>
                    <a:pt x="567" y="1174"/>
                  </a:cubicBezTo>
                  <a:cubicBezTo>
                    <a:pt x="567" y="1174"/>
                    <a:pt x="489" y="728"/>
                    <a:pt x="296" y="728"/>
                  </a:cubicBezTo>
                  <a:cubicBezTo>
                    <a:pt x="292" y="728"/>
                    <a:pt x="288" y="729"/>
                    <a:pt x="283" y="729"/>
                  </a:cubicBezTo>
                  <a:cubicBezTo>
                    <a:pt x="0" y="770"/>
                    <a:pt x="151" y="1994"/>
                    <a:pt x="151" y="1994"/>
                  </a:cubicBezTo>
                  <a:lnTo>
                    <a:pt x="1244" y="2702"/>
                  </a:lnTo>
                  <a:cubicBezTo>
                    <a:pt x="1244" y="2702"/>
                    <a:pt x="1780" y="2125"/>
                    <a:pt x="1871" y="1326"/>
                  </a:cubicBezTo>
                  <a:cubicBezTo>
                    <a:pt x="1936" y="742"/>
                    <a:pt x="1845" y="340"/>
                    <a:pt x="1749" y="340"/>
                  </a:cubicBezTo>
                  <a:cubicBezTo>
                    <a:pt x="1725" y="340"/>
                    <a:pt x="1701" y="364"/>
                    <a:pt x="1679" y="416"/>
                  </a:cubicBezTo>
                  <a:cubicBezTo>
                    <a:pt x="1679" y="416"/>
                    <a:pt x="1605" y="238"/>
                    <a:pt x="1519" y="238"/>
                  </a:cubicBezTo>
                  <a:cubicBezTo>
                    <a:pt x="1482" y="238"/>
                    <a:pt x="1442" y="271"/>
                    <a:pt x="1406" y="365"/>
                  </a:cubicBezTo>
                  <a:cubicBezTo>
                    <a:pt x="1406" y="365"/>
                    <a:pt x="1360" y="152"/>
                    <a:pt x="1249" y="152"/>
                  </a:cubicBezTo>
                  <a:cubicBezTo>
                    <a:pt x="1244" y="152"/>
                    <a:pt x="1239" y="152"/>
                    <a:pt x="1234" y="153"/>
                  </a:cubicBezTo>
                  <a:cubicBezTo>
                    <a:pt x="1143" y="163"/>
                    <a:pt x="1093" y="284"/>
                    <a:pt x="1093" y="284"/>
                  </a:cubicBezTo>
                  <a:cubicBezTo>
                    <a:pt x="1093" y="284"/>
                    <a:pt x="1032" y="1"/>
                    <a:pt x="890"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0"/>
            <p:cNvSpPr/>
            <p:nvPr/>
          </p:nvSpPr>
          <p:spPr>
            <a:xfrm>
              <a:off x="4554950" y="4062600"/>
              <a:ext cx="2550" cy="15975"/>
            </a:xfrm>
            <a:custGeom>
              <a:avLst/>
              <a:gdLst/>
              <a:ahLst/>
              <a:cxnLst/>
              <a:rect l="l" t="t" r="r" b="b"/>
              <a:pathLst>
                <a:path w="102" h="639" extrusionOk="0">
                  <a:moveTo>
                    <a:pt x="51" y="0"/>
                  </a:moveTo>
                  <a:cubicBezTo>
                    <a:pt x="51" y="0"/>
                    <a:pt x="0" y="385"/>
                    <a:pt x="20" y="638"/>
                  </a:cubicBezTo>
                  <a:lnTo>
                    <a:pt x="61" y="638"/>
                  </a:lnTo>
                  <a:cubicBezTo>
                    <a:pt x="51" y="385"/>
                    <a:pt x="101" y="11"/>
                    <a:pt x="10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0"/>
            <p:cNvSpPr/>
            <p:nvPr/>
          </p:nvSpPr>
          <p:spPr>
            <a:xfrm>
              <a:off x="4548375" y="4061350"/>
              <a:ext cx="2300" cy="15425"/>
            </a:xfrm>
            <a:custGeom>
              <a:avLst/>
              <a:gdLst/>
              <a:ahLst/>
              <a:cxnLst/>
              <a:rect l="l" t="t" r="r" b="b"/>
              <a:pathLst>
                <a:path w="92" h="617" extrusionOk="0">
                  <a:moveTo>
                    <a:pt x="41" y="0"/>
                  </a:moveTo>
                  <a:cubicBezTo>
                    <a:pt x="41" y="10"/>
                    <a:pt x="0" y="334"/>
                    <a:pt x="11" y="617"/>
                  </a:cubicBezTo>
                  <a:lnTo>
                    <a:pt x="61" y="617"/>
                  </a:lnTo>
                  <a:cubicBezTo>
                    <a:pt x="51" y="334"/>
                    <a:pt x="92" y="10"/>
                    <a:pt x="92" y="10"/>
                  </a:cubicBezTo>
                  <a:lnTo>
                    <a:pt x="41"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4540025" y="4059050"/>
              <a:ext cx="2800" cy="18750"/>
            </a:xfrm>
            <a:custGeom>
              <a:avLst/>
              <a:gdLst/>
              <a:ahLst/>
              <a:cxnLst/>
              <a:rect l="l" t="t" r="r" b="b"/>
              <a:pathLst>
                <a:path w="112" h="750" extrusionOk="0">
                  <a:moveTo>
                    <a:pt x="61" y="1"/>
                  </a:moveTo>
                  <a:cubicBezTo>
                    <a:pt x="61" y="1"/>
                    <a:pt x="1" y="375"/>
                    <a:pt x="1" y="749"/>
                  </a:cubicBezTo>
                  <a:lnTo>
                    <a:pt x="51" y="749"/>
                  </a:lnTo>
                  <a:cubicBezTo>
                    <a:pt x="51" y="375"/>
                    <a:pt x="102" y="11"/>
                    <a:pt x="112"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0"/>
            <p:cNvSpPr/>
            <p:nvPr/>
          </p:nvSpPr>
          <p:spPr>
            <a:xfrm>
              <a:off x="4528400" y="4080800"/>
              <a:ext cx="2550" cy="8375"/>
            </a:xfrm>
            <a:custGeom>
              <a:avLst/>
              <a:gdLst/>
              <a:ahLst/>
              <a:cxnLst/>
              <a:rect l="l" t="t" r="r" b="b"/>
              <a:pathLst>
                <a:path w="102" h="335" extrusionOk="0">
                  <a:moveTo>
                    <a:pt x="0" y="1"/>
                  </a:moveTo>
                  <a:cubicBezTo>
                    <a:pt x="0" y="1"/>
                    <a:pt x="21" y="193"/>
                    <a:pt x="51" y="335"/>
                  </a:cubicBezTo>
                  <a:lnTo>
                    <a:pt x="102" y="324"/>
                  </a:lnTo>
                  <a:cubicBezTo>
                    <a:pt x="71" y="183"/>
                    <a:pt x="51" y="1"/>
                    <a:pt x="51"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0"/>
            <p:cNvSpPr/>
            <p:nvPr/>
          </p:nvSpPr>
          <p:spPr>
            <a:xfrm>
              <a:off x="4360475" y="4328900"/>
              <a:ext cx="4575" cy="21275"/>
            </a:xfrm>
            <a:custGeom>
              <a:avLst/>
              <a:gdLst/>
              <a:ahLst/>
              <a:cxnLst/>
              <a:rect l="l" t="t" r="r" b="b"/>
              <a:pathLst>
                <a:path w="183" h="851" extrusionOk="0">
                  <a:moveTo>
                    <a:pt x="61" y="1"/>
                  </a:moveTo>
                  <a:lnTo>
                    <a:pt x="1" y="10"/>
                  </a:lnTo>
                  <a:lnTo>
                    <a:pt x="122" y="850"/>
                  </a:lnTo>
                  <a:lnTo>
                    <a:pt x="183" y="840"/>
                  </a:lnTo>
                  <a:lnTo>
                    <a:pt x="6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0"/>
            <p:cNvSpPr/>
            <p:nvPr/>
          </p:nvSpPr>
          <p:spPr>
            <a:xfrm>
              <a:off x="4345550" y="4295250"/>
              <a:ext cx="25575" cy="40500"/>
            </a:xfrm>
            <a:custGeom>
              <a:avLst/>
              <a:gdLst/>
              <a:ahLst/>
              <a:cxnLst/>
              <a:rect l="l" t="t" r="r" b="b"/>
              <a:pathLst>
                <a:path w="1023" h="1620" extrusionOk="0">
                  <a:moveTo>
                    <a:pt x="314" y="1"/>
                  </a:moveTo>
                  <a:lnTo>
                    <a:pt x="314" y="32"/>
                  </a:lnTo>
                  <a:cubicBezTo>
                    <a:pt x="304" y="41"/>
                    <a:pt x="0" y="1225"/>
                    <a:pt x="971" y="1599"/>
                  </a:cubicBezTo>
                  <a:lnTo>
                    <a:pt x="1002" y="1619"/>
                  </a:lnTo>
                  <a:lnTo>
                    <a:pt x="1022" y="1559"/>
                  </a:lnTo>
                  <a:lnTo>
                    <a:pt x="992" y="1549"/>
                  </a:lnTo>
                  <a:cubicBezTo>
                    <a:pt x="72" y="1185"/>
                    <a:pt x="355" y="92"/>
                    <a:pt x="365" y="52"/>
                  </a:cubicBezTo>
                  <a:lnTo>
                    <a:pt x="375" y="21"/>
                  </a:lnTo>
                  <a:lnTo>
                    <a:pt x="314"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0"/>
            <p:cNvSpPr/>
            <p:nvPr/>
          </p:nvSpPr>
          <p:spPr>
            <a:xfrm>
              <a:off x="4389050" y="4130875"/>
              <a:ext cx="54125" cy="13950"/>
            </a:xfrm>
            <a:custGeom>
              <a:avLst/>
              <a:gdLst/>
              <a:ahLst/>
              <a:cxnLst/>
              <a:rect l="l" t="t" r="r" b="b"/>
              <a:pathLst>
                <a:path w="2165" h="558" extrusionOk="0">
                  <a:moveTo>
                    <a:pt x="1093" y="1"/>
                  </a:moveTo>
                  <a:cubicBezTo>
                    <a:pt x="456" y="1"/>
                    <a:pt x="152" y="284"/>
                    <a:pt x="0" y="517"/>
                  </a:cubicBezTo>
                  <a:lnTo>
                    <a:pt x="71" y="557"/>
                  </a:lnTo>
                  <a:cubicBezTo>
                    <a:pt x="274" y="243"/>
                    <a:pt x="618" y="82"/>
                    <a:pt x="1093" y="82"/>
                  </a:cubicBezTo>
                  <a:cubicBezTo>
                    <a:pt x="1569" y="82"/>
                    <a:pt x="1902" y="234"/>
                    <a:pt x="2095" y="537"/>
                  </a:cubicBezTo>
                  <a:lnTo>
                    <a:pt x="2165" y="497"/>
                  </a:lnTo>
                  <a:cubicBezTo>
                    <a:pt x="2023" y="264"/>
                    <a:pt x="172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0"/>
            <p:cNvSpPr/>
            <p:nvPr/>
          </p:nvSpPr>
          <p:spPr>
            <a:xfrm>
              <a:off x="4416125" y="4274275"/>
              <a:ext cx="1025" cy="134050"/>
            </a:xfrm>
            <a:custGeom>
              <a:avLst/>
              <a:gdLst/>
              <a:ahLst/>
              <a:cxnLst/>
              <a:rect l="l" t="t" r="r" b="b"/>
              <a:pathLst>
                <a:path w="41" h="5362" extrusionOk="0">
                  <a:moveTo>
                    <a:pt x="0" y="1"/>
                  </a:moveTo>
                  <a:lnTo>
                    <a:pt x="0" y="5362"/>
                  </a:lnTo>
                  <a:lnTo>
                    <a:pt x="40" y="5362"/>
                  </a:lnTo>
                  <a:lnTo>
                    <a:pt x="40"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0"/>
            <p:cNvSpPr/>
            <p:nvPr/>
          </p:nvSpPr>
          <p:spPr>
            <a:xfrm>
              <a:off x="4449725" y="4194375"/>
              <a:ext cx="4850" cy="4575"/>
            </a:xfrm>
            <a:custGeom>
              <a:avLst/>
              <a:gdLst/>
              <a:ahLst/>
              <a:cxnLst/>
              <a:rect l="l" t="t" r="r" b="b"/>
              <a:pathLst>
                <a:path w="194" h="183" extrusionOk="0">
                  <a:moveTo>
                    <a:pt x="102" y="0"/>
                  </a:moveTo>
                  <a:cubicBezTo>
                    <a:pt x="41" y="0"/>
                    <a:pt x="1" y="40"/>
                    <a:pt x="1" y="91"/>
                  </a:cubicBezTo>
                  <a:cubicBezTo>
                    <a:pt x="1" y="142"/>
                    <a:pt x="41" y="182"/>
                    <a:pt x="102" y="182"/>
                  </a:cubicBezTo>
                  <a:cubicBezTo>
                    <a:pt x="153" y="182"/>
                    <a:pt x="194" y="142"/>
                    <a:pt x="194" y="91"/>
                  </a:cubicBezTo>
                  <a:cubicBezTo>
                    <a:pt x="194" y="40"/>
                    <a:pt x="153" y="0"/>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0"/>
            <p:cNvSpPr/>
            <p:nvPr/>
          </p:nvSpPr>
          <p:spPr>
            <a:xfrm>
              <a:off x="4376650" y="4194375"/>
              <a:ext cx="4825" cy="4575"/>
            </a:xfrm>
            <a:custGeom>
              <a:avLst/>
              <a:gdLst/>
              <a:ahLst/>
              <a:cxnLst/>
              <a:rect l="l" t="t" r="r" b="b"/>
              <a:pathLst>
                <a:path w="193" h="183" extrusionOk="0">
                  <a:moveTo>
                    <a:pt x="102" y="0"/>
                  </a:moveTo>
                  <a:cubicBezTo>
                    <a:pt x="41" y="0"/>
                    <a:pt x="1" y="40"/>
                    <a:pt x="1" y="91"/>
                  </a:cubicBezTo>
                  <a:cubicBezTo>
                    <a:pt x="1" y="142"/>
                    <a:pt x="41" y="182"/>
                    <a:pt x="102" y="182"/>
                  </a:cubicBezTo>
                  <a:cubicBezTo>
                    <a:pt x="152" y="182"/>
                    <a:pt x="193" y="142"/>
                    <a:pt x="193" y="91"/>
                  </a:cubicBezTo>
                  <a:cubicBezTo>
                    <a:pt x="193" y="40"/>
                    <a:pt x="152" y="0"/>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0"/>
            <p:cNvSpPr/>
            <p:nvPr/>
          </p:nvSpPr>
          <p:spPr>
            <a:xfrm>
              <a:off x="4435325" y="4101550"/>
              <a:ext cx="118125" cy="229650"/>
            </a:xfrm>
            <a:custGeom>
              <a:avLst/>
              <a:gdLst/>
              <a:ahLst/>
              <a:cxnLst/>
              <a:rect l="l" t="t" r="r" b="b"/>
              <a:pathLst>
                <a:path w="4725" h="9186" extrusionOk="0">
                  <a:moveTo>
                    <a:pt x="3230" y="0"/>
                  </a:moveTo>
                  <a:cubicBezTo>
                    <a:pt x="3222" y="0"/>
                    <a:pt x="3218" y="0"/>
                    <a:pt x="3218" y="0"/>
                  </a:cubicBezTo>
                  <a:cubicBezTo>
                    <a:pt x="2692" y="3490"/>
                    <a:pt x="820" y="5726"/>
                    <a:pt x="820" y="5726"/>
                  </a:cubicBezTo>
                  <a:cubicBezTo>
                    <a:pt x="1" y="8012"/>
                    <a:pt x="1498" y="9185"/>
                    <a:pt x="1498" y="9185"/>
                  </a:cubicBezTo>
                  <a:cubicBezTo>
                    <a:pt x="3825" y="6211"/>
                    <a:pt x="4724" y="546"/>
                    <a:pt x="4724" y="546"/>
                  </a:cubicBezTo>
                  <a:cubicBezTo>
                    <a:pt x="4224" y="18"/>
                    <a:pt x="3345" y="0"/>
                    <a:pt x="3230"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0"/>
            <p:cNvSpPr/>
            <p:nvPr/>
          </p:nvSpPr>
          <p:spPr>
            <a:xfrm>
              <a:off x="4469225" y="4328900"/>
              <a:ext cx="4300" cy="21275"/>
            </a:xfrm>
            <a:custGeom>
              <a:avLst/>
              <a:gdLst/>
              <a:ahLst/>
              <a:cxnLst/>
              <a:rect l="l" t="t" r="r" b="b"/>
              <a:pathLst>
                <a:path w="172" h="851" extrusionOk="0">
                  <a:moveTo>
                    <a:pt x="111" y="1"/>
                  </a:moveTo>
                  <a:lnTo>
                    <a:pt x="0" y="840"/>
                  </a:lnTo>
                  <a:lnTo>
                    <a:pt x="61" y="850"/>
                  </a:lnTo>
                  <a:lnTo>
                    <a:pt x="172" y="10"/>
                  </a:lnTo>
                  <a:lnTo>
                    <a:pt x="11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0"/>
            <p:cNvSpPr/>
            <p:nvPr/>
          </p:nvSpPr>
          <p:spPr>
            <a:xfrm>
              <a:off x="4463150" y="4295250"/>
              <a:ext cx="25550" cy="40500"/>
            </a:xfrm>
            <a:custGeom>
              <a:avLst/>
              <a:gdLst/>
              <a:ahLst/>
              <a:cxnLst/>
              <a:rect l="l" t="t" r="r" b="b"/>
              <a:pathLst>
                <a:path w="1022" h="1620" extrusionOk="0">
                  <a:moveTo>
                    <a:pt x="698" y="1"/>
                  </a:moveTo>
                  <a:lnTo>
                    <a:pt x="637" y="21"/>
                  </a:lnTo>
                  <a:lnTo>
                    <a:pt x="648" y="52"/>
                  </a:lnTo>
                  <a:cubicBezTo>
                    <a:pt x="658" y="92"/>
                    <a:pt x="951" y="1185"/>
                    <a:pt x="21" y="1549"/>
                  </a:cubicBezTo>
                  <a:lnTo>
                    <a:pt x="1" y="1559"/>
                  </a:lnTo>
                  <a:lnTo>
                    <a:pt x="21" y="1619"/>
                  </a:lnTo>
                  <a:lnTo>
                    <a:pt x="51" y="1599"/>
                  </a:lnTo>
                  <a:cubicBezTo>
                    <a:pt x="1022" y="1225"/>
                    <a:pt x="709" y="41"/>
                    <a:pt x="709" y="32"/>
                  </a:cubicBezTo>
                  <a:lnTo>
                    <a:pt x="698"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0"/>
            <p:cNvSpPr/>
            <p:nvPr/>
          </p:nvSpPr>
          <p:spPr>
            <a:xfrm>
              <a:off x="4229975" y="4057025"/>
              <a:ext cx="8375" cy="825975"/>
            </a:xfrm>
            <a:custGeom>
              <a:avLst/>
              <a:gdLst/>
              <a:ahLst/>
              <a:cxnLst/>
              <a:rect l="l" t="t" r="r" b="b"/>
              <a:pathLst>
                <a:path w="335" h="33039" extrusionOk="0">
                  <a:moveTo>
                    <a:pt x="163" y="1"/>
                  </a:moveTo>
                  <a:cubicBezTo>
                    <a:pt x="71" y="1"/>
                    <a:pt x="1" y="82"/>
                    <a:pt x="1" y="163"/>
                  </a:cubicBezTo>
                  <a:lnTo>
                    <a:pt x="1" y="32877"/>
                  </a:lnTo>
                  <a:cubicBezTo>
                    <a:pt x="1" y="32968"/>
                    <a:pt x="71" y="33039"/>
                    <a:pt x="163" y="33039"/>
                  </a:cubicBezTo>
                  <a:cubicBezTo>
                    <a:pt x="253" y="33039"/>
                    <a:pt x="334" y="32968"/>
                    <a:pt x="334" y="32877"/>
                  </a:cubicBezTo>
                  <a:lnTo>
                    <a:pt x="334" y="163"/>
                  </a:lnTo>
                  <a:cubicBezTo>
                    <a:pt x="334" y="82"/>
                    <a:pt x="253" y="1"/>
                    <a:pt x="163"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0"/>
            <p:cNvSpPr/>
            <p:nvPr/>
          </p:nvSpPr>
          <p:spPr>
            <a:xfrm>
              <a:off x="4407000" y="4204975"/>
              <a:ext cx="19000" cy="8875"/>
            </a:xfrm>
            <a:custGeom>
              <a:avLst/>
              <a:gdLst/>
              <a:ahLst/>
              <a:cxnLst/>
              <a:rect l="l" t="t" r="r" b="b"/>
              <a:pathLst>
                <a:path w="760" h="355" extrusionOk="0">
                  <a:moveTo>
                    <a:pt x="1" y="1"/>
                  </a:moveTo>
                  <a:cubicBezTo>
                    <a:pt x="1" y="1"/>
                    <a:pt x="21" y="355"/>
                    <a:pt x="375" y="355"/>
                  </a:cubicBezTo>
                  <a:cubicBezTo>
                    <a:pt x="739" y="355"/>
                    <a:pt x="759"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0"/>
            <p:cNvSpPr/>
            <p:nvPr/>
          </p:nvSpPr>
          <p:spPr>
            <a:xfrm>
              <a:off x="4359475" y="4244175"/>
              <a:ext cx="17950" cy="34175"/>
            </a:xfrm>
            <a:custGeom>
              <a:avLst/>
              <a:gdLst/>
              <a:ahLst/>
              <a:cxnLst/>
              <a:rect l="l" t="t" r="r" b="b"/>
              <a:pathLst>
                <a:path w="718" h="1367" extrusionOk="0">
                  <a:moveTo>
                    <a:pt x="698" y="0"/>
                  </a:moveTo>
                  <a:cubicBezTo>
                    <a:pt x="698" y="11"/>
                    <a:pt x="0" y="416"/>
                    <a:pt x="0" y="1366"/>
                  </a:cubicBezTo>
                  <a:lnTo>
                    <a:pt x="41" y="1366"/>
                  </a:lnTo>
                  <a:cubicBezTo>
                    <a:pt x="41" y="446"/>
                    <a:pt x="718" y="41"/>
                    <a:pt x="718" y="41"/>
                  </a:cubicBezTo>
                  <a:lnTo>
                    <a:pt x="698"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0"/>
            <p:cNvSpPr/>
            <p:nvPr/>
          </p:nvSpPr>
          <p:spPr>
            <a:xfrm>
              <a:off x="4453025" y="4244675"/>
              <a:ext cx="20775" cy="38475"/>
            </a:xfrm>
            <a:custGeom>
              <a:avLst/>
              <a:gdLst/>
              <a:ahLst/>
              <a:cxnLst/>
              <a:rect l="l" t="t" r="r" b="b"/>
              <a:pathLst>
                <a:path w="831" h="1539" extrusionOk="0">
                  <a:moveTo>
                    <a:pt x="92" y="1"/>
                  </a:moveTo>
                  <a:cubicBezTo>
                    <a:pt x="92" y="11"/>
                    <a:pt x="1" y="881"/>
                    <a:pt x="810" y="1538"/>
                  </a:cubicBezTo>
                  <a:lnTo>
                    <a:pt x="830" y="1508"/>
                  </a:lnTo>
                  <a:cubicBezTo>
                    <a:pt x="41" y="861"/>
                    <a:pt x="132" y="11"/>
                    <a:pt x="132"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4225425" y="4313725"/>
              <a:ext cx="9375" cy="9375"/>
            </a:xfrm>
            <a:custGeom>
              <a:avLst/>
              <a:gdLst/>
              <a:ahLst/>
              <a:cxnLst/>
              <a:rect l="l" t="t" r="r" b="b"/>
              <a:pathLst>
                <a:path w="375" h="375" extrusionOk="0">
                  <a:moveTo>
                    <a:pt x="31" y="1"/>
                  </a:moveTo>
                  <a:lnTo>
                    <a:pt x="1" y="21"/>
                  </a:lnTo>
                  <a:cubicBezTo>
                    <a:pt x="11" y="21"/>
                    <a:pt x="183" y="223"/>
                    <a:pt x="354" y="375"/>
                  </a:cubicBezTo>
                  <a:lnTo>
                    <a:pt x="375" y="345"/>
                  </a:lnTo>
                  <a:cubicBezTo>
                    <a:pt x="203" y="192"/>
                    <a:pt x="31" y="1"/>
                    <a:pt x="31" y="1"/>
                  </a:cubicBezTo>
                  <a:close/>
                </a:path>
              </a:pathLst>
            </a:custGeom>
            <a:solidFill>
              <a:srgbClr val="1E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0"/>
            <p:cNvSpPr/>
            <p:nvPr/>
          </p:nvSpPr>
          <p:spPr>
            <a:xfrm>
              <a:off x="4220675" y="4313225"/>
              <a:ext cx="15575" cy="19550"/>
            </a:xfrm>
            <a:custGeom>
              <a:avLst/>
              <a:gdLst/>
              <a:ahLst/>
              <a:cxnLst/>
              <a:rect l="l" t="t" r="r" b="b"/>
              <a:pathLst>
                <a:path w="623" h="782" extrusionOk="0">
                  <a:moveTo>
                    <a:pt x="180" y="0"/>
                  </a:moveTo>
                  <a:cubicBezTo>
                    <a:pt x="180" y="0"/>
                    <a:pt x="59" y="30"/>
                    <a:pt x="39" y="131"/>
                  </a:cubicBezTo>
                  <a:cubicBezTo>
                    <a:pt x="18" y="233"/>
                    <a:pt x="180" y="365"/>
                    <a:pt x="180" y="365"/>
                  </a:cubicBezTo>
                  <a:cubicBezTo>
                    <a:pt x="180" y="365"/>
                    <a:pt x="179" y="364"/>
                    <a:pt x="175" y="364"/>
                  </a:cubicBezTo>
                  <a:cubicBezTo>
                    <a:pt x="146" y="364"/>
                    <a:pt x="0" y="373"/>
                    <a:pt x="18" y="547"/>
                  </a:cubicBezTo>
                  <a:cubicBezTo>
                    <a:pt x="49" y="759"/>
                    <a:pt x="302" y="738"/>
                    <a:pt x="434" y="769"/>
                  </a:cubicBezTo>
                  <a:cubicBezTo>
                    <a:pt x="467" y="778"/>
                    <a:pt x="492" y="782"/>
                    <a:pt x="511" y="782"/>
                  </a:cubicBezTo>
                  <a:cubicBezTo>
                    <a:pt x="623" y="782"/>
                    <a:pt x="504" y="648"/>
                    <a:pt x="504" y="648"/>
                  </a:cubicBezTo>
                  <a:lnTo>
                    <a:pt x="302" y="466"/>
                  </a:lnTo>
                  <a:lnTo>
                    <a:pt x="180"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0"/>
            <p:cNvSpPr/>
            <p:nvPr/>
          </p:nvSpPr>
          <p:spPr>
            <a:xfrm>
              <a:off x="4216075" y="4297450"/>
              <a:ext cx="27825" cy="17325"/>
            </a:xfrm>
            <a:custGeom>
              <a:avLst/>
              <a:gdLst/>
              <a:ahLst/>
              <a:cxnLst/>
              <a:rect l="l" t="t" r="r" b="b"/>
              <a:pathLst>
                <a:path w="1113" h="693" extrusionOk="0">
                  <a:moveTo>
                    <a:pt x="563" y="0"/>
                  </a:moveTo>
                  <a:cubicBezTo>
                    <a:pt x="422" y="0"/>
                    <a:pt x="300" y="38"/>
                    <a:pt x="263" y="156"/>
                  </a:cubicBezTo>
                  <a:cubicBezTo>
                    <a:pt x="263" y="156"/>
                    <a:pt x="253" y="247"/>
                    <a:pt x="294" y="297"/>
                  </a:cubicBezTo>
                  <a:cubicBezTo>
                    <a:pt x="294" y="297"/>
                    <a:pt x="0" y="389"/>
                    <a:pt x="202" y="601"/>
                  </a:cubicBezTo>
                  <a:cubicBezTo>
                    <a:pt x="202" y="601"/>
                    <a:pt x="228" y="600"/>
                    <a:pt x="269" y="600"/>
                  </a:cubicBezTo>
                  <a:cubicBezTo>
                    <a:pt x="375" y="600"/>
                    <a:pt x="579" y="605"/>
                    <a:pt x="688" y="641"/>
                  </a:cubicBezTo>
                  <a:cubicBezTo>
                    <a:pt x="840" y="682"/>
                    <a:pt x="901" y="692"/>
                    <a:pt x="901" y="692"/>
                  </a:cubicBezTo>
                  <a:lnTo>
                    <a:pt x="1113" y="115"/>
                  </a:lnTo>
                  <a:cubicBezTo>
                    <a:pt x="1113" y="115"/>
                    <a:pt x="810" y="0"/>
                    <a:pt x="563" y="0"/>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0"/>
            <p:cNvSpPr/>
            <p:nvPr/>
          </p:nvSpPr>
          <p:spPr>
            <a:xfrm>
              <a:off x="4223150" y="4304275"/>
              <a:ext cx="16475" cy="2900"/>
            </a:xfrm>
            <a:custGeom>
              <a:avLst/>
              <a:gdLst/>
              <a:ahLst/>
              <a:cxnLst/>
              <a:rect l="l" t="t" r="r" b="b"/>
              <a:pathLst>
                <a:path w="659" h="116" extrusionOk="0">
                  <a:moveTo>
                    <a:pt x="135" y="0"/>
                  </a:moveTo>
                  <a:cubicBezTo>
                    <a:pt x="59" y="0"/>
                    <a:pt x="7" y="4"/>
                    <a:pt x="0" y="4"/>
                  </a:cubicBezTo>
                  <a:lnTo>
                    <a:pt x="0" y="35"/>
                  </a:lnTo>
                  <a:cubicBezTo>
                    <a:pt x="4" y="35"/>
                    <a:pt x="56" y="31"/>
                    <a:pt x="133" y="31"/>
                  </a:cubicBezTo>
                  <a:cubicBezTo>
                    <a:pt x="272" y="31"/>
                    <a:pt x="491" y="44"/>
                    <a:pt x="648" y="116"/>
                  </a:cubicBezTo>
                  <a:lnTo>
                    <a:pt x="658" y="85"/>
                  </a:lnTo>
                  <a:cubicBezTo>
                    <a:pt x="494" y="13"/>
                    <a:pt x="274" y="0"/>
                    <a:pt x="135" y="0"/>
                  </a:cubicBezTo>
                  <a:close/>
                </a:path>
              </a:pathLst>
            </a:custGeom>
            <a:solidFill>
              <a:srgbClr val="1E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0"/>
            <p:cNvSpPr/>
            <p:nvPr/>
          </p:nvSpPr>
          <p:spPr>
            <a:xfrm>
              <a:off x="4221125" y="4312325"/>
              <a:ext cx="23550" cy="13825"/>
            </a:xfrm>
            <a:custGeom>
              <a:avLst/>
              <a:gdLst/>
              <a:ahLst/>
              <a:cxnLst/>
              <a:rect l="l" t="t" r="r" b="b"/>
              <a:pathLst>
                <a:path w="942" h="553" extrusionOk="0">
                  <a:moveTo>
                    <a:pt x="118" y="1"/>
                  </a:moveTo>
                  <a:cubicBezTo>
                    <a:pt x="45" y="1"/>
                    <a:pt x="0" y="6"/>
                    <a:pt x="0" y="6"/>
                  </a:cubicBezTo>
                  <a:lnTo>
                    <a:pt x="132" y="421"/>
                  </a:lnTo>
                  <a:cubicBezTo>
                    <a:pt x="132" y="421"/>
                    <a:pt x="409" y="553"/>
                    <a:pt x="635" y="553"/>
                  </a:cubicBezTo>
                  <a:cubicBezTo>
                    <a:pt x="753" y="553"/>
                    <a:pt x="856" y="517"/>
                    <a:pt x="901" y="410"/>
                  </a:cubicBezTo>
                  <a:cubicBezTo>
                    <a:pt x="942" y="320"/>
                    <a:pt x="881" y="248"/>
                    <a:pt x="881" y="248"/>
                  </a:cubicBezTo>
                  <a:cubicBezTo>
                    <a:pt x="769" y="127"/>
                    <a:pt x="577" y="66"/>
                    <a:pt x="577" y="66"/>
                  </a:cubicBezTo>
                  <a:cubicBezTo>
                    <a:pt x="401" y="12"/>
                    <a:pt x="227" y="1"/>
                    <a:pt x="118"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4221125" y="4311850"/>
              <a:ext cx="24050" cy="14650"/>
            </a:xfrm>
            <a:custGeom>
              <a:avLst/>
              <a:gdLst/>
              <a:ahLst/>
              <a:cxnLst/>
              <a:rect l="l" t="t" r="r" b="b"/>
              <a:pathLst>
                <a:path w="962" h="586" extrusionOk="0">
                  <a:moveTo>
                    <a:pt x="107" y="0"/>
                  </a:moveTo>
                  <a:cubicBezTo>
                    <a:pt x="41" y="0"/>
                    <a:pt x="0" y="4"/>
                    <a:pt x="0" y="4"/>
                  </a:cubicBezTo>
                  <a:lnTo>
                    <a:pt x="0" y="35"/>
                  </a:lnTo>
                  <a:cubicBezTo>
                    <a:pt x="0" y="35"/>
                    <a:pt x="33" y="33"/>
                    <a:pt x="87" y="33"/>
                  </a:cubicBezTo>
                  <a:cubicBezTo>
                    <a:pt x="194" y="33"/>
                    <a:pt x="385" y="42"/>
                    <a:pt x="567" y="96"/>
                  </a:cubicBezTo>
                  <a:cubicBezTo>
                    <a:pt x="567" y="96"/>
                    <a:pt x="760" y="166"/>
                    <a:pt x="870" y="278"/>
                  </a:cubicBezTo>
                  <a:cubicBezTo>
                    <a:pt x="881" y="288"/>
                    <a:pt x="921" y="348"/>
                    <a:pt x="891" y="420"/>
                  </a:cubicBezTo>
                  <a:cubicBezTo>
                    <a:pt x="841" y="533"/>
                    <a:pt x="745" y="565"/>
                    <a:pt x="651" y="565"/>
                  </a:cubicBezTo>
                  <a:cubicBezTo>
                    <a:pt x="537" y="565"/>
                    <a:pt x="427" y="516"/>
                    <a:pt x="416" y="510"/>
                  </a:cubicBezTo>
                  <a:lnTo>
                    <a:pt x="405" y="541"/>
                  </a:lnTo>
                  <a:cubicBezTo>
                    <a:pt x="416" y="546"/>
                    <a:pt x="528" y="585"/>
                    <a:pt x="649" y="585"/>
                  </a:cubicBezTo>
                  <a:cubicBezTo>
                    <a:pt x="756" y="585"/>
                    <a:pt x="869" y="554"/>
                    <a:pt x="921" y="440"/>
                  </a:cubicBezTo>
                  <a:cubicBezTo>
                    <a:pt x="962" y="339"/>
                    <a:pt x="901" y="267"/>
                    <a:pt x="901" y="258"/>
                  </a:cubicBezTo>
                  <a:cubicBezTo>
                    <a:pt x="780" y="136"/>
                    <a:pt x="587" y="76"/>
                    <a:pt x="577" y="76"/>
                  </a:cubicBezTo>
                  <a:cubicBezTo>
                    <a:pt x="400" y="12"/>
                    <a:pt x="217" y="0"/>
                    <a:pt x="107" y="0"/>
                  </a:cubicBezTo>
                  <a:close/>
                </a:path>
              </a:pathLst>
            </a:custGeom>
            <a:solidFill>
              <a:srgbClr val="1E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0"/>
            <p:cNvSpPr/>
            <p:nvPr/>
          </p:nvSpPr>
          <p:spPr>
            <a:xfrm>
              <a:off x="4220875" y="4322075"/>
              <a:ext cx="17475" cy="11825"/>
            </a:xfrm>
            <a:custGeom>
              <a:avLst/>
              <a:gdLst/>
              <a:ahLst/>
              <a:cxnLst/>
              <a:rect l="l" t="t" r="r" b="b"/>
              <a:pathLst>
                <a:path w="699" h="473" extrusionOk="0">
                  <a:moveTo>
                    <a:pt x="1" y="0"/>
                  </a:moveTo>
                  <a:lnTo>
                    <a:pt x="294" y="445"/>
                  </a:lnTo>
                  <a:cubicBezTo>
                    <a:pt x="294" y="445"/>
                    <a:pt x="375" y="472"/>
                    <a:pt x="461" y="472"/>
                  </a:cubicBezTo>
                  <a:cubicBezTo>
                    <a:pt x="532" y="472"/>
                    <a:pt x="606" y="454"/>
                    <a:pt x="638" y="384"/>
                  </a:cubicBezTo>
                  <a:cubicBezTo>
                    <a:pt x="698" y="233"/>
                    <a:pt x="486" y="91"/>
                    <a:pt x="1" y="0"/>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0"/>
            <p:cNvSpPr/>
            <p:nvPr/>
          </p:nvSpPr>
          <p:spPr>
            <a:xfrm>
              <a:off x="4220875" y="4321550"/>
              <a:ext cx="16725" cy="12675"/>
            </a:xfrm>
            <a:custGeom>
              <a:avLst/>
              <a:gdLst/>
              <a:ahLst/>
              <a:cxnLst/>
              <a:rect l="l" t="t" r="r" b="b"/>
              <a:pathLst>
                <a:path w="669" h="507" extrusionOk="0">
                  <a:moveTo>
                    <a:pt x="1" y="1"/>
                  </a:moveTo>
                  <a:lnTo>
                    <a:pt x="1" y="32"/>
                  </a:lnTo>
                  <a:cubicBezTo>
                    <a:pt x="324" y="102"/>
                    <a:pt x="587" y="234"/>
                    <a:pt x="617" y="304"/>
                  </a:cubicBezTo>
                  <a:cubicBezTo>
                    <a:pt x="638" y="335"/>
                    <a:pt x="638" y="365"/>
                    <a:pt x="617" y="396"/>
                  </a:cubicBezTo>
                  <a:cubicBezTo>
                    <a:pt x="589" y="462"/>
                    <a:pt x="519" y="479"/>
                    <a:pt x="452" y="479"/>
                  </a:cubicBezTo>
                  <a:cubicBezTo>
                    <a:pt x="376" y="479"/>
                    <a:pt x="304" y="456"/>
                    <a:pt x="304" y="456"/>
                  </a:cubicBezTo>
                  <a:lnTo>
                    <a:pt x="294" y="486"/>
                  </a:lnTo>
                  <a:cubicBezTo>
                    <a:pt x="299" y="486"/>
                    <a:pt x="370" y="507"/>
                    <a:pt x="448" y="507"/>
                  </a:cubicBezTo>
                  <a:cubicBezTo>
                    <a:pt x="527" y="507"/>
                    <a:pt x="613" y="486"/>
                    <a:pt x="648" y="405"/>
                  </a:cubicBezTo>
                  <a:cubicBezTo>
                    <a:pt x="668" y="365"/>
                    <a:pt x="668" y="325"/>
                    <a:pt x="648" y="284"/>
                  </a:cubicBezTo>
                  <a:cubicBezTo>
                    <a:pt x="587" y="173"/>
                    <a:pt x="365" y="72"/>
                    <a:pt x="1" y="1"/>
                  </a:cubicBezTo>
                  <a:close/>
                </a:path>
              </a:pathLst>
            </a:custGeom>
            <a:solidFill>
              <a:srgbClr val="1E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0"/>
            <p:cNvSpPr/>
            <p:nvPr/>
          </p:nvSpPr>
          <p:spPr>
            <a:xfrm>
              <a:off x="4242625" y="4301800"/>
              <a:ext cx="9875" cy="12975"/>
            </a:xfrm>
            <a:custGeom>
              <a:avLst/>
              <a:gdLst/>
              <a:ahLst/>
              <a:cxnLst/>
              <a:rect l="l" t="t" r="r" b="b"/>
              <a:pathLst>
                <a:path w="395" h="519" extrusionOk="0">
                  <a:moveTo>
                    <a:pt x="174" y="0"/>
                  </a:moveTo>
                  <a:cubicBezTo>
                    <a:pt x="124" y="0"/>
                    <a:pt x="91" y="33"/>
                    <a:pt x="91" y="33"/>
                  </a:cubicBezTo>
                  <a:lnTo>
                    <a:pt x="1" y="336"/>
                  </a:lnTo>
                  <a:cubicBezTo>
                    <a:pt x="1" y="346"/>
                    <a:pt x="82" y="518"/>
                    <a:pt x="82" y="518"/>
                  </a:cubicBezTo>
                  <a:lnTo>
                    <a:pt x="213" y="376"/>
                  </a:lnTo>
                  <a:lnTo>
                    <a:pt x="395" y="134"/>
                  </a:lnTo>
                  <a:cubicBezTo>
                    <a:pt x="395" y="134"/>
                    <a:pt x="264" y="12"/>
                    <a:pt x="192" y="2"/>
                  </a:cubicBezTo>
                  <a:cubicBezTo>
                    <a:pt x="186" y="1"/>
                    <a:pt x="180" y="0"/>
                    <a:pt x="174" y="0"/>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0"/>
            <p:cNvSpPr/>
            <p:nvPr/>
          </p:nvSpPr>
          <p:spPr>
            <a:xfrm>
              <a:off x="4230225" y="4300325"/>
              <a:ext cx="24050" cy="23050"/>
            </a:xfrm>
            <a:custGeom>
              <a:avLst/>
              <a:gdLst/>
              <a:ahLst/>
              <a:cxnLst/>
              <a:rect l="l" t="t" r="r" b="b"/>
              <a:pathLst>
                <a:path w="962" h="922" extrusionOk="0">
                  <a:moveTo>
                    <a:pt x="527" y="0"/>
                  </a:moveTo>
                  <a:cubicBezTo>
                    <a:pt x="527" y="0"/>
                    <a:pt x="1" y="698"/>
                    <a:pt x="243" y="830"/>
                  </a:cubicBezTo>
                  <a:cubicBezTo>
                    <a:pt x="274" y="846"/>
                    <a:pt x="304" y="853"/>
                    <a:pt x="331" y="853"/>
                  </a:cubicBezTo>
                  <a:cubicBezTo>
                    <a:pt x="531" y="853"/>
                    <a:pt x="648" y="486"/>
                    <a:pt x="648" y="486"/>
                  </a:cubicBezTo>
                  <a:lnTo>
                    <a:pt x="648" y="486"/>
                  </a:lnTo>
                  <a:cubicBezTo>
                    <a:pt x="648" y="486"/>
                    <a:pt x="638" y="809"/>
                    <a:pt x="962" y="921"/>
                  </a:cubicBezTo>
                  <a:lnTo>
                    <a:pt x="527"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0"/>
            <p:cNvSpPr/>
            <p:nvPr/>
          </p:nvSpPr>
          <p:spPr>
            <a:xfrm>
              <a:off x="4233025" y="4300075"/>
              <a:ext cx="21500" cy="23525"/>
            </a:xfrm>
            <a:custGeom>
              <a:avLst/>
              <a:gdLst/>
              <a:ahLst/>
              <a:cxnLst/>
              <a:rect l="l" t="t" r="r" b="b"/>
              <a:pathLst>
                <a:path w="860" h="941" extrusionOk="0">
                  <a:moveTo>
                    <a:pt x="405" y="0"/>
                  </a:moveTo>
                  <a:cubicBezTo>
                    <a:pt x="385" y="21"/>
                    <a:pt x="0" y="536"/>
                    <a:pt x="61" y="759"/>
                  </a:cubicBezTo>
                  <a:lnTo>
                    <a:pt x="61" y="769"/>
                  </a:lnTo>
                  <a:cubicBezTo>
                    <a:pt x="71" y="810"/>
                    <a:pt x="91" y="840"/>
                    <a:pt x="131" y="860"/>
                  </a:cubicBezTo>
                  <a:cubicBezTo>
                    <a:pt x="159" y="871"/>
                    <a:pt x="187" y="879"/>
                    <a:pt x="217" y="879"/>
                  </a:cubicBezTo>
                  <a:cubicBezTo>
                    <a:pt x="241" y="879"/>
                    <a:pt x="266" y="874"/>
                    <a:pt x="293" y="860"/>
                  </a:cubicBezTo>
                  <a:cubicBezTo>
                    <a:pt x="405" y="819"/>
                    <a:pt x="486" y="657"/>
                    <a:pt x="526" y="567"/>
                  </a:cubicBezTo>
                  <a:cubicBezTo>
                    <a:pt x="547" y="668"/>
                    <a:pt x="607" y="860"/>
                    <a:pt x="850" y="941"/>
                  </a:cubicBezTo>
                  <a:lnTo>
                    <a:pt x="860" y="921"/>
                  </a:lnTo>
                  <a:cubicBezTo>
                    <a:pt x="547" y="810"/>
                    <a:pt x="547" y="506"/>
                    <a:pt x="547" y="496"/>
                  </a:cubicBezTo>
                  <a:lnTo>
                    <a:pt x="556" y="385"/>
                  </a:lnTo>
                  <a:lnTo>
                    <a:pt x="516" y="486"/>
                  </a:lnTo>
                  <a:cubicBezTo>
                    <a:pt x="516" y="496"/>
                    <a:pt x="425" y="769"/>
                    <a:pt x="284" y="840"/>
                  </a:cubicBezTo>
                  <a:cubicBezTo>
                    <a:pt x="264" y="847"/>
                    <a:pt x="246" y="851"/>
                    <a:pt x="228" y="851"/>
                  </a:cubicBezTo>
                  <a:cubicBezTo>
                    <a:pt x="200" y="851"/>
                    <a:pt x="173" y="842"/>
                    <a:pt x="142" y="830"/>
                  </a:cubicBezTo>
                  <a:cubicBezTo>
                    <a:pt x="111" y="810"/>
                    <a:pt x="91" y="789"/>
                    <a:pt x="91" y="759"/>
                  </a:cubicBezTo>
                  <a:cubicBezTo>
                    <a:pt x="41" y="556"/>
                    <a:pt x="415" y="41"/>
                    <a:pt x="425" y="21"/>
                  </a:cubicBezTo>
                  <a:lnTo>
                    <a:pt x="405" y="0"/>
                  </a:lnTo>
                  <a:close/>
                </a:path>
              </a:pathLst>
            </a:custGeom>
            <a:solidFill>
              <a:srgbClr val="1E2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79"/>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sp>
        <p:nvSpPr>
          <p:cNvPr id="1462" name="Google Shape;1462;p79"/>
          <p:cNvSpPr txBox="1"/>
          <p:nvPr/>
        </p:nvSpPr>
        <p:spPr>
          <a:xfrm>
            <a:off x="-1609543" y="3884531"/>
            <a:ext cx="23034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3" name="Google Shape;1463;p79"/>
          <p:cNvSpPr txBox="1"/>
          <p:nvPr/>
        </p:nvSpPr>
        <p:spPr>
          <a:xfrm>
            <a:off x="1256353" y="2495309"/>
            <a:ext cx="20931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Using EIU extensive amount of economic data</a:t>
            </a:r>
            <a:endParaRPr sz="1400" i="0" u="none" strike="noStrike" cap="none">
              <a:solidFill>
                <a:srgbClr val="000000"/>
              </a:solidFill>
              <a:latin typeface="Lexend Deca"/>
              <a:ea typeface="Lexend Deca"/>
              <a:cs typeface="Lexend Deca"/>
              <a:sym typeface="Lexend Deca"/>
            </a:endParaRPr>
          </a:p>
        </p:txBody>
      </p:sp>
      <p:sp>
        <p:nvSpPr>
          <p:cNvPr id="1464" name="Google Shape;1464;p79"/>
          <p:cNvSpPr/>
          <p:nvPr/>
        </p:nvSpPr>
        <p:spPr>
          <a:xfrm>
            <a:off x="3159797" y="2300629"/>
            <a:ext cx="2824404" cy="1128027"/>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79"/>
          <p:cNvSpPr txBox="1"/>
          <p:nvPr/>
        </p:nvSpPr>
        <p:spPr>
          <a:xfrm>
            <a:off x="3420299" y="2387588"/>
            <a:ext cx="23034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Created a machine learning model to complement their existing methodologies</a:t>
            </a:r>
            <a:endParaRPr sz="1400" i="0" u="none" strike="noStrike" cap="none">
              <a:solidFill>
                <a:srgbClr val="000000"/>
              </a:solidFill>
              <a:latin typeface="Lexend Deca"/>
              <a:ea typeface="Lexend Deca"/>
              <a:cs typeface="Lexend Deca"/>
              <a:sym typeface="Lexend Deca"/>
            </a:endParaRPr>
          </a:p>
        </p:txBody>
      </p:sp>
      <p:sp>
        <p:nvSpPr>
          <p:cNvPr id="1466" name="Google Shape;1466;p79"/>
          <p:cNvSpPr/>
          <p:nvPr/>
        </p:nvSpPr>
        <p:spPr>
          <a:xfrm>
            <a:off x="785570" y="2300629"/>
            <a:ext cx="2824428" cy="1128006"/>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Deca"/>
              <a:ea typeface="Lexend Deca"/>
              <a:cs typeface="Lexend Deca"/>
              <a:sym typeface="Lexend Deca"/>
            </a:endParaRPr>
          </a:p>
        </p:txBody>
      </p:sp>
      <p:sp>
        <p:nvSpPr>
          <p:cNvPr id="1467" name="Google Shape;1467;p79"/>
          <p:cNvSpPr/>
          <p:nvPr/>
        </p:nvSpPr>
        <p:spPr>
          <a:xfrm>
            <a:off x="5534024" y="2300627"/>
            <a:ext cx="2824404" cy="1128027"/>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79"/>
          <p:cNvSpPr txBox="1"/>
          <p:nvPr/>
        </p:nvSpPr>
        <p:spPr>
          <a:xfrm>
            <a:off x="5894500" y="2396308"/>
            <a:ext cx="23034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Further process past data to form a scale to quantify the degree fluctuation</a:t>
            </a:r>
            <a:endParaRPr sz="1400" i="0" u="none" strike="noStrike" cap="none">
              <a:solidFill>
                <a:srgbClr val="000000"/>
              </a:solidFill>
              <a:latin typeface="Lexend Deca"/>
              <a:ea typeface="Lexend Deca"/>
              <a:cs typeface="Lexend Deca"/>
              <a:sym typeface="Lexend Deca"/>
            </a:endParaRPr>
          </a:p>
        </p:txBody>
      </p:sp>
      <p:pic>
        <p:nvPicPr>
          <p:cNvPr id="1469" name="Google Shape;1469;p79" descr="The Economist Intelligence Unit (The EIU) - iG Publishing"/>
          <p:cNvPicPr preferRelativeResize="0"/>
          <p:nvPr/>
        </p:nvPicPr>
        <p:blipFill rotWithShape="1">
          <a:blip r:embed="rId3">
            <a:alphaModFix/>
          </a:blip>
          <a:srcRect/>
          <a:stretch/>
        </p:blipFill>
        <p:spPr>
          <a:xfrm>
            <a:off x="3023446" y="962397"/>
            <a:ext cx="3097107" cy="1548554"/>
          </a:xfrm>
          <a:prstGeom prst="rect">
            <a:avLst/>
          </a:prstGeom>
          <a:noFill/>
          <a:ln>
            <a:noFill/>
          </a:ln>
        </p:spPr>
      </p:pic>
      <p:sp>
        <p:nvSpPr>
          <p:cNvPr id="1470" name="Google Shape;1470;p79"/>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Dataset</a:t>
            </a:r>
            <a:endParaRPr>
              <a:solidFill>
                <a:schemeClr val="accent2"/>
              </a:solidFill>
            </a:endParaRPr>
          </a:p>
        </p:txBody>
      </p:sp>
      <p:sp>
        <p:nvSpPr>
          <p:cNvPr id="1476" name="Google Shape;1476;p80"/>
          <p:cNvSpPr txBox="1"/>
          <p:nvPr/>
        </p:nvSpPr>
        <p:spPr>
          <a:xfrm>
            <a:off x="4978500" y="1017725"/>
            <a:ext cx="3901800" cy="334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Background research</a:t>
            </a:r>
            <a:endParaRPr sz="2500" b="1">
              <a:latin typeface="Lexend Deca"/>
              <a:ea typeface="Lexend Deca"/>
              <a:cs typeface="Lexend Deca"/>
              <a:sym typeface="Lexend Deca"/>
            </a:endParaRPr>
          </a:p>
          <a:p>
            <a:pPr marL="0" lvl="0" indent="0" algn="l" rtl="0">
              <a:spcBef>
                <a:spcPts val="0"/>
              </a:spcBef>
              <a:spcAft>
                <a:spcPts val="0"/>
              </a:spcAft>
              <a:buNone/>
            </a:pPr>
            <a:r>
              <a:rPr lang="en" sz="2000">
                <a:latin typeface="Lexend Deca"/>
                <a:ea typeface="Lexend Deca"/>
                <a:cs typeface="Lexend Deca"/>
                <a:sym typeface="Lexend Deca"/>
              </a:rPr>
              <a:t>Relevant x-variables:</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Date</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Inflation</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Interest Rate</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Public Debts</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Political Stability &amp; Economic Performance</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Terms of Trade</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Current Account Deficit</a:t>
            </a:r>
            <a:endParaRPr sz="2000">
              <a:latin typeface="Lexend Deca"/>
              <a:ea typeface="Lexend Deca"/>
              <a:cs typeface="Lexend Deca"/>
              <a:sym typeface="Lexend Deca"/>
            </a:endParaRPr>
          </a:p>
        </p:txBody>
      </p:sp>
      <p:pic>
        <p:nvPicPr>
          <p:cNvPr id="1477" name="Google Shape;1477;p80"/>
          <p:cNvPicPr preferRelativeResize="0"/>
          <p:nvPr/>
        </p:nvPicPr>
        <p:blipFill rotWithShape="1">
          <a:blip r:embed="rId3">
            <a:alphaModFix/>
          </a:blip>
          <a:srcRect b="10039"/>
          <a:stretch/>
        </p:blipFill>
        <p:spPr>
          <a:xfrm>
            <a:off x="784000" y="1017725"/>
            <a:ext cx="3704149" cy="3475224"/>
          </a:xfrm>
          <a:prstGeom prst="rect">
            <a:avLst/>
          </a:prstGeom>
          <a:noFill/>
          <a:ln>
            <a:noFill/>
          </a:ln>
        </p:spPr>
      </p:pic>
      <p:sp>
        <p:nvSpPr>
          <p:cNvPr id="1478" name="Google Shape;1478;p80"/>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6">
                                            <p:txEl>
                                              <p:pRg st="0" end="0"/>
                                            </p:txEl>
                                          </p:spTgt>
                                        </p:tgtEl>
                                        <p:attrNameLst>
                                          <p:attrName>style.visibility</p:attrName>
                                        </p:attrNameLst>
                                      </p:cBhvr>
                                      <p:to>
                                        <p:strVal val="visible"/>
                                      </p:to>
                                    </p:set>
                                    <p:animEffect transition="in" filter="fade">
                                      <p:cBhvr>
                                        <p:cTn id="7" dur="1"/>
                                        <p:tgtEl>
                                          <p:spTgt spid="1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6">
                                            <p:txEl>
                                              <p:pRg st="1" end="1"/>
                                            </p:txEl>
                                          </p:spTgt>
                                        </p:tgtEl>
                                        <p:attrNameLst>
                                          <p:attrName>style.visibility</p:attrName>
                                        </p:attrNameLst>
                                      </p:cBhvr>
                                      <p:to>
                                        <p:strVal val="visible"/>
                                      </p:to>
                                    </p:set>
                                    <p:animEffect transition="in" filter="fade">
                                      <p:cBhvr>
                                        <p:cTn id="12" dur="1"/>
                                        <p:tgtEl>
                                          <p:spTgt spid="14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6">
                                            <p:txEl>
                                              <p:pRg st="2" end="2"/>
                                            </p:txEl>
                                          </p:spTgt>
                                        </p:tgtEl>
                                        <p:attrNameLst>
                                          <p:attrName>style.visibility</p:attrName>
                                        </p:attrNameLst>
                                      </p:cBhvr>
                                      <p:to>
                                        <p:strVal val="visible"/>
                                      </p:to>
                                    </p:set>
                                    <p:animEffect transition="in" filter="fade">
                                      <p:cBhvr>
                                        <p:cTn id="17" dur="1"/>
                                        <p:tgtEl>
                                          <p:spTgt spid="14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6">
                                            <p:txEl>
                                              <p:pRg st="3" end="3"/>
                                            </p:txEl>
                                          </p:spTgt>
                                        </p:tgtEl>
                                        <p:attrNameLst>
                                          <p:attrName>style.visibility</p:attrName>
                                        </p:attrNameLst>
                                      </p:cBhvr>
                                      <p:to>
                                        <p:strVal val="visible"/>
                                      </p:to>
                                    </p:set>
                                    <p:animEffect transition="in" filter="fade">
                                      <p:cBhvr>
                                        <p:cTn id="22" dur="1"/>
                                        <p:tgtEl>
                                          <p:spTgt spid="14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76">
                                            <p:txEl>
                                              <p:pRg st="4" end="4"/>
                                            </p:txEl>
                                          </p:spTgt>
                                        </p:tgtEl>
                                        <p:attrNameLst>
                                          <p:attrName>style.visibility</p:attrName>
                                        </p:attrNameLst>
                                      </p:cBhvr>
                                      <p:to>
                                        <p:strVal val="visible"/>
                                      </p:to>
                                    </p:set>
                                    <p:animEffect transition="in" filter="fade">
                                      <p:cBhvr>
                                        <p:cTn id="27" dur="1"/>
                                        <p:tgtEl>
                                          <p:spTgt spid="14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6">
                                            <p:txEl>
                                              <p:pRg st="5" end="5"/>
                                            </p:txEl>
                                          </p:spTgt>
                                        </p:tgtEl>
                                        <p:attrNameLst>
                                          <p:attrName>style.visibility</p:attrName>
                                        </p:attrNameLst>
                                      </p:cBhvr>
                                      <p:to>
                                        <p:strVal val="visible"/>
                                      </p:to>
                                    </p:set>
                                    <p:animEffect transition="in" filter="fade">
                                      <p:cBhvr>
                                        <p:cTn id="32" dur="1"/>
                                        <p:tgtEl>
                                          <p:spTgt spid="14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76">
                                            <p:txEl>
                                              <p:pRg st="6" end="6"/>
                                            </p:txEl>
                                          </p:spTgt>
                                        </p:tgtEl>
                                        <p:attrNameLst>
                                          <p:attrName>style.visibility</p:attrName>
                                        </p:attrNameLst>
                                      </p:cBhvr>
                                      <p:to>
                                        <p:strVal val="visible"/>
                                      </p:to>
                                    </p:set>
                                    <p:animEffect transition="in" filter="fade">
                                      <p:cBhvr>
                                        <p:cTn id="37" dur="1"/>
                                        <p:tgtEl>
                                          <p:spTgt spid="147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76">
                                            <p:txEl>
                                              <p:pRg st="7" end="7"/>
                                            </p:txEl>
                                          </p:spTgt>
                                        </p:tgtEl>
                                        <p:attrNameLst>
                                          <p:attrName>style.visibility</p:attrName>
                                        </p:attrNameLst>
                                      </p:cBhvr>
                                      <p:to>
                                        <p:strVal val="visible"/>
                                      </p:to>
                                    </p:set>
                                    <p:animEffect transition="in" filter="fade">
                                      <p:cBhvr>
                                        <p:cTn id="42" dur="1"/>
                                        <p:tgtEl>
                                          <p:spTgt spid="147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76">
                                            <p:txEl>
                                              <p:pRg st="8" end="8"/>
                                            </p:txEl>
                                          </p:spTgt>
                                        </p:tgtEl>
                                        <p:attrNameLst>
                                          <p:attrName>style.visibility</p:attrName>
                                        </p:attrNameLst>
                                      </p:cBhvr>
                                      <p:to>
                                        <p:strVal val="visible"/>
                                      </p:to>
                                    </p:set>
                                    <p:animEffect transition="in" filter="fade">
                                      <p:cBhvr>
                                        <p:cTn id="47" dur="1"/>
                                        <p:tgtEl>
                                          <p:spTgt spid="14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Dataset</a:t>
            </a:r>
            <a:endParaRPr>
              <a:solidFill>
                <a:schemeClr val="accent2"/>
              </a:solidFill>
            </a:endParaRPr>
          </a:p>
        </p:txBody>
      </p:sp>
      <p:grpSp>
        <p:nvGrpSpPr>
          <p:cNvPr id="1484" name="Google Shape;1484;p81"/>
          <p:cNvGrpSpPr/>
          <p:nvPr/>
        </p:nvGrpSpPr>
        <p:grpSpPr>
          <a:xfrm>
            <a:off x="5873863" y="1001960"/>
            <a:ext cx="2483039" cy="899630"/>
            <a:chOff x="2980561" y="1931225"/>
            <a:chExt cx="514396" cy="186371"/>
          </a:xfrm>
        </p:grpSpPr>
        <p:sp>
          <p:nvSpPr>
            <p:cNvPr id="1485" name="Google Shape;1485;p81"/>
            <p:cNvSpPr/>
            <p:nvPr/>
          </p:nvSpPr>
          <p:spPr>
            <a:xfrm>
              <a:off x="3135725" y="1932500"/>
              <a:ext cx="130275" cy="47050"/>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1"/>
            <p:cNvSpPr/>
            <p:nvPr/>
          </p:nvSpPr>
          <p:spPr>
            <a:xfrm>
              <a:off x="3279625" y="2026575"/>
              <a:ext cx="183156" cy="47045"/>
            </a:xfrm>
            <a:custGeom>
              <a:avLst/>
              <a:gdLst/>
              <a:ahLst/>
              <a:cxnLst/>
              <a:rect l="l" t="t" r="r" b="b"/>
              <a:pathLst>
                <a:path w="10714" h="2752" extrusionOk="0">
                  <a:moveTo>
                    <a:pt x="6788" y="0"/>
                  </a:moveTo>
                  <a:cubicBezTo>
                    <a:pt x="6262" y="0"/>
                    <a:pt x="5817" y="314"/>
                    <a:pt x="5615" y="769"/>
                  </a:cubicBezTo>
                  <a:cubicBezTo>
                    <a:pt x="5402" y="577"/>
                    <a:pt x="5119" y="456"/>
                    <a:pt x="4815" y="456"/>
                  </a:cubicBezTo>
                  <a:cubicBezTo>
                    <a:pt x="4188" y="456"/>
                    <a:pt x="3682" y="931"/>
                    <a:pt x="3632" y="1548"/>
                  </a:cubicBezTo>
                  <a:cubicBezTo>
                    <a:pt x="3491" y="1488"/>
                    <a:pt x="3339" y="1457"/>
                    <a:pt x="3187" y="1457"/>
                  </a:cubicBezTo>
                  <a:cubicBezTo>
                    <a:pt x="2893" y="1457"/>
                    <a:pt x="2621" y="1568"/>
                    <a:pt x="2428" y="1751"/>
                  </a:cubicBezTo>
                  <a:cubicBezTo>
                    <a:pt x="2246" y="1517"/>
                    <a:pt x="1973" y="1356"/>
                    <a:pt x="1650" y="1356"/>
                  </a:cubicBezTo>
                  <a:cubicBezTo>
                    <a:pt x="1275" y="1356"/>
                    <a:pt x="962" y="1578"/>
                    <a:pt x="800" y="1882"/>
                  </a:cubicBezTo>
                  <a:lnTo>
                    <a:pt x="688" y="1882"/>
                  </a:lnTo>
                  <a:cubicBezTo>
                    <a:pt x="304" y="1882"/>
                    <a:pt x="0" y="2185"/>
                    <a:pt x="0" y="2569"/>
                  </a:cubicBezTo>
                  <a:cubicBezTo>
                    <a:pt x="0" y="2630"/>
                    <a:pt x="11" y="2701"/>
                    <a:pt x="21" y="2752"/>
                  </a:cubicBezTo>
                  <a:lnTo>
                    <a:pt x="10713" y="2752"/>
                  </a:lnTo>
                  <a:cubicBezTo>
                    <a:pt x="10713" y="2317"/>
                    <a:pt x="10410" y="1953"/>
                    <a:pt x="10005" y="1852"/>
                  </a:cubicBezTo>
                  <a:cubicBezTo>
                    <a:pt x="9843" y="1356"/>
                    <a:pt x="9378" y="991"/>
                    <a:pt x="8821" y="991"/>
                  </a:cubicBezTo>
                  <a:cubicBezTo>
                    <a:pt x="8538" y="991"/>
                    <a:pt x="8286" y="1093"/>
                    <a:pt x="8073" y="1245"/>
                  </a:cubicBezTo>
                  <a:cubicBezTo>
                    <a:pt x="8052" y="557"/>
                    <a:pt x="7486" y="0"/>
                    <a:pt x="67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1"/>
            <p:cNvSpPr/>
            <p:nvPr/>
          </p:nvSpPr>
          <p:spPr>
            <a:xfrm>
              <a:off x="3465442" y="1968953"/>
              <a:ext cx="11650" cy="11650"/>
            </a:xfrm>
            <a:custGeom>
              <a:avLst/>
              <a:gdLst/>
              <a:ahLst/>
              <a:cxnLst/>
              <a:rect l="l" t="t" r="r" b="b"/>
              <a:pathLst>
                <a:path w="466" h="466" extrusionOk="0">
                  <a:moveTo>
                    <a:pt x="233" y="1"/>
                  </a:moveTo>
                  <a:lnTo>
                    <a:pt x="152" y="152"/>
                  </a:lnTo>
                  <a:lnTo>
                    <a:pt x="0" y="233"/>
                  </a:lnTo>
                  <a:lnTo>
                    <a:pt x="152" y="314"/>
                  </a:lnTo>
                  <a:lnTo>
                    <a:pt x="233" y="466"/>
                  </a:lnTo>
                  <a:lnTo>
                    <a:pt x="324" y="314"/>
                  </a:lnTo>
                  <a:lnTo>
                    <a:pt x="465" y="233"/>
                  </a:lnTo>
                  <a:lnTo>
                    <a:pt x="324" y="152"/>
                  </a:lnTo>
                  <a:lnTo>
                    <a:pt x="2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1"/>
            <p:cNvSpPr/>
            <p:nvPr/>
          </p:nvSpPr>
          <p:spPr>
            <a:xfrm>
              <a:off x="3483282" y="2105946"/>
              <a:ext cx="11675" cy="11650"/>
            </a:xfrm>
            <a:custGeom>
              <a:avLst/>
              <a:gdLst/>
              <a:ahLst/>
              <a:cxnLst/>
              <a:rect l="l" t="t" r="r" b="b"/>
              <a:pathLst>
                <a:path w="467" h="466" extrusionOk="0">
                  <a:moveTo>
                    <a:pt x="233" y="1"/>
                  </a:moveTo>
                  <a:lnTo>
                    <a:pt x="152" y="153"/>
                  </a:lnTo>
                  <a:lnTo>
                    <a:pt x="1" y="234"/>
                  </a:lnTo>
                  <a:lnTo>
                    <a:pt x="152" y="324"/>
                  </a:lnTo>
                  <a:lnTo>
                    <a:pt x="233" y="466"/>
                  </a:lnTo>
                  <a:lnTo>
                    <a:pt x="314" y="324"/>
                  </a:lnTo>
                  <a:lnTo>
                    <a:pt x="466" y="234"/>
                  </a:lnTo>
                  <a:lnTo>
                    <a:pt x="314" y="153"/>
                  </a:lnTo>
                  <a:lnTo>
                    <a:pt x="2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1"/>
            <p:cNvSpPr/>
            <p:nvPr/>
          </p:nvSpPr>
          <p:spPr>
            <a:xfrm>
              <a:off x="3382895" y="1962797"/>
              <a:ext cx="5075" cy="4825"/>
            </a:xfrm>
            <a:custGeom>
              <a:avLst/>
              <a:gdLst/>
              <a:ahLst/>
              <a:cxnLst/>
              <a:rect l="l" t="t" r="r" b="b"/>
              <a:pathLst>
                <a:path w="203" h="193" extrusionOk="0">
                  <a:moveTo>
                    <a:pt x="101" y="1"/>
                  </a:moveTo>
                  <a:cubicBezTo>
                    <a:pt x="51" y="1"/>
                    <a:pt x="0" y="41"/>
                    <a:pt x="0" y="92"/>
                  </a:cubicBezTo>
                  <a:cubicBezTo>
                    <a:pt x="0" y="152"/>
                    <a:pt x="51" y="193"/>
                    <a:pt x="101" y="193"/>
                  </a:cubicBezTo>
                  <a:cubicBezTo>
                    <a:pt x="162" y="193"/>
                    <a:pt x="202" y="152"/>
                    <a:pt x="202" y="92"/>
                  </a:cubicBezTo>
                  <a:cubicBezTo>
                    <a:pt x="202" y="41"/>
                    <a:pt x="162"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1"/>
            <p:cNvSpPr/>
            <p:nvPr/>
          </p:nvSpPr>
          <p:spPr>
            <a:xfrm>
              <a:off x="3036350" y="2086750"/>
              <a:ext cx="8625" cy="8625"/>
            </a:xfrm>
            <a:custGeom>
              <a:avLst/>
              <a:gdLst/>
              <a:ahLst/>
              <a:cxnLst/>
              <a:rect l="l" t="t" r="r" b="b"/>
              <a:pathLst>
                <a:path w="345" h="345" extrusionOk="0">
                  <a:moveTo>
                    <a:pt x="173" y="1"/>
                  </a:moveTo>
                  <a:lnTo>
                    <a:pt x="112" y="112"/>
                  </a:lnTo>
                  <a:lnTo>
                    <a:pt x="0" y="173"/>
                  </a:lnTo>
                  <a:lnTo>
                    <a:pt x="112" y="234"/>
                  </a:lnTo>
                  <a:lnTo>
                    <a:pt x="173" y="345"/>
                  </a:lnTo>
                  <a:lnTo>
                    <a:pt x="233" y="234"/>
                  </a:lnTo>
                  <a:lnTo>
                    <a:pt x="344" y="173"/>
                  </a:lnTo>
                  <a:lnTo>
                    <a:pt x="233" y="112"/>
                  </a:lnTo>
                  <a:lnTo>
                    <a:pt x="1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1"/>
            <p:cNvSpPr/>
            <p:nvPr/>
          </p:nvSpPr>
          <p:spPr>
            <a:xfrm>
              <a:off x="2980561" y="1982494"/>
              <a:ext cx="8625" cy="8600"/>
            </a:xfrm>
            <a:custGeom>
              <a:avLst/>
              <a:gdLst/>
              <a:ahLst/>
              <a:cxnLst/>
              <a:rect l="l" t="t" r="r" b="b"/>
              <a:pathLst>
                <a:path w="345" h="344" extrusionOk="0">
                  <a:moveTo>
                    <a:pt x="172" y="0"/>
                  </a:moveTo>
                  <a:lnTo>
                    <a:pt x="112" y="112"/>
                  </a:lnTo>
                  <a:lnTo>
                    <a:pt x="1" y="172"/>
                  </a:lnTo>
                  <a:lnTo>
                    <a:pt x="112" y="233"/>
                  </a:lnTo>
                  <a:lnTo>
                    <a:pt x="172" y="344"/>
                  </a:lnTo>
                  <a:lnTo>
                    <a:pt x="233" y="233"/>
                  </a:lnTo>
                  <a:lnTo>
                    <a:pt x="345" y="172"/>
                  </a:lnTo>
                  <a:lnTo>
                    <a:pt x="233" y="112"/>
                  </a:lnTo>
                  <a:lnTo>
                    <a:pt x="1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1"/>
            <p:cNvSpPr/>
            <p:nvPr/>
          </p:nvSpPr>
          <p:spPr>
            <a:xfrm>
              <a:off x="3106900" y="1931225"/>
              <a:ext cx="10400" cy="10150"/>
            </a:xfrm>
            <a:custGeom>
              <a:avLst/>
              <a:gdLst/>
              <a:ahLst/>
              <a:cxnLst/>
              <a:rect l="l" t="t" r="r" b="b"/>
              <a:pathLst>
                <a:path w="416" h="406" extrusionOk="0">
                  <a:moveTo>
                    <a:pt x="203" y="1"/>
                  </a:moveTo>
                  <a:lnTo>
                    <a:pt x="132" y="132"/>
                  </a:lnTo>
                  <a:lnTo>
                    <a:pt x="1" y="203"/>
                  </a:lnTo>
                  <a:lnTo>
                    <a:pt x="132" y="274"/>
                  </a:lnTo>
                  <a:lnTo>
                    <a:pt x="203" y="406"/>
                  </a:lnTo>
                  <a:lnTo>
                    <a:pt x="284" y="274"/>
                  </a:lnTo>
                  <a:lnTo>
                    <a:pt x="415" y="203"/>
                  </a:lnTo>
                  <a:lnTo>
                    <a:pt x="284" y="132"/>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1"/>
            <p:cNvSpPr/>
            <p:nvPr/>
          </p:nvSpPr>
          <p:spPr>
            <a:xfrm>
              <a:off x="3249025" y="2062975"/>
              <a:ext cx="10150" cy="10400"/>
            </a:xfrm>
            <a:custGeom>
              <a:avLst/>
              <a:gdLst/>
              <a:ahLst/>
              <a:cxnLst/>
              <a:rect l="l" t="t" r="r" b="b"/>
              <a:pathLst>
                <a:path w="406" h="416" extrusionOk="0">
                  <a:moveTo>
                    <a:pt x="203" y="1"/>
                  </a:moveTo>
                  <a:lnTo>
                    <a:pt x="132" y="133"/>
                  </a:lnTo>
                  <a:lnTo>
                    <a:pt x="1" y="214"/>
                  </a:lnTo>
                  <a:lnTo>
                    <a:pt x="132" y="284"/>
                  </a:lnTo>
                  <a:lnTo>
                    <a:pt x="203" y="416"/>
                  </a:lnTo>
                  <a:lnTo>
                    <a:pt x="274" y="284"/>
                  </a:lnTo>
                  <a:lnTo>
                    <a:pt x="405" y="214"/>
                  </a:lnTo>
                  <a:lnTo>
                    <a:pt x="274" y="133"/>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81"/>
          <p:cNvSpPr/>
          <p:nvPr/>
        </p:nvSpPr>
        <p:spPr>
          <a:xfrm flipH="1">
            <a:off x="5994005" y="1441639"/>
            <a:ext cx="628850" cy="227115"/>
          </a:xfrm>
          <a:custGeom>
            <a:avLst/>
            <a:gdLst/>
            <a:ahLst/>
            <a:cxnLst/>
            <a:rect l="l" t="t" r="r" b="b"/>
            <a:pathLst>
              <a:path w="5211" h="1882" extrusionOk="0">
                <a:moveTo>
                  <a:pt x="3227" y="0"/>
                </a:moveTo>
                <a:cubicBezTo>
                  <a:pt x="2874" y="0"/>
                  <a:pt x="2580" y="274"/>
                  <a:pt x="2550" y="618"/>
                </a:cubicBezTo>
                <a:cubicBezTo>
                  <a:pt x="2499" y="587"/>
                  <a:pt x="2429" y="567"/>
                  <a:pt x="2368" y="567"/>
                </a:cubicBezTo>
                <a:cubicBezTo>
                  <a:pt x="2256" y="567"/>
                  <a:pt x="2155" y="618"/>
                  <a:pt x="2085" y="688"/>
                </a:cubicBezTo>
                <a:cubicBezTo>
                  <a:pt x="1973" y="537"/>
                  <a:pt x="1791" y="435"/>
                  <a:pt x="1589" y="435"/>
                </a:cubicBezTo>
                <a:cubicBezTo>
                  <a:pt x="1245" y="435"/>
                  <a:pt x="972" y="719"/>
                  <a:pt x="972" y="1052"/>
                </a:cubicBezTo>
                <a:lnTo>
                  <a:pt x="972" y="1063"/>
                </a:lnTo>
                <a:cubicBezTo>
                  <a:pt x="709" y="1083"/>
                  <a:pt x="507" y="1275"/>
                  <a:pt x="466" y="1528"/>
                </a:cubicBezTo>
                <a:cubicBezTo>
                  <a:pt x="436" y="1517"/>
                  <a:pt x="406" y="1517"/>
                  <a:pt x="375" y="1517"/>
                </a:cubicBezTo>
                <a:cubicBezTo>
                  <a:pt x="163" y="1517"/>
                  <a:pt x="1" y="1679"/>
                  <a:pt x="1" y="1882"/>
                </a:cubicBezTo>
                <a:lnTo>
                  <a:pt x="5200" y="1882"/>
                </a:lnTo>
                <a:cubicBezTo>
                  <a:pt x="5200" y="1872"/>
                  <a:pt x="5210" y="1852"/>
                  <a:pt x="5210" y="1831"/>
                </a:cubicBezTo>
                <a:cubicBezTo>
                  <a:pt x="5210" y="1568"/>
                  <a:pt x="4998" y="1356"/>
                  <a:pt x="4735" y="1356"/>
                </a:cubicBezTo>
                <a:cubicBezTo>
                  <a:pt x="4644" y="1356"/>
                  <a:pt x="4553" y="1386"/>
                  <a:pt x="4482" y="1427"/>
                </a:cubicBezTo>
                <a:cubicBezTo>
                  <a:pt x="4441" y="1164"/>
                  <a:pt x="4219" y="961"/>
                  <a:pt x="3936" y="961"/>
                </a:cubicBezTo>
                <a:cubicBezTo>
                  <a:pt x="3906" y="961"/>
                  <a:pt x="3875" y="971"/>
                  <a:pt x="3845" y="971"/>
                </a:cubicBezTo>
                <a:cubicBezTo>
                  <a:pt x="3885" y="881"/>
                  <a:pt x="3906" y="779"/>
                  <a:pt x="3906" y="678"/>
                </a:cubicBezTo>
                <a:cubicBezTo>
                  <a:pt x="3906" y="304"/>
                  <a:pt x="3602" y="0"/>
                  <a:pt x="3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1"/>
          <p:cNvSpPr txBox="1"/>
          <p:nvPr/>
        </p:nvSpPr>
        <p:spPr>
          <a:xfrm>
            <a:off x="720000" y="2042575"/>
            <a:ext cx="26064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Date</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M1 Money supply</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Stock of money M2</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Real GDP</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Private consumption</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Gross fixed investment</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Nominal GDP</a:t>
            </a:r>
            <a:endParaRPr>
              <a:solidFill>
                <a:schemeClr val="dk2"/>
              </a:solidFill>
              <a:latin typeface="Lexend Deca"/>
              <a:ea typeface="Lexend Deca"/>
              <a:cs typeface="Lexend Deca"/>
              <a:sym typeface="Lexend Deca"/>
            </a:endParaRPr>
          </a:p>
        </p:txBody>
      </p:sp>
      <p:sp>
        <p:nvSpPr>
          <p:cNvPr id="1496" name="Google Shape;1496;p81"/>
          <p:cNvSpPr txBox="1"/>
          <p:nvPr/>
        </p:nvSpPr>
        <p:spPr>
          <a:xfrm>
            <a:off x="3326400" y="2042575"/>
            <a:ext cx="29589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Budget balance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Public debt</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Lending interest rate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Deposit interest rate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Short term interest rate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Money market interest rate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Long-term bond yield</a:t>
            </a:r>
            <a:endParaRPr>
              <a:latin typeface="Lexend Deca"/>
              <a:ea typeface="Lexend Deca"/>
              <a:cs typeface="Lexend Deca"/>
              <a:sym typeface="Lexend Deca"/>
            </a:endParaRPr>
          </a:p>
        </p:txBody>
      </p:sp>
      <p:sp>
        <p:nvSpPr>
          <p:cNvPr id="1497" name="Google Shape;1497;p81"/>
          <p:cNvSpPr txBox="1"/>
          <p:nvPr/>
        </p:nvSpPr>
        <p:spPr>
          <a:xfrm>
            <a:off x="5994000" y="2042575"/>
            <a:ext cx="28398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Consumer prices</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Growth in average wages</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Average real wages</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Unemployment rate</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Goods: exports</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Goods: imports</a:t>
            </a:r>
            <a:endParaRPr>
              <a:solidFill>
                <a:schemeClr val="dk1"/>
              </a:solidFill>
              <a:latin typeface="Lexend Deca"/>
              <a:ea typeface="Lexend Deca"/>
              <a:cs typeface="Lexend Deca"/>
              <a:sym typeface="Lexend Deca"/>
            </a:endParaRPr>
          </a:p>
          <a:p>
            <a:pPr marL="457200" lvl="0" indent="-317500" algn="l" rtl="0">
              <a:spcBef>
                <a:spcPts val="0"/>
              </a:spcBef>
              <a:spcAft>
                <a:spcPts val="0"/>
              </a:spcAft>
              <a:buClr>
                <a:schemeClr val="dk1"/>
              </a:buClr>
              <a:buSzPts val="1400"/>
              <a:buFont typeface="Lexend Deca"/>
              <a:buChar char="❏"/>
            </a:pPr>
            <a:r>
              <a:rPr lang="en">
                <a:solidFill>
                  <a:schemeClr val="dk1"/>
                </a:solidFill>
                <a:latin typeface="Lexend Deca"/>
                <a:ea typeface="Lexend Deca"/>
                <a:cs typeface="Lexend Deca"/>
                <a:sym typeface="Lexend Deca"/>
              </a:rPr>
              <a:t>Private sector credit/GDP</a:t>
            </a:r>
            <a:endParaRPr>
              <a:latin typeface="Lexend Deca"/>
              <a:ea typeface="Lexend Deca"/>
              <a:cs typeface="Lexend Deca"/>
              <a:sym typeface="Lexend Deca"/>
            </a:endParaRPr>
          </a:p>
        </p:txBody>
      </p:sp>
      <p:sp>
        <p:nvSpPr>
          <p:cNvPr id="1498" name="Google Shape;1498;p81"/>
          <p:cNvSpPr txBox="1"/>
          <p:nvPr/>
        </p:nvSpPr>
        <p:spPr>
          <a:xfrm>
            <a:off x="720000" y="1473175"/>
            <a:ext cx="4873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EIU Dataset includes:</a:t>
            </a:r>
            <a:endParaRPr sz="2500" b="1">
              <a:latin typeface="Lexend Deca"/>
              <a:ea typeface="Lexend Deca"/>
              <a:cs typeface="Lexend Deca"/>
              <a:sym typeface="Lexend Deca"/>
            </a:endParaRPr>
          </a:p>
        </p:txBody>
      </p:sp>
      <p:sp>
        <p:nvSpPr>
          <p:cNvPr id="1499" name="Google Shape;1499;p81"/>
          <p:cNvSpPr txBox="1"/>
          <p:nvPr/>
        </p:nvSpPr>
        <p:spPr>
          <a:xfrm>
            <a:off x="720000" y="3811975"/>
            <a:ext cx="57195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Lexend Deca"/>
              <a:buChar char="❏"/>
            </a:pPr>
            <a:r>
              <a:rPr lang="en">
                <a:solidFill>
                  <a:schemeClr val="dk2"/>
                </a:solidFill>
                <a:latin typeface="Lexend Deca"/>
                <a:ea typeface="Lexend Deca"/>
                <a:cs typeface="Lexend Deca"/>
                <a:sym typeface="Lexend Deca"/>
              </a:rPr>
              <a:t>Exchange rate</a:t>
            </a:r>
            <a:endParaRPr>
              <a:solidFill>
                <a:schemeClr val="dk2"/>
              </a:solidFill>
              <a:latin typeface="Lexend Deca"/>
              <a:ea typeface="Lexend Deca"/>
              <a:cs typeface="Lexend Deca"/>
              <a:sym typeface="Lexend Deca"/>
            </a:endParaRPr>
          </a:p>
        </p:txBody>
      </p:sp>
      <p:sp>
        <p:nvSpPr>
          <p:cNvPr id="1500" name="Google Shape;1500;p81"/>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Effect transition="in" filter="fade">
                                      <p:cBhvr>
                                        <p:cTn id="7" dur="1"/>
                                        <p:tgtEl>
                                          <p:spTgt spid="14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5"/>
                                        </p:tgtEl>
                                        <p:attrNameLst>
                                          <p:attrName>style.visibility</p:attrName>
                                        </p:attrNameLst>
                                      </p:cBhvr>
                                      <p:to>
                                        <p:strVal val="visible"/>
                                      </p:to>
                                    </p:set>
                                    <p:animEffect transition="in" filter="fade">
                                      <p:cBhvr>
                                        <p:cTn id="12" dur="1"/>
                                        <p:tgtEl>
                                          <p:spTgt spid="1495"/>
                                        </p:tgtEl>
                                      </p:cBhvr>
                                    </p:animEffect>
                                  </p:childTnLst>
                                </p:cTn>
                              </p:par>
                              <p:par>
                                <p:cTn id="13" presetID="10" presetClass="entr" presetSubtype="0" fill="hold" nodeType="withEffect">
                                  <p:stCondLst>
                                    <p:cond delay="0"/>
                                  </p:stCondLst>
                                  <p:childTnLst>
                                    <p:set>
                                      <p:cBhvr>
                                        <p:cTn id="14" dur="1" fill="hold">
                                          <p:stCondLst>
                                            <p:cond delay="0"/>
                                          </p:stCondLst>
                                        </p:cTn>
                                        <p:tgtEl>
                                          <p:spTgt spid="1496"/>
                                        </p:tgtEl>
                                        <p:attrNameLst>
                                          <p:attrName>style.visibility</p:attrName>
                                        </p:attrNameLst>
                                      </p:cBhvr>
                                      <p:to>
                                        <p:strVal val="visible"/>
                                      </p:to>
                                    </p:set>
                                    <p:animEffect transition="in" filter="fade">
                                      <p:cBhvr>
                                        <p:cTn id="15" dur="1"/>
                                        <p:tgtEl>
                                          <p:spTgt spid="1496"/>
                                        </p:tgtEl>
                                      </p:cBhvr>
                                    </p:animEffect>
                                  </p:childTnLst>
                                </p:cTn>
                              </p:par>
                              <p:par>
                                <p:cTn id="16" presetID="10" presetClass="entr" presetSubtype="0" fill="hold" nodeType="withEffect">
                                  <p:stCondLst>
                                    <p:cond delay="0"/>
                                  </p:stCondLst>
                                  <p:childTnLst>
                                    <p:set>
                                      <p:cBhvr>
                                        <p:cTn id="17" dur="1" fill="hold">
                                          <p:stCondLst>
                                            <p:cond delay="0"/>
                                          </p:stCondLst>
                                        </p:cTn>
                                        <p:tgtEl>
                                          <p:spTgt spid="1497"/>
                                        </p:tgtEl>
                                        <p:attrNameLst>
                                          <p:attrName>style.visibility</p:attrName>
                                        </p:attrNameLst>
                                      </p:cBhvr>
                                      <p:to>
                                        <p:strVal val="visible"/>
                                      </p:to>
                                    </p:set>
                                    <p:animEffect transition="in" filter="fade">
                                      <p:cBhvr>
                                        <p:cTn id="18" dur="1"/>
                                        <p:tgtEl>
                                          <p:spTgt spid="149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99"/>
                                        </p:tgtEl>
                                        <p:attrNameLst>
                                          <p:attrName>style.visibility</p:attrName>
                                        </p:attrNameLst>
                                      </p:cBhvr>
                                      <p:to>
                                        <p:strVal val="visible"/>
                                      </p:to>
                                    </p:set>
                                    <p:animEffect transition="in" filter="fade">
                                      <p:cBhvr>
                                        <p:cTn id="23" dur="1"/>
                                        <p:tgtEl>
                                          <p:spTgt spid="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Dataset</a:t>
            </a:r>
            <a:endParaRPr>
              <a:solidFill>
                <a:schemeClr val="accent2"/>
              </a:solidFill>
            </a:endParaRPr>
          </a:p>
        </p:txBody>
      </p:sp>
      <p:sp>
        <p:nvSpPr>
          <p:cNvPr id="1506" name="Google Shape;1506;p82"/>
          <p:cNvSpPr txBox="1"/>
          <p:nvPr/>
        </p:nvSpPr>
        <p:spPr>
          <a:xfrm>
            <a:off x="720000" y="1110513"/>
            <a:ext cx="57195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Countries that we’ve chosen:</a:t>
            </a:r>
            <a:endParaRPr b="1">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Canada</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Netherlands</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Sweden</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Russia</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United Kingdom</a:t>
            </a:r>
            <a:endParaRPr sz="2000">
              <a:latin typeface="Lexend Deca"/>
              <a:ea typeface="Lexend Deca"/>
              <a:cs typeface="Lexend Deca"/>
              <a:sym typeface="Lexend Deca"/>
            </a:endParaRPr>
          </a:p>
        </p:txBody>
      </p:sp>
      <p:pic>
        <p:nvPicPr>
          <p:cNvPr id="1507" name="Google Shape;1507;p82"/>
          <p:cNvPicPr preferRelativeResize="0"/>
          <p:nvPr/>
        </p:nvPicPr>
        <p:blipFill>
          <a:blip r:embed="rId3">
            <a:alphaModFix/>
          </a:blip>
          <a:stretch>
            <a:fillRect/>
          </a:stretch>
        </p:blipFill>
        <p:spPr>
          <a:xfrm>
            <a:off x="7440275" y="1335600"/>
            <a:ext cx="609600" cy="609600"/>
          </a:xfrm>
          <a:prstGeom prst="rect">
            <a:avLst/>
          </a:prstGeom>
          <a:noFill/>
          <a:ln>
            <a:noFill/>
          </a:ln>
        </p:spPr>
      </p:pic>
      <p:pic>
        <p:nvPicPr>
          <p:cNvPr id="1508" name="Google Shape;1508;p82"/>
          <p:cNvPicPr preferRelativeResize="0"/>
          <p:nvPr/>
        </p:nvPicPr>
        <p:blipFill>
          <a:blip r:embed="rId4">
            <a:alphaModFix/>
          </a:blip>
          <a:stretch>
            <a:fillRect/>
          </a:stretch>
        </p:blipFill>
        <p:spPr>
          <a:xfrm>
            <a:off x="7440275" y="1945200"/>
            <a:ext cx="609600" cy="609600"/>
          </a:xfrm>
          <a:prstGeom prst="rect">
            <a:avLst/>
          </a:prstGeom>
          <a:noFill/>
          <a:ln>
            <a:noFill/>
          </a:ln>
        </p:spPr>
      </p:pic>
      <p:pic>
        <p:nvPicPr>
          <p:cNvPr id="1509" name="Google Shape;1509;p82"/>
          <p:cNvPicPr preferRelativeResize="0"/>
          <p:nvPr/>
        </p:nvPicPr>
        <p:blipFill>
          <a:blip r:embed="rId5">
            <a:alphaModFix/>
          </a:blip>
          <a:stretch>
            <a:fillRect/>
          </a:stretch>
        </p:blipFill>
        <p:spPr>
          <a:xfrm>
            <a:off x="7440263" y="3164400"/>
            <a:ext cx="609600" cy="609600"/>
          </a:xfrm>
          <a:prstGeom prst="rect">
            <a:avLst/>
          </a:prstGeom>
          <a:noFill/>
          <a:ln>
            <a:noFill/>
          </a:ln>
        </p:spPr>
      </p:pic>
      <p:pic>
        <p:nvPicPr>
          <p:cNvPr id="1510" name="Google Shape;1510;p82"/>
          <p:cNvPicPr preferRelativeResize="0"/>
          <p:nvPr/>
        </p:nvPicPr>
        <p:blipFill>
          <a:blip r:embed="rId6">
            <a:alphaModFix/>
          </a:blip>
          <a:stretch>
            <a:fillRect/>
          </a:stretch>
        </p:blipFill>
        <p:spPr>
          <a:xfrm>
            <a:off x="7440275" y="2554800"/>
            <a:ext cx="609600" cy="609600"/>
          </a:xfrm>
          <a:prstGeom prst="rect">
            <a:avLst/>
          </a:prstGeom>
          <a:noFill/>
          <a:ln>
            <a:noFill/>
          </a:ln>
        </p:spPr>
      </p:pic>
      <p:pic>
        <p:nvPicPr>
          <p:cNvPr id="1511" name="Google Shape;1511;p82"/>
          <p:cNvPicPr preferRelativeResize="0"/>
          <p:nvPr/>
        </p:nvPicPr>
        <p:blipFill>
          <a:blip r:embed="rId7">
            <a:alphaModFix/>
          </a:blip>
          <a:stretch>
            <a:fillRect/>
          </a:stretch>
        </p:blipFill>
        <p:spPr>
          <a:xfrm>
            <a:off x="7440275" y="3774000"/>
            <a:ext cx="609600" cy="609600"/>
          </a:xfrm>
          <a:prstGeom prst="rect">
            <a:avLst/>
          </a:prstGeom>
          <a:noFill/>
          <a:ln>
            <a:noFill/>
          </a:ln>
        </p:spPr>
      </p:pic>
      <p:sp>
        <p:nvSpPr>
          <p:cNvPr id="1512" name="Google Shape;1512;p82"/>
          <p:cNvSpPr txBox="1"/>
          <p:nvPr/>
        </p:nvSpPr>
        <p:spPr>
          <a:xfrm>
            <a:off x="720000" y="3198300"/>
            <a:ext cx="40263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Why they were chosen:</a:t>
            </a:r>
            <a:endParaRPr sz="2500" b="1">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Large economies</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Char char="❏"/>
            </a:pPr>
            <a:r>
              <a:rPr lang="en" sz="2000">
                <a:latin typeface="Lexend Deca"/>
                <a:ea typeface="Lexend Deca"/>
                <a:cs typeface="Lexend Deca"/>
                <a:sym typeface="Lexend Deca"/>
              </a:rPr>
              <a:t>Most complete dataset</a:t>
            </a:r>
            <a:endParaRPr sz="2000">
              <a:latin typeface="Lexend Deca"/>
              <a:ea typeface="Lexend Deca"/>
              <a:cs typeface="Lexend Deca"/>
              <a:sym typeface="Lexend Deca"/>
            </a:endParaRPr>
          </a:p>
        </p:txBody>
      </p:sp>
      <p:sp>
        <p:nvSpPr>
          <p:cNvPr id="1513" name="Google Shape;1513;p82"/>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6">
                                            <p:txEl>
                                              <p:pRg st="0" end="0"/>
                                            </p:txEl>
                                          </p:spTgt>
                                        </p:tgtEl>
                                        <p:attrNameLst>
                                          <p:attrName>style.visibility</p:attrName>
                                        </p:attrNameLst>
                                      </p:cBhvr>
                                      <p:to>
                                        <p:strVal val="visible"/>
                                      </p:to>
                                    </p:set>
                                    <p:animEffect transition="in" filter="fade">
                                      <p:cBhvr>
                                        <p:cTn id="7" dur="1"/>
                                        <p:tgtEl>
                                          <p:spTgt spid="15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6">
                                            <p:txEl>
                                              <p:pRg st="1" end="1"/>
                                            </p:txEl>
                                          </p:spTgt>
                                        </p:tgtEl>
                                        <p:attrNameLst>
                                          <p:attrName>style.visibility</p:attrName>
                                        </p:attrNameLst>
                                      </p:cBhvr>
                                      <p:to>
                                        <p:strVal val="visible"/>
                                      </p:to>
                                    </p:set>
                                    <p:animEffect transition="in" filter="fade">
                                      <p:cBhvr>
                                        <p:cTn id="12" dur="1"/>
                                        <p:tgtEl>
                                          <p:spTgt spid="15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6">
                                            <p:txEl>
                                              <p:pRg st="2" end="2"/>
                                            </p:txEl>
                                          </p:spTgt>
                                        </p:tgtEl>
                                        <p:attrNameLst>
                                          <p:attrName>style.visibility</p:attrName>
                                        </p:attrNameLst>
                                      </p:cBhvr>
                                      <p:to>
                                        <p:strVal val="visible"/>
                                      </p:to>
                                    </p:set>
                                    <p:animEffect transition="in" filter="fade">
                                      <p:cBhvr>
                                        <p:cTn id="17" dur="1"/>
                                        <p:tgtEl>
                                          <p:spTgt spid="15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6">
                                            <p:txEl>
                                              <p:pRg st="3" end="3"/>
                                            </p:txEl>
                                          </p:spTgt>
                                        </p:tgtEl>
                                        <p:attrNameLst>
                                          <p:attrName>style.visibility</p:attrName>
                                        </p:attrNameLst>
                                      </p:cBhvr>
                                      <p:to>
                                        <p:strVal val="visible"/>
                                      </p:to>
                                    </p:set>
                                    <p:animEffect transition="in" filter="fade">
                                      <p:cBhvr>
                                        <p:cTn id="22" dur="1"/>
                                        <p:tgtEl>
                                          <p:spTgt spid="15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6">
                                            <p:txEl>
                                              <p:pRg st="4" end="4"/>
                                            </p:txEl>
                                          </p:spTgt>
                                        </p:tgtEl>
                                        <p:attrNameLst>
                                          <p:attrName>style.visibility</p:attrName>
                                        </p:attrNameLst>
                                      </p:cBhvr>
                                      <p:to>
                                        <p:strVal val="visible"/>
                                      </p:to>
                                    </p:set>
                                    <p:animEffect transition="in" filter="fade">
                                      <p:cBhvr>
                                        <p:cTn id="27" dur="1"/>
                                        <p:tgtEl>
                                          <p:spTgt spid="15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6">
                                            <p:txEl>
                                              <p:pRg st="5" end="5"/>
                                            </p:txEl>
                                          </p:spTgt>
                                        </p:tgtEl>
                                        <p:attrNameLst>
                                          <p:attrName>style.visibility</p:attrName>
                                        </p:attrNameLst>
                                      </p:cBhvr>
                                      <p:to>
                                        <p:strVal val="visible"/>
                                      </p:to>
                                    </p:set>
                                    <p:animEffect transition="in" filter="fade">
                                      <p:cBhvr>
                                        <p:cTn id="32" dur="1"/>
                                        <p:tgtEl>
                                          <p:spTgt spid="15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12">
                                            <p:txEl>
                                              <p:pRg st="0" end="0"/>
                                            </p:txEl>
                                          </p:spTgt>
                                        </p:tgtEl>
                                        <p:attrNameLst>
                                          <p:attrName>style.visibility</p:attrName>
                                        </p:attrNameLst>
                                      </p:cBhvr>
                                      <p:to>
                                        <p:strVal val="visible"/>
                                      </p:to>
                                    </p:set>
                                    <p:animEffect transition="in" filter="fade">
                                      <p:cBhvr>
                                        <p:cTn id="37" dur="1"/>
                                        <p:tgtEl>
                                          <p:spTgt spid="15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12">
                                            <p:txEl>
                                              <p:pRg st="1" end="1"/>
                                            </p:txEl>
                                          </p:spTgt>
                                        </p:tgtEl>
                                        <p:attrNameLst>
                                          <p:attrName>style.visibility</p:attrName>
                                        </p:attrNameLst>
                                      </p:cBhvr>
                                      <p:to>
                                        <p:strVal val="visible"/>
                                      </p:to>
                                    </p:set>
                                    <p:animEffect transition="in" filter="fade">
                                      <p:cBhvr>
                                        <p:cTn id="42" dur="1"/>
                                        <p:tgtEl>
                                          <p:spTgt spid="15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12">
                                            <p:txEl>
                                              <p:pRg st="2" end="2"/>
                                            </p:txEl>
                                          </p:spTgt>
                                        </p:tgtEl>
                                        <p:attrNameLst>
                                          <p:attrName>style.visibility</p:attrName>
                                        </p:attrNameLst>
                                      </p:cBhvr>
                                      <p:to>
                                        <p:strVal val="visible"/>
                                      </p:to>
                                    </p:set>
                                    <p:animEffect transition="in" filter="fade">
                                      <p:cBhvr>
                                        <p:cTn id="47" dur="1"/>
                                        <p:tgtEl>
                                          <p:spTgt spid="15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Cleaning</a:t>
            </a:r>
            <a:endParaRPr>
              <a:solidFill>
                <a:schemeClr val="accent2"/>
              </a:solidFill>
            </a:endParaRPr>
          </a:p>
        </p:txBody>
      </p:sp>
      <p:sp>
        <p:nvSpPr>
          <p:cNvPr id="1519" name="Google Shape;1519;p83"/>
          <p:cNvSpPr txBox="1"/>
          <p:nvPr/>
        </p:nvSpPr>
        <p:spPr>
          <a:xfrm>
            <a:off x="2810000" y="1986513"/>
            <a:ext cx="4883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Lexend Deca"/>
                <a:ea typeface="Lexend Deca"/>
                <a:cs typeface="Lexend Deca"/>
                <a:sym typeface="Lexend Deca"/>
              </a:rPr>
              <a:t>Check for data that could possibly be missing values</a:t>
            </a:r>
            <a:endParaRPr sz="2500" b="1">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2000">
                <a:solidFill>
                  <a:schemeClr val="dk1"/>
                </a:solidFill>
                <a:latin typeface="Lexend Deca"/>
                <a:ea typeface="Lexend Deca"/>
                <a:cs typeface="Lexend Deca"/>
                <a:sym typeface="Lexend Deca"/>
              </a:rPr>
              <a:t>Replace “-” in our dataset to NA</a:t>
            </a:r>
            <a:endParaRPr sz="2000">
              <a:solidFill>
                <a:schemeClr val="dk1"/>
              </a:solidFill>
              <a:latin typeface="Lexend Deca"/>
              <a:ea typeface="Lexend Deca"/>
              <a:cs typeface="Lexend Deca"/>
              <a:sym typeface="Lexend Deca"/>
            </a:endParaRPr>
          </a:p>
        </p:txBody>
      </p:sp>
      <p:sp>
        <p:nvSpPr>
          <p:cNvPr id="1520" name="Google Shape;1520;p83"/>
          <p:cNvSpPr/>
          <p:nvPr/>
        </p:nvSpPr>
        <p:spPr>
          <a:xfrm>
            <a:off x="1417813" y="1894875"/>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3"/>
          <p:cNvSpPr/>
          <p:nvPr/>
        </p:nvSpPr>
        <p:spPr>
          <a:xfrm>
            <a:off x="1501125" y="1978188"/>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3"/>
          <p:cNvSpPr txBox="1">
            <a:spLocks noGrp="1"/>
          </p:cNvSpPr>
          <p:nvPr>
            <p:ph type="title" idx="7"/>
          </p:nvPr>
        </p:nvSpPr>
        <p:spPr>
          <a:xfrm>
            <a:off x="917275" y="2054400"/>
            <a:ext cx="2303400" cy="106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523" name="Google Shape;1523;p83"/>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Effect transition="in" filter="fade">
                                      <p:cBhvr>
                                        <p:cTn id="7" dur="1"/>
                                        <p:tgtEl>
                                          <p:spTgt spid="1520"/>
                                        </p:tgtEl>
                                      </p:cBhvr>
                                    </p:animEffect>
                                  </p:childTnLst>
                                </p:cTn>
                              </p:par>
                              <p:par>
                                <p:cTn id="8" presetID="10" presetClass="entr" presetSubtype="0" fill="hold" nodeType="withEffect">
                                  <p:stCondLst>
                                    <p:cond delay="0"/>
                                  </p:stCondLst>
                                  <p:childTnLst>
                                    <p:set>
                                      <p:cBhvr>
                                        <p:cTn id="9" dur="1" fill="hold">
                                          <p:stCondLst>
                                            <p:cond delay="0"/>
                                          </p:stCondLst>
                                        </p:cTn>
                                        <p:tgtEl>
                                          <p:spTgt spid="1521"/>
                                        </p:tgtEl>
                                        <p:attrNameLst>
                                          <p:attrName>style.visibility</p:attrName>
                                        </p:attrNameLst>
                                      </p:cBhvr>
                                      <p:to>
                                        <p:strVal val="visible"/>
                                      </p:to>
                                    </p:set>
                                    <p:animEffect transition="in" filter="fade">
                                      <p:cBhvr>
                                        <p:cTn id="10" dur="1"/>
                                        <p:tgtEl>
                                          <p:spTgt spid="1521"/>
                                        </p:tgtEl>
                                      </p:cBhvr>
                                    </p:animEffect>
                                  </p:childTnLst>
                                </p:cTn>
                              </p:par>
                              <p:par>
                                <p:cTn id="11" presetID="10" presetClass="entr" presetSubtype="0" fill="hold" nodeType="withEffect">
                                  <p:stCondLst>
                                    <p:cond delay="0"/>
                                  </p:stCondLst>
                                  <p:childTnLst>
                                    <p:set>
                                      <p:cBhvr>
                                        <p:cTn id="12" dur="1" fill="hold">
                                          <p:stCondLst>
                                            <p:cond delay="0"/>
                                          </p:stCondLst>
                                        </p:cTn>
                                        <p:tgtEl>
                                          <p:spTgt spid="1522"/>
                                        </p:tgtEl>
                                        <p:attrNameLst>
                                          <p:attrName>style.visibility</p:attrName>
                                        </p:attrNameLst>
                                      </p:cBhvr>
                                      <p:to>
                                        <p:strVal val="visible"/>
                                      </p:to>
                                    </p:set>
                                    <p:animEffect transition="in" filter="fade">
                                      <p:cBhvr>
                                        <p:cTn id="13" dur="1"/>
                                        <p:tgtEl>
                                          <p:spTgt spid="15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19"/>
                                        </p:tgtEl>
                                        <p:attrNameLst>
                                          <p:attrName>style.visibility</p:attrName>
                                        </p:attrNameLst>
                                      </p:cBhvr>
                                      <p:to>
                                        <p:strVal val="visible"/>
                                      </p:to>
                                    </p:set>
                                    <p:animEffect transition="in" filter="fade">
                                      <p:cBhvr>
                                        <p:cTn id="18" dur="1"/>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8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Cleaning</a:t>
            </a:r>
            <a:endParaRPr>
              <a:solidFill>
                <a:schemeClr val="accent2"/>
              </a:solidFill>
            </a:endParaRPr>
          </a:p>
        </p:txBody>
      </p:sp>
      <p:sp>
        <p:nvSpPr>
          <p:cNvPr id="1529" name="Google Shape;1529;p84"/>
          <p:cNvSpPr txBox="1"/>
          <p:nvPr/>
        </p:nvSpPr>
        <p:spPr>
          <a:xfrm>
            <a:off x="2429200" y="1763700"/>
            <a:ext cx="58512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Lexend Deca"/>
                <a:ea typeface="Lexend Deca"/>
                <a:cs typeface="Lexend Deca"/>
                <a:sym typeface="Lexend Deca"/>
              </a:rPr>
              <a:t>Make sure that all the class types of each variable make sense</a:t>
            </a:r>
            <a:endParaRPr sz="2500" b="1">
              <a:solidFill>
                <a:schemeClr val="dk1"/>
              </a:solidFill>
              <a:latin typeface="Lexend Deca"/>
              <a:ea typeface="Lexend Deca"/>
              <a:cs typeface="Lexend Deca"/>
              <a:sym typeface="Lexend Deca"/>
            </a:endParaRPr>
          </a:p>
          <a:p>
            <a:pPr marL="0" lvl="0" indent="0" algn="l" rtl="0">
              <a:lnSpc>
                <a:spcPct val="115000"/>
              </a:lnSpc>
              <a:spcBef>
                <a:spcPts val="0"/>
              </a:spcBef>
              <a:spcAft>
                <a:spcPts val="0"/>
              </a:spcAft>
              <a:buNone/>
            </a:pPr>
            <a:r>
              <a:rPr lang="en" sz="2000">
                <a:solidFill>
                  <a:schemeClr val="dk1"/>
                </a:solidFill>
                <a:latin typeface="Lexend Deca"/>
                <a:ea typeface="Lexend Deca"/>
                <a:cs typeface="Lexend Deca"/>
                <a:sym typeface="Lexend Deca"/>
              </a:rPr>
              <a:t>Convert the class type of quarterly dates from character to date</a:t>
            </a:r>
            <a:endParaRPr sz="2000">
              <a:solidFill>
                <a:schemeClr val="dk1"/>
              </a:solidFill>
              <a:latin typeface="Lexend Deca"/>
              <a:ea typeface="Lexend Deca"/>
              <a:cs typeface="Lexend Deca"/>
              <a:sym typeface="Lexend Deca"/>
            </a:endParaRPr>
          </a:p>
        </p:txBody>
      </p:sp>
      <p:sp>
        <p:nvSpPr>
          <p:cNvPr id="1530" name="Google Shape;1530;p84"/>
          <p:cNvSpPr/>
          <p:nvPr/>
        </p:nvSpPr>
        <p:spPr>
          <a:xfrm>
            <a:off x="906588" y="1849063"/>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4"/>
          <p:cNvSpPr/>
          <p:nvPr/>
        </p:nvSpPr>
        <p:spPr>
          <a:xfrm>
            <a:off x="989900" y="1932375"/>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4"/>
          <p:cNvSpPr txBox="1">
            <a:spLocks noGrp="1"/>
          </p:cNvSpPr>
          <p:nvPr>
            <p:ph type="title" idx="7"/>
          </p:nvPr>
        </p:nvSpPr>
        <p:spPr>
          <a:xfrm>
            <a:off x="406050" y="1969525"/>
            <a:ext cx="2303400" cy="106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533" name="Google Shape;1533;p84"/>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fade">
                                      <p:cBhvr>
                                        <p:cTn id="7" dur="1"/>
                                        <p:tgtEl>
                                          <p:spTgt spid="1530"/>
                                        </p:tgtEl>
                                      </p:cBhvr>
                                    </p:animEffect>
                                  </p:childTnLst>
                                </p:cTn>
                              </p:par>
                              <p:par>
                                <p:cTn id="8" presetID="10" presetClass="entr" presetSubtype="0" fill="hold" nodeType="withEffect">
                                  <p:stCondLst>
                                    <p:cond delay="0"/>
                                  </p:stCondLst>
                                  <p:childTnLst>
                                    <p:set>
                                      <p:cBhvr>
                                        <p:cTn id="9" dur="1" fill="hold">
                                          <p:stCondLst>
                                            <p:cond delay="0"/>
                                          </p:stCondLst>
                                        </p:cTn>
                                        <p:tgtEl>
                                          <p:spTgt spid="1531"/>
                                        </p:tgtEl>
                                        <p:attrNameLst>
                                          <p:attrName>style.visibility</p:attrName>
                                        </p:attrNameLst>
                                      </p:cBhvr>
                                      <p:to>
                                        <p:strVal val="visible"/>
                                      </p:to>
                                    </p:set>
                                    <p:animEffect transition="in" filter="fade">
                                      <p:cBhvr>
                                        <p:cTn id="10" dur="1"/>
                                        <p:tgtEl>
                                          <p:spTgt spid="1531"/>
                                        </p:tgtEl>
                                      </p:cBhvr>
                                    </p:animEffect>
                                  </p:childTnLst>
                                </p:cTn>
                              </p:par>
                              <p:par>
                                <p:cTn id="11" presetID="10" presetClass="entr" presetSubtype="0" fill="hold" nodeType="withEffect">
                                  <p:stCondLst>
                                    <p:cond delay="0"/>
                                  </p:stCondLst>
                                  <p:childTnLst>
                                    <p:set>
                                      <p:cBhvr>
                                        <p:cTn id="12" dur="1" fill="hold">
                                          <p:stCondLst>
                                            <p:cond delay="0"/>
                                          </p:stCondLst>
                                        </p:cTn>
                                        <p:tgtEl>
                                          <p:spTgt spid="1532"/>
                                        </p:tgtEl>
                                        <p:attrNameLst>
                                          <p:attrName>style.visibility</p:attrName>
                                        </p:attrNameLst>
                                      </p:cBhvr>
                                      <p:to>
                                        <p:strVal val="visible"/>
                                      </p:to>
                                    </p:set>
                                    <p:animEffect transition="in" filter="fade">
                                      <p:cBhvr>
                                        <p:cTn id="13" dur="1"/>
                                        <p:tgtEl>
                                          <p:spTgt spid="15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29"/>
                                        </p:tgtEl>
                                        <p:attrNameLst>
                                          <p:attrName>style.visibility</p:attrName>
                                        </p:attrNameLst>
                                      </p:cBhvr>
                                      <p:to>
                                        <p:strVal val="visible"/>
                                      </p:to>
                                    </p:set>
                                    <p:animEffect transition="in" filter="fade">
                                      <p:cBhvr>
                                        <p:cTn id="18" dur="1"/>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8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Cleaning</a:t>
            </a:r>
            <a:endParaRPr>
              <a:solidFill>
                <a:schemeClr val="accent2"/>
              </a:solidFill>
            </a:endParaRPr>
          </a:p>
        </p:txBody>
      </p:sp>
      <p:sp>
        <p:nvSpPr>
          <p:cNvPr id="1539" name="Google Shape;1539;p85"/>
          <p:cNvSpPr txBox="1"/>
          <p:nvPr/>
        </p:nvSpPr>
        <p:spPr>
          <a:xfrm>
            <a:off x="1827400" y="1131750"/>
            <a:ext cx="7133100" cy="303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Lexend Deca"/>
                <a:ea typeface="Lexend Deca"/>
                <a:cs typeface="Lexend Deca"/>
                <a:sym typeface="Lexend Deca"/>
              </a:rPr>
              <a:t>Remove all the unnecessary data</a:t>
            </a:r>
            <a:endParaRPr sz="2500" b="1">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All data after 2021Q2</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Date</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Exchange rate LCU:$ (</a:t>
            </a:r>
            <a:r>
              <a:rPr lang="en" sz="2000">
                <a:solidFill>
                  <a:schemeClr val="dk2"/>
                </a:solidFill>
                <a:latin typeface="Lexend Deca"/>
                <a:ea typeface="Lexend Deca"/>
                <a:cs typeface="Lexend Deca"/>
                <a:sym typeface="Lexend Deca"/>
              </a:rPr>
              <a:t>end-period</a:t>
            </a: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Money market interest rate (%; </a:t>
            </a:r>
            <a:r>
              <a:rPr lang="en" sz="2000">
                <a:solidFill>
                  <a:schemeClr val="dk2"/>
                </a:solidFill>
                <a:latin typeface="Lexend Deca"/>
                <a:ea typeface="Lexend Deca"/>
                <a:cs typeface="Lexend Deca"/>
                <a:sym typeface="Lexend Deca"/>
              </a:rPr>
              <a:t>end-period</a:t>
            </a: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M1 Money supply (</a:t>
            </a:r>
            <a:r>
              <a:rPr lang="en" sz="2000">
                <a:solidFill>
                  <a:schemeClr val="dk2"/>
                </a:solidFill>
                <a:latin typeface="Lexend Deca"/>
                <a:ea typeface="Lexend Deca"/>
                <a:cs typeface="Lexend Deca"/>
                <a:sym typeface="Lexend Deca"/>
              </a:rPr>
              <a:t>LCU</a:t>
            </a: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Stock of money M2 (</a:t>
            </a:r>
            <a:r>
              <a:rPr lang="en" sz="2000">
                <a:solidFill>
                  <a:schemeClr val="dk2"/>
                </a:solidFill>
                <a:latin typeface="Lexend Deca"/>
                <a:ea typeface="Lexend Deca"/>
                <a:cs typeface="Lexend Deca"/>
                <a:sym typeface="Lexend Deca"/>
              </a:rPr>
              <a:t>LCU</a:t>
            </a: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Export volume of goods and services (% change pa)</a:t>
            </a:r>
            <a:endParaRPr sz="2000">
              <a:solidFill>
                <a:schemeClr val="dk1"/>
              </a:solidFill>
              <a:latin typeface="Lexend Deca"/>
              <a:ea typeface="Lexend Deca"/>
              <a:cs typeface="Lexend Deca"/>
              <a:sym typeface="Lexend Deca"/>
            </a:endParaRPr>
          </a:p>
          <a:p>
            <a:pPr marL="457200" lvl="0" indent="-355600" algn="l" rtl="0">
              <a:spcBef>
                <a:spcPts val="0"/>
              </a:spcBef>
              <a:spcAft>
                <a:spcPts val="0"/>
              </a:spcAft>
              <a:buClr>
                <a:schemeClr val="dk1"/>
              </a:buClr>
              <a:buSzPts val="2000"/>
              <a:buFont typeface="Lexend Deca"/>
              <a:buChar char="❏"/>
            </a:pPr>
            <a:r>
              <a:rPr lang="en" sz="2000">
                <a:solidFill>
                  <a:schemeClr val="dk1"/>
                </a:solidFill>
                <a:latin typeface="Lexend Deca"/>
                <a:ea typeface="Lexend Deca"/>
                <a:cs typeface="Lexend Deca"/>
                <a:sym typeface="Lexend Deca"/>
              </a:rPr>
              <a:t>Import volume of goods and services (% change pa)</a:t>
            </a:r>
            <a:endParaRPr sz="2000">
              <a:solidFill>
                <a:schemeClr val="dk1"/>
              </a:solidFill>
              <a:latin typeface="Lexend Deca"/>
              <a:ea typeface="Lexend Deca"/>
              <a:cs typeface="Lexend Deca"/>
              <a:sym typeface="Lexend Deca"/>
            </a:endParaRPr>
          </a:p>
        </p:txBody>
      </p:sp>
      <p:sp>
        <p:nvSpPr>
          <p:cNvPr id="1540" name="Google Shape;1540;p85"/>
          <p:cNvSpPr/>
          <p:nvPr/>
        </p:nvSpPr>
        <p:spPr>
          <a:xfrm>
            <a:off x="425388" y="19205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5"/>
          <p:cNvSpPr/>
          <p:nvPr/>
        </p:nvSpPr>
        <p:spPr>
          <a:xfrm>
            <a:off x="508700" y="200385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5"/>
          <p:cNvSpPr txBox="1">
            <a:spLocks noGrp="1"/>
          </p:cNvSpPr>
          <p:nvPr>
            <p:ph type="title" idx="7"/>
          </p:nvPr>
        </p:nvSpPr>
        <p:spPr>
          <a:xfrm>
            <a:off x="-75100" y="2041050"/>
            <a:ext cx="2303400" cy="106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543" name="Google Shape;1543;p85"/>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Effect transition="in" filter="fade">
                                      <p:cBhvr>
                                        <p:cTn id="7" dur="1"/>
                                        <p:tgtEl>
                                          <p:spTgt spid="1540"/>
                                        </p:tgtEl>
                                      </p:cBhvr>
                                    </p:animEffect>
                                  </p:childTnLst>
                                </p:cTn>
                              </p:par>
                              <p:par>
                                <p:cTn id="8" presetID="10" presetClass="entr" presetSubtype="0" fill="hold" nodeType="withEffect">
                                  <p:stCondLst>
                                    <p:cond delay="0"/>
                                  </p:stCondLst>
                                  <p:childTnLst>
                                    <p:set>
                                      <p:cBhvr>
                                        <p:cTn id="9" dur="1" fill="hold">
                                          <p:stCondLst>
                                            <p:cond delay="0"/>
                                          </p:stCondLst>
                                        </p:cTn>
                                        <p:tgtEl>
                                          <p:spTgt spid="1541"/>
                                        </p:tgtEl>
                                        <p:attrNameLst>
                                          <p:attrName>style.visibility</p:attrName>
                                        </p:attrNameLst>
                                      </p:cBhvr>
                                      <p:to>
                                        <p:strVal val="visible"/>
                                      </p:to>
                                    </p:set>
                                    <p:animEffect transition="in" filter="fade">
                                      <p:cBhvr>
                                        <p:cTn id="10" dur="1"/>
                                        <p:tgtEl>
                                          <p:spTgt spid="1541"/>
                                        </p:tgtEl>
                                      </p:cBhvr>
                                    </p:animEffect>
                                  </p:childTnLst>
                                </p:cTn>
                              </p:par>
                              <p:par>
                                <p:cTn id="11" presetID="10" presetClass="entr" presetSubtype="0" fill="hold" nodeType="withEffect">
                                  <p:stCondLst>
                                    <p:cond delay="0"/>
                                  </p:stCondLst>
                                  <p:childTnLst>
                                    <p:set>
                                      <p:cBhvr>
                                        <p:cTn id="12" dur="1" fill="hold">
                                          <p:stCondLst>
                                            <p:cond delay="0"/>
                                          </p:stCondLst>
                                        </p:cTn>
                                        <p:tgtEl>
                                          <p:spTgt spid="1542"/>
                                        </p:tgtEl>
                                        <p:attrNameLst>
                                          <p:attrName>style.visibility</p:attrName>
                                        </p:attrNameLst>
                                      </p:cBhvr>
                                      <p:to>
                                        <p:strVal val="visible"/>
                                      </p:to>
                                    </p:set>
                                    <p:animEffect transition="in" filter="fade">
                                      <p:cBhvr>
                                        <p:cTn id="13" dur="1"/>
                                        <p:tgtEl>
                                          <p:spTgt spid="15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39">
                                            <p:txEl>
                                              <p:pRg st="0" end="0"/>
                                            </p:txEl>
                                          </p:spTgt>
                                        </p:tgtEl>
                                        <p:attrNameLst>
                                          <p:attrName>style.visibility</p:attrName>
                                        </p:attrNameLst>
                                      </p:cBhvr>
                                      <p:to>
                                        <p:strVal val="visible"/>
                                      </p:to>
                                    </p:set>
                                    <p:animEffect transition="in" filter="fade">
                                      <p:cBhvr>
                                        <p:cTn id="18" dur="1"/>
                                        <p:tgtEl>
                                          <p:spTgt spid="153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39">
                                            <p:txEl>
                                              <p:pRg st="1" end="1"/>
                                            </p:txEl>
                                          </p:spTgt>
                                        </p:tgtEl>
                                        <p:attrNameLst>
                                          <p:attrName>style.visibility</p:attrName>
                                        </p:attrNameLst>
                                      </p:cBhvr>
                                      <p:to>
                                        <p:strVal val="visible"/>
                                      </p:to>
                                    </p:set>
                                    <p:animEffect transition="in" filter="fade">
                                      <p:cBhvr>
                                        <p:cTn id="23" dur="1"/>
                                        <p:tgtEl>
                                          <p:spTgt spid="153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39">
                                            <p:txEl>
                                              <p:pRg st="2" end="2"/>
                                            </p:txEl>
                                          </p:spTgt>
                                        </p:tgtEl>
                                        <p:attrNameLst>
                                          <p:attrName>style.visibility</p:attrName>
                                        </p:attrNameLst>
                                      </p:cBhvr>
                                      <p:to>
                                        <p:strVal val="visible"/>
                                      </p:to>
                                    </p:set>
                                    <p:animEffect transition="in" filter="fade">
                                      <p:cBhvr>
                                        <p:cTn id="28" dur="1"/>
                                        <p:tgtEl>
                                          <p:spTgt spid="153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39">
                                            <p:txEl>
                                              <p:pRg st="3" end="3"/>
                                            </p:txEl>
                                          </p:spTgt>
                                        </p:tgtEl>
                                        <p:attrNameLst>
                                          <p:attrName>style.visibility</p:attrName>
                                        </p:attrNameLst>
                                      </p:cBhvr>
                                      <p:to>
                                        <p:strVal val="visible"/>
                                      </p:to>
                                    </p:set>
                                    <p:animEffect transition="in" filter="fade">
                                      <p:cBhvr>
                                        <p:cTn id="33" dur="1"/>
                                        <p:tgtEl>
                                          <p:spTgt spid="153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39">
                                            <p:txEl>
                                              <p:pRg st="4" end="4"/>
                                            </p:txEl>
                                          </p:spTgt>
                                        </p:tgtEl>
                                        <p:attrNameLst>
                                          <p:attrName>style.visibility</p:attrName>
                                        </p:attrNameLst>
                                      </p:cBhvr>
                                      <p:to>
                                        <p:strVal val="visible"/>
                                      </p:to>
                                    </p:set>
                                    <p:animEffect transition="in" filter="fade">
                                      <p:cBhvr>
                                        <p:cTn id="38" dur="1"/>
                                        <p:tgtEl>
                                          <p:spTgt spid="1539">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39">
                                            <p:txEl>
                                              <p:pRg st="5" end="5"/>
                                            </p:txEl>
                                          </p:spTgt>
                                        </p:tgtEl>
                                        <p:attrNameLst>
                                          <p:attrName>style.visibility</p:attrName>
                                        </p:attrNameLst>
                                      </p:cBhvr>
                                      <p:to>
                                        <p:strVal val="visible"/>
                                      </p:to>
                                    </p:set>
                                    <p:animEffect transition="in" filter="fade">
                                      <p:cBhvr>
                                        <p:cTn id="43" dur="1"/>
                                        <p:tgtEl>
                                          <p:spTgt spid="153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39">
                                            <p:txEl>
                                              <p:pRg st="6" end="6"/>
                                            </p:txEl>
                                          </p:spTgt>
                                        </p:tgtEl>
                                        <p:attrNameLst>
                                          <p:attrName>style.visibility</p:attrName>
                                        </p:attrNameLst>
                                      </p:cBhvr>
                                      <p:to>
                                        <p:strVal val="visible"/>
                                      </p:to>
                                    </p:set>
                                    <p:animEffect transition="in" filter="fade">
                                      <p:cBhvr>
                                        <p:cTn id="48" dur="1"/>
                                        <p:tgtEl>
                                          <p:spTgt spid="153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39">
                                            <p:txEl>
                                              <p:pRg st="7" end="7"/>
                                            </p:txEl>
                                          </p:spTgt>
                                        </p:tgtEl>
                                        <p:attrNameLst>
                                          <p:attrName>style.visibility</p:attrName>
                                        </p:attrNameLst>
                                      </p:cBhvr>
                                      <p:to>
                                        <p:strVal val="visible"/>
                                      </p:to>
                                    </p:set>
                                    <p:animEffect transition="in" filter="fade">
                                      <p:cBhvr>
                                        <p:cTn id="53" dur="1"/>
                                        <p:tgtEl>
                                          <p:spTgt spid="153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39">
                                            <p:txEl>
                                              <p:pRg st="8" end="8"/>
                                            </p:txEl>
                                          </p:spTgt>
                                        </p:tgtEl>
                                        <p:attrNameLst>
                                          <p:attrName>style.visibility</p:attrName>
                                        </p:attrNameLst>
                                      </p:cBhvr>
                                      <p:to>
                                        <p:strVal val="visible"/>
                                      </p:to>
                                    </p:set>
                                    <p:animEffect transition="in" filter="fade">
                                      <p:cBhvr>
                                        <p:cTn id="58" dur="1"/>
                                        <p:tgtEl>
                                          <p:spTgt spid="15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8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Cleaning</a:t>
            </a:r>
            <a:endParaRPr>
              <a:solidFill>
                <a:schemeClr val="accent2"/>
              </a:solidFill>
            </a:endParaRPr>
          </a:p>
        </p:txBody>
      </p:sp>
      <p:sp>
        <p:nvSpPr>
          <p:cNvPr id="1549" name="Google Shape;1549;p86"/>
          <p:cNvSpPr txBox="1"/>
          <p:nvPr/>
        </p:nvSpPr>
        <p:spPr>
          <a:xfrm>
            <a:off x="2725363" y="1786800"/>
            <a:ext cx="5193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Lexend Deca"/>
                <a:ea typeface="Lexend Deca"/>
                <a:cs typeface="Lexend Deca"/>
                <a:sym typeface="Lexend Deca"/>
              </a:rPr>
              <a:t>Check for values that do not make sense and correct them</a:t>
            </a:r>
            <a:endParaRPr sz="2500" b="1">
              <a:solidFill>
                <a:schemeClr val="dk1"/>
              </a:solidFill>
              <a:latin typeface="Lexend Deca"/>
              <a:ea typeface="Lexend Deca"/>
              <a:cs typeface="Lexend Deca"/>
              <a:sym typeface="Lexend Deca"/>
            </a:endParaRPr>
          </a:p>
          <a:p>
            <a:pPr marL="0" lvl="0" indent="0" algn="l" rtl="0">
              <a:spcBef>
                <a:spcPts val="0"/>
              </a:spcBef>
              <a:spcAft>
                <a:spcPts val="0"/>
              </a:spcAft>
              <a:buNone/>
            </a:pPr>
            <a:r>
              <a:rPr lang="en" sz="2000">
                <a:solidFill>
                  <a:schemeClr val="dk1"/>
                </a:solidFill>
                <a:latin typeface="Lexend Deca"/>
                <a:ea typeface="Lexend Deca"/>
                <a:cs typeface="Lexend Deca"/>
                <a:sym typeface="Lexend Deca"/>
              </a:rPr>
              <a:t>Check for any negative values that are unlikely to be negative</a:t>
            </a:r>
            <a:endParaRPr sz="2000">
              <a:latin typeface="Lexend Deca"/>
              <a:ea typeface="Lexend Deca"/>
              <a:cs typeface="Lexend Deca"/>
              <a:sym typeface="Lexend Deca"/>
            </a:endParaRPr>
          </a:p>
        </p:txBody>
      </p:sp>
      <p:sp>
        <p:nvSpPr>
          <p:cNvPr id="1550" name="Google Shape;1550;p86"/>
          <p:cNvSpPr/>
          <p:nvPr/>
        </p:nvSpPr>
        <p:spPr>
          <a:xfrm>
            <a:off x="1268025" y="192058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6"/>
          <p:cNvSpPr/>
          <p:nvPr/>
        </p:nvSpPr>
        <p:spPr>
          <a:xfrm>
            <a:off x="1351338" y="20039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6"/>
          <p:cNvSpPr txBox="1">
            <a:spLocks noGrp="1"/>
          </p:cNvSpPr>
          <p:nvPr>
            <p:ph type="title" idx="7"/>
          </p:nvPr>
        </p:nvSpPr>
        <p:spPr>
          <a:xfrm>
            <a:off x="767475" y="2041100"/>
            <a:ext cx="2303400" cy="106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553" name="Google Shape;1553;p86"/>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0"/>
                                        </p:tgtEl>
                                        <p:attrNameLst>
                                          <p:attrName>style.visibility</p:attrName>
                                        </p:attrNameLst>
                                      </p:cBhvr>
                                      <p:to>
                                        <p:strVal val="visible"/>
                                      </p:to>
                                    </p:set>
                                    <p:animEffect transition="in" filter="fade">
                                      <p:cBhvr>
                                        <p:cTn id="7" dur="1"/>
                                        <p:tgtEl>
                                          <p:spTgt spid="1550"/>
                                        </p:tgtEl>
                                      </p:cBhvr>
                                    </p:animEffect>
                                  </p:childTnLst>
                                </p:cTn>
                              </p:par>
                              <p:par>
                                <p:cTn id="8" presetID="10" presetClass="entr" presetSubtype="0" fill="hold" nodeType="withEffect">
                                  <p:stCondLst>
                                    <p:cond delay="0"/>
                                  </p:stCondLst>
                                  <p:childTnLst>
                                    <p:set>
                                      <p:cBhvr>
                                        <p:cTn id="9" dur="1" fill="hold">
                                          <p:stCondLst>
                                            <p:cond delay="0"/>
                                          </p:stCondLst>
                                        </p:cTn>
                                        <p:tgtEl>
                                          <p:spTgt spid="1551"/>
                                        </p:tgtEl>
                                        <p:attrNameLst>
                                          <p:attrName>style.visibility</p:attrName>
                                        </p:attrNameLst>
                                      </p:cBhvr>
                                      <p:to>
                                        <p:strVal val="visible"/>
                                      </p:to>
                                    </p:set>
                                    <p:animEffect transition="in" filter="fade">
                                      <p:cBhvr>
                                        <p:cTn id="10" dur="1"/>
                                        <p:tgtEl>
                                          <p:spTgt spid="1551"/>
                                        </p:tgtEl>
                                      </p:cBhvr>
                                    </p:animEffect>
                                  </p:childTnLst>
                                </p:cTn>
                              </p:par>
                              <p:par>
                                <p:cTn id="11" presetID="10" presetClass="entr" presetSubtype="0" fill="hold" nodeType="withEffect">
                                  <p:stCondLst>
                                    <p:cond delay="0"/>
                                  </p:stCondLst>
                                  <p:childTnLst>
                                    <p:set>
                                      <p:cBhvr>
                                        <p:cTn id="12" dur="1" fill="hold">
                                          <p:stCondLst>
                                            <p:cond delay="0"/>
                                          </p:stCondLst>
                                        </p:cTn>
                                        <p:tgtEl>
                                          <p:spTgt spid="1552"/>
                                        </p:tgtEl>
                                        <p:attrNameLst>
                                          <p:attrName>style.visibility</p:attrName>
                                        </p:attrNameLst>
                                      </p:cBhvr>
                                      <p:to>
                                        <p:strVal val="visible"/>
                                      </p:to>
                                    </p:set>
                                    <p:animEffect transition="in" filter="fade">
                                      <p:cBhvr>
                                        <p:cTn id="13" dur="1"/>
                                        <p:tgtEl>
                                          <p:spTgt spid="15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49"/>
                                        </p:tgtEl>
                                        <p:attrNameLst>
                                          <p:attrName>style.visibility</p:attrName>
                                        </p:attrNameLst>
                                      </p:cBhvr>
                                      <p:to>
                                        <p:strVal val="visible"/>
                                      </p:to>
                                    </p:set>
                                    <p:animEffect transition="in" filter="fade">
                                      <p:cBhvr>
                                        <p:cTn id="18" dur="1"/>
                                        <p:tgtEl>
                                          <p:spTgt spid="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Cleaning</a:t>
            </a:r>
            <a:endParaRPr>
              <a:solidFill>
                <a:schemeClr val="accent2"/>
              </a:solidFill>
            </a:endParaRPr>
          </a:p>
        </p:txBody>
      </p:sp>
      <p:sp>
        <p:nvSpPr>
          <p:cNvPr id="1559" name="Google Shape;1559;p87"/>
          <p:cNvSpPr txBox="1"/>
          <p:nvPr/>
        </p:nvSpPr>
        <p:spPr>
          <a:xfrm>
            <a:off x="3094650" y="1226238"/>
            <a:ext cx="49815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Clean the NA values</a:t>
            </a:r>
            <a:endParaRPr sz="2500" b="1">
              <a:latin typeface="Lexend Deca"/>
              <a:ea typeface="Lexend Deca"/>
              <a:cs typeface="Lexend Deca"/>
              <a:sym typeface="Lexend Deca"/>
            </a:endParaRPr>
          </a:p>
          <a:p>
            <a:pPr marL="457200" lvl="0" indent="-355600" algn="l" rtl="0">
              <a:spcBef>
                <a:spcPts val="0"/>
              </a:spcBef>
              <a:spcAft>
                <a:spcPts val="0"/>
              </a:spcAft>
              <a:buSzPts val="2000"/>
              <a:buFont typeface="Lexend Deca"/>
              <a:buAutoNum type="arabicPeriod"/>
            </a:pPr>
            <a:r>
              <a:rPr lang="en" sz="2000">
                <a:latin typeface="Lexend Deca"/>
                <a:ea typeface="Lexend Deca"/>
                <a:cs typeface="Lexend Deca"/>
                <a:sym typeface="Lexend Deca"/>
              </a:rPr>
              <a:t>Dropping the entire column</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AutoNum type="arabicPeriod"/>
            </a:pPr>
            <a:r>
              <a:rPr lang="en" sz="2000">
                <a:latin typeface="Lexend Deca"/>
                <a:ea typeface="Lexend Deca"/>
                <a:cs typeface="Lexend Deca"/>
                <a:sym typeface="Lexend Deca"/>
              </a:rPr>
              <a:t>Replacing the NA values with the respective mean of each column</a:t>
            </a:r>
            <a:endParaRPr sz="2000">
              <a:latin typeface="Lexend Deca"/>
              <a:ea typeface="Lexend Deca"/>
              <a:cs typeface="Lexend Deca"/>
              <a:sym typeface="Lexend Deca"/>
            </a:endParaRPr>
          </a:p>
        </p:txBody>
      </p:sp>
      <p:sp>
        <p:nvSpPr>
          <p:cNvPr id="1560" name="Google Shape;1560;p87"/>
          <p:cNvSpPr txBox="1"/>
          <p:nvPr/>
        </p:nvSpPr>
        <p:spPr>
          <a:xfrm>
            <a:off x="3094650" y="2927850"/>
            <a:ext cx="49815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Lexend Deca"/>
                <a:ea typeface="Lexend Deca"/>
                <a:cs typeface="Lexend Deca"/>
                <a:sym typeface="Lexend Deca"/>
              </a:rPr>
              <a:t>Considerations</a:t>
            </a:r>
            <a:endParaRPr sz="2500" b="1">
              <a:latin typeface="Lexend Deca"/>
              <a:ea typeface="Lexend Deca"/>
              <a:cs typeface="Lexend Deca"/>
              <a:sym typeface="Lexend Deca"/>
            </a:endParaRPr>
          </a:p>
          <a:p>
            <a:pPr marL="457200" lvl="0" indent="-355600" algn="l" rtl="0">
              <a:spcBef>
                <a:spcPts val="0"/>
              </a:spcBef>
              <a:spcAft>
                <a:spcPts val="0"/>
              </a:spcAft>
              <a:buSzPts val="2000"/>
              <a:buFont typeface="Lexend Deca"/>
              <a:buAutoNum type="arabicPeriod"/>
            </a:pPr>
            <a:r>
              <a:rPr lang="en" sz="2000">
                <a:latin typeface="Lexend Deca"/>
                <a:ea typeface="Lexend Deca"/>
                <a:cs typeface="Lexend Deca"/>
                <a:sym typeface="Lexend Deca"/>
              </a:rPr>
              <a:t>Value of correlation</a:t>
            </a:r>
            <a:endParaRPr sz="2000">
              <a:latin typeface="Lexend Deca"/>
              <a:ea typeface="Lexend Deca"/>
              <a:cs typeface="Lexend Deca"/>
              <a:sym typeface="Lexend Deca"/>
            </a:endParaRPr>
          </a:p>
          <a:p>
            <a:pPr marL="457200" lvl="0" indent="-355600" algn="l" rtl="0">
              <a:spcBef>
                <a:spcPts val="0"/>
              </a:spcBef>
              <a:spcAft>
                <a:spcPts val="0"/>
              </a:spcAft>
              <a:buSzPts val="2000"/>
              <a:buFont typeface="Lexend Deca"/>
              <a:buAutoNum type="arabicPeriod"/>
            </a:pPr>
            <a:r>
              <a:rPr lang="en" sz="2000">
                <a:latin typeface="Lexend Deca"/>
                <a:ea typeface="Lexend Deca"/>
                <a:cs typeface="Lexend Deca"/>
                <a:sym typeface="Lexend Deca"/>
              </a:rPr>
              <a:t>Percentage of the NA values out of the rest of the data in the columns</a:t>
            </a:r>
            <a:endParaRPr sz="2000">
              <a:latin typeface="Lexend Deca"/>
              <a:ea typeface="Lexend Deca"/>
              <a:cs typeface="Lexend Deca"/>
              <a:sym typeface="Lexend Deca"/>
            </a:endParaRPr>
          </a:p>
        </p:txBody>
      </p:sp>
      <p:sp>
        <p:nvSpPr>
          <p:cNvPr id="1561" name="Google Shape;1561;p87"/>
          <p:cNvSpPr/>
          <p:nvPr/>
        </p:nvSpPr>
        <p:spPr>
          <a:xfrm>
            <a:off x="1640038" y="21078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7"/>
          <p:cNvSpPr/>
          <p:nvPr/>
        </p:nvSpPr>
        <p:spPr>
          <a:xfrm>
            <a:off x="1723350" y="219115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7"/>
          <p:cNvSpPr txBox="1">
            <a:spLocks noGrp="1"/>
          </p:cNvSpPr>
          <p:nvPr>
            <p:ph type="title" idx="7"/>
          </p:nvPr>
        </p:nvSpPr>
        <p:spPr>
          <a:xfrm>
            <a:off x="1139550" y="2228300"/>
            <a:ext cx="2303400" cy="106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1564" name="Google Shape;1564;p87"/>
          <p:cNvSpPr txBox="1"/>
          <p:nvPr/>
        </p:nvSpPr>
        <p:spPr>
          <a:xfrm>
            <a:off x="6109400" y="3280400"/>
            <a:ext cx="78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Lexend Deca"/>
                <a:ea typeface="Lexend Deca"/>
                <a:cs typeface="Lexend Deca"/>
                <a:sym typeface="Lexend Deca"/>
              </a:rPr>
              <a:t>&lt;0.1</a:t>
            </a:r>
            <a:endParaRPr sz="2000">
              <a:solidFill>
                <a:schemeClr val="dk2"/>
              </a:solidFill>
              <a:latin typeface="Lexend Deca"/>
              <a:ea typeface="Lexend Deca"/>
              <a:cs typeface="Lexend Deca"/>
              <a:sym typeface="Lexend Deca"/>
            </a:endParaRPr>
          </a:p>
        </p:txBody>
      </p:sp>
      <p:sp>
        <p:nvSpPr>
          <p:cNvPr id="1565" name="Google Shape;1565;p87"/>
          <p:cNvSpPr txBox="1"/>
          <p:nvPr/>
        </p:nvSpPr>
        <p:spPr>
          <a:xfrm>
            <a:off x="8018975" y="3773000"/>
            <a:ext cx="906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Lexend Deca"/>
                <a:ea typeface="Lexend Deca"/>
                <a:cs typeface="Lexend Deca"/>
                <a:sym typeface="Lexend Deca"/>
              </a:rPr>
              <a:t>&gt;30%</a:t>
            </a:r>
            <a:endParaRPr sz="2000">
              <a:solidFill>
                <a:schemeClr val="dk2"/>
              </a:solidFill>
              <a:latin typeface="Lexend Deca"/>
              <a:ea typeface="Lexend Deca"/>
              <a:cs typeface="Lexend Deca"/>
              <a:sym typeface="Lexend Deca"/>
            </a:endParaRPr>
          </a:p>
        </p:txBody>
      </p:sp>
      <p:sp>
        <p:nvSpPr>
          <p:cNvPr id="1566" name="Google Shape;1566;p87"/>
          <p:cNvSpPr txBox="1"/>
          <p:nvPr/>
        </p:nvSpPr>
        <p:spPr>
          <a:xfrm>
            <a:off x="4368750" y="4420950"/>
            <a:ext cx="2433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Lexend Deca"/>
                <a:ea typeface="Lexend Deca"/>
                <a:cs typeface="Lexend Deca"/>
                <a:sym typeface="Lexend Deca"/>
              </a:rPr>
              <a:t>Drop the columns!</a:t>
            </a:r>
            <a:endParaRPr sz="2000">
              <a:solidFill>
                <a:schemeClr val="dk2"/>
              </a:solidFill>
              <a:latin typeface="Lexend Deca"/>
              <a:ea typeface="Lexend Deca"/>
              <a:cs typeface="Lexend Deca"/>
              <a:sym typeface="Lexend Deca"/>
            </a:endParaRPr>
          </a:p>
        </p:txBody>
      </p:sp>
      <p:sp>
        <p:nvSpPr>
          <p:cNvPr id="1567" name="Google Shape;1567;p87"/>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
        <p:nvSpPr>
          <p:cNvPr id="1568" name="Google Shape;1568;p87"/>
          <p:cNvSpPr txBox="1"/>
          <p:nvPr/>
        </p:nvSpPr>
        <p:spPr>
          <a:xfrm>
            <a:off x="6993750" y="863450"/>
            <a:ext cx="2036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2"/>
                </a:solidFill>
                <a:latin typeface="Lexend Deca"/>
                <a:ea typeface="Lexend Deca"/>
                <a:cs typeface="Lexend Deca"/>
                <a:sym typeface="Lexend Deca"/>
              </a:rPr>
              <a:t>Why not drop the entire row?</a:t>
            </a:r>
            <a:endParaRPr sz="2000">
              <a:solidFill>
                <a:schemeClr val="dk2"/>
              </a:solidFill>
              <a:latin typeface="Lexend Deca"/>
              <a:ea typeface="Lexend Deca"/>
              <a:cs typeface="Lexend Deca"/>
              <a:sym typeface="Lexend Deca"/>
            </a:endParaRPr>
          </a:p>
        </p:txBody>
      </p:sp>
      <p:cxnSp>
        <p:nvCxnSpPr>
          <p:cNvPr id="1569" name="Google Shape;1569;p87"/>
          <p:cNvCxnSpPr/>
          <p:nvPr/>
        </p:nvCxnSpPr>
        <p:spPr>
          <a:xfrm flipH="1">
            <a:off x="6446850" y="1361500"/>
            <a:ext cx="546900" cy="3489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1"/>
                                        <p:tgtEl>
                                          <p:spTgt spid="1561"/>
                                        </p:tgtEl>
                                      </p:cBhvr>
                                    </p:animEffect>
                                  </p:childTnLst>
                                </p:cTn>
                              </p:par>
                              <p:par>
                                <p:cTn id="8" presetID="10" presetClass="entr" presetSubtype="0" fill="hold" nodeType="withEffect">
                                  <p:stCondLst>
                                    <p:cond delay="0"/>
                                  </p:stCondLst>
                                  <p:childTnLst>
                                    <p:set>
                                      <p:cBhvr>
                                        <p:cTn id="9" dur="1" fill="hold">
                                          <p:stCondLst>
                                            <p:cond delay="0"/>
                                          </p:stCondLst>
                                        </p:cTn>
                                        <p:tgtEl>
                                          <p:spTgt spid="1562"/>
                                        </p:tgtEl>
                                        <p:attrNameLst>
                                          <p:attrName>style.visibility</p:attrName>
                                        </p:attrNameLst>
                                      </p:cBhvr>
                                      <p:to>
                                        <p:strVal val="visible"/>
                                      </p:to>
                                    </p:set>
                                    <p:animEffect transition="in" filter="fade">
                                      <p:cBhvr>
                                        <p:cTn id="10" dur="1"/>
                                        <p:tgtEl>
                                          <p:spTgt spid="1562"/>
                                        </p:tgtEl>
                                      </p:cBhvr>
                                    </p:animEffect>
                                  </p:childTnLst>
                                </p:cTn>
                              </p:par>
                              <p:par>
                                <p:cTn id="11" presetID="10" presetClass="entr" presetSubtype="0" fill="hold" nodeType="withEffect">
                                  <p:stCondLst>
                                    <p:cond delay="0"/>
                                  </p:stCondLst>
                                  <p:childTnLst>
                                    <p:set>
                                      <p:cBhvr>
                                        <p:cTn id="12" dur="1" fill="hold">
                                          <p:stCondLst>
                                            <p:cond delay="0"/>
                                          </p:stCondLst>
                                        </p:cTn>
                                        <p:tgtEl>
                                          <p:spTgt spid="1563"/>
                                        </p:tgtEl>
                                        <p:attrNameLst>
                                          <p:attrName>style.visibility</p:attrName>
                                        </p:attrNameLst>
                                      </p:cBhvr>
                                      <p:to>
                                        <p:strVal val="visible"/>
                                      </p:to>
                                    </p:set>
                                    <p:animEffect transition="in" filter="fade">
                                      <p:cBhvr>
                                        <p:cTn id="13" dur="1"/>
                                        <p:tgtEl>
                                          <p:spTgt spid="15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59">
                                            <p:txEl>
                                              <p:pRg st="0" end="0"/>
                                            </p:txEl>
                                          </p:spTgt>
                                        </p:tgtEl>
                                        <p:attrNameLst>
                                          <p:attrName>style.visibility</p:attrName>
                                        </p:attrNameLst>
                                      </p:cBhvr>
                                      <p:to>
                                        <p:strVal val="visible"/>
                                      </p:to>
                                    </p:set>
                                    <p:animEffect transition="in" filter="fade">
                                      <p:cBhvr>
                                        <p:cTn id="18" dur="1"/>
                                        <p:tgtEl>
                                          <p:spTgt spid="155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59">
                                            <p:txEl>
                                              <p:pRg st="1" end="1"/>
                                            </p:txEl>
                                          </p:spTgt>
                                        </p:tgtEl>
                                        <p:attrNameLst>
                                          <p:attrName>style.visibility</p:attrName>
                                        </p:attrNameLst>
                                      </p:cBhvr>
                                      <p:to>
                                        <p:strVal val="visible"/>
                                      </p:to>
                                    </p:set>
                                    <p:animEffect transition="in" filter="fade">
                                      <p:cBhvr>
                                        <p:cTn id="23" dur="1"/>
                                        <p:tgtEl>
                                          <p:spTgt spid="155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59">
                                            <p:txEl>
                                              <p:pRg st="2" end="2"/>
                                            </p:txEl>
                                          </p:spTgt>
                                        </p:tgtEl>
                                        <p:attrNameLst>
                                          <p:attrName>style.visibility</p:attrName>
                                        </p:attrNameLst>
                                      </p:cBhvr>
                                      <p:to>
                                        <p:strVal val="visible"/>
                                      </p:to>
                                    </p:set>
                                    <p:animEffect transition="in" filter="fade">
                                      <p:cBhvr>
                                        <p:cTn id="28" dur="1"/>
                                        <p:tgtEl>
                                          <p:spTgt spid="155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69"/>
                                        </p:tgtEl>
                                        <p:attrNameLst>
                                          <p:attrName>style.visibility</p:attrName>
                                        </p:attrNameLst>
                                      </p:cBhvr>
                                      <p:to>
                                        <p:strVal val="visible"/>
                                      </p:to>
                                    </p:set>
                                    <p:animEffect transition="in" filter="fade">
                                      <p:cBhvr>
                                        <p:cTn id="33" dur="1"/>
                                        <p:tgtEl>
                                          <p:spTgt spid="1569"/>
                                        </p:tgtEl>
                                      </p:cBhvr>
                                    </p:animEffect>
                                  </p:childTnLst>
                                </p:cTn>
                              </p:par>
                              <p:par>
                                <p:cTn id="34" presetID="10" presetClass="entr" presetSubtype="0" fill="hold" nodeType="withEffect">
                                  <p:stCondLst>
                                    <p:cond delay="0"/>
                                  </p:stCondLst>
                                  <p:childTnLst>
                                    <p:set>
                                      <p:cBhvr>
                                        <p:cTn id="35" dur="1" fill="hold">
                                          <p:stCondLst>
                                            <p:cond delay="0"/>
                                          </p:stCondLst>
                                        </p:cTn>
                                        <p:tgtEl>
                                          <p:spTgt spid="1568"/>
                                        </p:tgtEl>
                                        <p:attrNameLst>
                                          <p:attrName>style.visibility</p:attrName>
                                        </p:attrNameLst>
                                      </p:cBhvr>
                                      <p:to>
                                        <p:strVal val="visible"/>
                                      </p:to>
                                    </p:set>
                                    <p:animEffect transition="in" filter="fade">
                                      <p:cBhvr>
                                        <p:cTn id="36" dur="1"/>
                                        <p:tgtEl>
                                          <p:spTgt spid="15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60">
                                            <p:txEl>
                                              <p:pRg st="0" end="0"/>
                                            </p:txEl>
                                          </p:spTgt>
                                        </p:tgtEl>
                                        <p:attrNameLst>
                                          <p:attrName>style.visibility</p:attrName>
                                        </p:attrNameLst>
                                      </p:cBhvr>
                                      <p:to>
                                        <p:strVal val="visible"/>
                                      </p:to>
                                    </p:set>
                                    <p:animEffect transition="in" filter="fade">
                                      <p:cBhvr>
                                        <p:cTn id="41" dur="1"/>
                                        <p:tgtEl>
                                          <p:spTgt spid="156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60">
                                            <p:txEl>
                                              <p:pRg st="1" end="1"/>
                                            </p:txEl>
                                          </p:spTgt>
                                        </p:tgtEl>
                                        <p:attrNameLst>
                                          <p:attrName>style.visibility</p:attrName>
                                        </p:attrNameLst>
                                      </p:cBhvr>
                                      <p:to>
                                        <p:strVal val="visible"/>
                                      </p:to>
                                    </p:set>
                                    <p:animEffect transition="in" filter="fade">
                                      <p:cBhvr>
                                        <p:cTn id="46" dur="1"/>
                                        <p:tgtEl>
                                          <p:spTgt spid="1560">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60">
                                            <p:txEl>
                                              <p:pRg st="2" end="2"/>
                                            </p:txEl>
                                          </p:spTgt>
                                        </p:tgtEl>
                                        <p:attrNameLst>
                                          <p:attrName>style.visibility</p:attrName>
                                        </p:attrNameLst>
                                      </p:cBhvr>
                                      <p:to>
                                        <p:strVal val="visible"/>
                                      </p:to>
                                    </p:set>
                                    <p:animEffect transition="in" filter="fade">
                                      <p:cBhvr>
                                        <p:cTn id="51" dur="1"/>
                                        <p:tgtEl>
                                          <p:spTgt spid="1560">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64"/>
                                        </p:tgtEl>
                                        <p:attrNameLst>
                                          <p:attrName>style.visibility</p:attrName>
                                        </p:attrNameLst>
                                      </p:cBhvr>
                                      <p:to>
                                        <p:strVal val="visible"/>
                                      </p:to>
                                    </p:set>
                                    <p:animEffect transition="in" filter="fade">
                                      <p:cBhvr>
                                        <p:cTn id="56" dur="1"/>
                                        <p:tgtEl>
                                          <p:spTgt spid="156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65"/>
                                        </p:tgtEl>
                                        <p:attrNameLst>
                                          <p:attrName>style.visibility</p:attrName>
                                        </p:attrNameLst>
                                      </p:cBhvr>
                                      <p:to>
                                        <p:strVal val="visible"/>
                                      </p:to>
                                    </p:set>
                                    <p:animEffect transition="in" filter="fade">
                                      <p:cBhvr>
                                        <p:cTn id="61" dur="1"/>
                                        <p:tgtEl>
                                          <p:spTgt spid="156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566"/>
                                        </p:tgtEl>
                                        <p:attrNameLst>
                                          <p:attrName>style.visibility</p:attrName>
                                        </p:attrNameLst>
                                      </p:cBhvr>
                                      <p:to>
                                        <p:strVal val="visible"/>
                                      </p:to>
                                    </p:set>
                                    <p:animEffect transition="in" filter="fade">
                                      <p:cBhvr>
                                        <p:cTn id="66" dur="1"/>
                                        <p:tgtEl>
                                          <p:spTgt spid="1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Exploration</a:t>
            </a:r>
            <a:endParaRPr>
              <a:solidFill>
                <a:schemeClr val="accent2"/>
              </a:solidFill>
            </a:endParaRPr>
          </a:p>
        </p:txBody>
      </p:sp>
      <p:pic>
        <p:nvPicPr>
          <p:cNvPr id="1575" name="Google Shape;1575;p88"/>
          <p:cNvPicPr preferRelativeResize="0"/>
          <p:nvPr/>
        </p:nvPicPr>
        <p:blipFill>
          <a:blip r:embed="rId3">
            <a:alphaModFix/>
          </a:blip>
          <a:stretch>
            <a:fillRect/>
          </a:stretch>
        </p:blipFill>
        <p:spPr>
          <a:xfrm>
            <a:off x="2605487" y="1061500"/>
            <a:ext cx="3933024" cy="3535000"/>
          </a:xfrm>
          <a:prstGeom prst="rect">
            <a:avLst/>
          </a:prstGeom>
          <a:noFill/>
          <a:ln>
            <a:noFill/>
          </a:ln>
        </p:spPr>
      </p:pic>
      <p:sp>
        <p:nvSpPr>
          <p:cNvPr id="1576" name="Google Shape;1576;p88"/>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71"/>
          <p:cNvSpPr/>
          <p:nvPr/>
        </p:nvSpPr>
        <p:spPr>
          <a:xfrm>
            <a:off x="724888" y="143478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4636338" y="143478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724888" y="29128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4636338" y="29128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808200" y="1518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808200" y="2996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4719600" y="1518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4719600" y="2996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Table of contents</a:t>
            </a:r>
            <a:endParaRPr>
              <a:solidFill>
                <a:schemeClr val="lt2"/>
              </a:solidFill>
            </a:endParaRPr>
          </a:p>
        </p:txBody>
      </p:sp>
      <p:sp>
        <p:nvSpPr>
          <p:cNvPr id="1338" name="Google Shape;1338;p71"/>
          <p:cNvSpPr txBox="1">
            <a:spLocks noGrp="1"/>
          </p:cNvSpPr>
          <p:nvPr>
            <p:ph type="title" idx="2"/>
          </p:nvPr>
        </p:nvSpPr>
        <p:spPr>
          <a:xfrm>
            <a:off x="681900" y="16486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339" name="Google Shape;1339;p71"/>
          <p:cNvSpPr txBox="1">
            <a:spLocks noGrp="1"/>
          </p:cNvSpPr>
          <p:nvPr>
            <p:ph type="subTitle" idx="3"/>
          </p:nvPr>
        </p:nvSpPr>
        <p:spPr>
          <a:xfrm>
            <a:off x="2074200" y="15536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Introduction</a:t>
            </a:r>
            <a:endParaRPr>
              <a:solidFill>
                <a:schemeClr val="accent2"/>
              </a:solidFill>
            </a:endParaRPr>
          </a:p>
        </p:txBody>
      </p:sp>
      <p:sp>
        <p:nvSpPr>
          <p:cNvPr id="1340" name="Google Shape;1340;p71"/>
          <p:cNvSpPr txBox="1">
            <a:spLocks noGrp="1"/>
          </p:cNvSpPr>
          <p:nvPr>
            <p:ph type="title" idx="4"/>
          </p:nvPr>
        </p:nvSpPr>
        <p:spPr>
          <a:xfrm>
            <a:off x="4593300" y="16486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41" name="Google Shape;1341;p71"/>
          <p:cNvSpPr txBox="1">
            <a:spLocks noGrp="1"/>
          </p:cNvSpPr>
          <p:nvPr>
            <p:ph type="subTitle" idx="6"/>
          </p:nvPr>
        </p:nvSpPr>
        <p:spPr>
          <a:xfrm>
            <a:off x="5985600" y="15536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Selection &amp; Preparation</a:t>
            </a:r>
            <a:endParaRPr>
              <a:solidFill>
                <a:schemeClr val="accent2"/>
              </a:solidFill>
            </a:endParaRPr>
          </a:p>
        </p:txBody>
      </p:sp>
      <p:sp>
        <p:nvSpPr>
          <p:cNvPr id="1342" name="Google Shape;1342;p71"/>
          <p:cNvSpPr txBox="1">
            <a:spLocks noGrp="1"/>
          </p:cNvSpPr>
          <p:nvPr>
            <p:ph type="title" idx="7"/>
          </p:nvPr>
        </p:nvSpPr>
        <p:spPr>
          <a:xfrm>
            <a:off x="681900" y="31435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343" name="Google Shape;1343;p71"/>
          <p:cNvSpPr txBox="1">
            <a:spLocks noGrp="1"/>
          </p:cNvSpPr>
          <p:nvPr>
            <p:ph type="subTitle" idx="9"/>
          </p:nvPr>
        </p:nvSpPr>
        <p:spPr>
          <a:xfrm>
            <a:off x="2074200" y="30884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Linear Regression Model</a:t>
            </a:r>
            <a:endParaRPr>
              <a:solidFill>
                <a:schemeClr val="accent2"/>
              </a:solidFill>
            </a:endParaRPr>
          </a:p>
        </p:txBody>
      </p:sp>
      <p:sp>
        <p:nvSpPr>
          <p:cNvPr id="1344" name="Google Shape;1344;p71"/>
          <p:cNvSpPr txBox="1">
            <a:spLocks noGrp="1"/>
          </p:cNvSpPr>
          <p:nvPr>
            <p:ph type="title" idx="13"/>
          </p:nvPr>
        </p:nvSpPr>
        <p:spPr>
          <a:xfrm>
            <a:off x="4593300" y="31435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45" name="Google Shape;1345;p71"/>
          <p:cNvSpPr txBox="1">
            <a:spLocks noGrp="1"/>
          </p:cNvSpPr>
          <p:nvPr>
            <p:ph type="subTitle" idx="15"/>
          </p:nvPr>
        </p:nvSpPr>
        <p:spPr>
          <a:xfrm>
            <a:off x="5985600" y="30884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Model</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pic>
        <p:nvPicPr>
          <p:cNvPr id="1581" name="Google Shape;1581;p89"/>
          <p:cNvPicPr preferRelativeResize="0"/>
          <p:nvPr/>
        </p:nvPicPr>
        <p:blipFill>
          <a:blip r:embed="rId3">
            <a:alphaModFix/>
          </a:blip>
          <a:stretch>
            <a:fillRect/>
          </a:stretch>
        </p:blipFill>
        <p:spPr>
          <a:xfrm>
            <a:off x="1264775" y="1094350"/>
            <a:ext cx="6614450" cy="3445025"/>
          </a:xfrm>
          <a:prstGeom prst="rect">
            <a:avLst/>
          </a:prstGeom>
          <a:noFill/>
          <a:ln>
            <a:noFill/>
          </a:ln>
        </p:spPr>
      </p:pic>
      <p:sp>
        <p:nvSpPr>
          <p:cNvPr id="1582" name="Google Shape;1582;p8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Exploration</a:t>
            </a:r>
            <a:endParaRPr>
              <a:solidFill>
                <a:schemeClr val="accent2"/>
              </a:solidFill>
            </a:endParaRPr>
          </a:p>
        </p:txBody>
      </p:sp>
      <p:sp>
        <p:nvSpPr>
          <p:cNvPr id="1583" name="Google Shape;1583;p89"/>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Variable Selection</a:t>
            </a:r>
            <a:endParaRPr>
              <a:solidFill>
                <a:schemeClr val="accent2"/>
              </a:solidFill>
            </a:endParaRPr>
          </a:p>
        </p:txBody>
      </p:sp>
      <p:sp>
        <p:nvSpPr>
          <p:cNvPr id="1589" name="Google Shape;1589;p90"/>
          <p:cNvSpPr txBox="1"/>
          <p:nvPr/>
        </p:nvSpPr>
        <p:spPr>
          <a:xfrm>
            <a:off x="3117450" y="1114475"/>
            <a:ext cx="2909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Lexend Deca"/>
                <a:ea typeface="Lexend Deca"/>
                <a:cs typeface="Lexend Deca"/>
                <a:sym typeface="Lexend Deca"/>
              </a:rPr>
              <a:t>If the correlation value is </a:t>
            </a:r>
            <a:r>
              <a:rPr lang="en" sz="2500">
                <a:solidFill>
                  <a:schemeClr val="dk2"/>
                </a:solidFill>
                <a:latin typeface="Lexend Deca"/>
                <a:ea typeface="Lexend Deca"/>
                <a:cs typeface="Lexend Deca"/>
                <a:sym typeface="Lexend Deca"/>
              </a:rPr>
              <a:t>&lt;0.1</a:t>
            </a:r>
            <a:endParaRPr sz="2500">
              <a:solidFill>
                <a:schemeClr val="dk2"/>
              </a:solidFill>
              <a:latin typeface="Lexend Deca"/>
              <a:ea typeface="Lexend Deca"/>
              <a:cs typeface="Lexend Deca"/>
              <a:sym typeface="Lexend Deca"/>
            </a:endParaRPr>
          </a:p>
        </p:txBody>
      </p:sp>
      <p:sp>
        <p:nvSpPr>
          <p:cNvPr id="1590" name="Google Shape;1590;p90"/>
          <p:cNvSpPr txBox="1"/>
          <p:nvPr/>
        </p:nvSpPr>
        <p:spPr>
          <a:xfrm>
            <a:off x="3117450" y="2462263"/>
            <a:ext cx="2909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Lexend Deca"/>
                <a:ea typeface="Lexend Deca"/>
                <a:cs typeface="Lexend Deca"/>
                <a:sym typeface="Lexend Deca"/>
              </a:rPr>
              <a:t>Of no help during machine learning</a:t>
            </a:r>
            <a:endParaRPr sz="2500">
              <a:latin typeface="Lexend Deca"/>
              <a:ea typeface="Lexend Deca"/>
              <a:cs typeface="Lexend Deca"/>
              <a:sym typeface="Lexend Deca"/>
            </a:endParaRPr>
          </a:p>
        </p:txBody>
      </p:sp>
      <p:sp>
        <p:nvSpPr>
          <p:cNvPr id="1591" name="Google Shape;1591;p90"/>
          <p:cNvSpPr txBox="1"/>
          <p:nvPr/>
        </p:nvSpPr>
        <p:spPr>
          <a:xfrm>
            <a:off x="3117450" y="3810050"/>
            <a:ext cx="2909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Lexend Deca"/>
                <a:ea typeface="Lexend Deca"/>
                <a:cs typeface="Lexend Deca"/>
                <a:sym typeface="Lexend Deca"/>
              </a:rPr>
              <a:t>Remove!</a:t>
            </a:r>
            <a:endParaRPr sz="2500">
              <a:solidFill>
                <a:schemeClr val="dk2"/>
              </a:solidFill>
              <a:latin typeface="Lexend Deca"/>
              <a:ea typeface="Lexend Deca"/>
              <a:cs typeface="Lexend Deca"/>
              <a:sym typeface="Lexend Deca"/>
            </a:endParaRPr>
          </a:p>
        </p:txBody>
      </p:sp>
      <p:cxnSp>
        <p:nvCxnSpPr>
          <p:cNvPr id="1592" name="Google Shape;1592;p90"/>
          <p:cNvCxnSpPr>
            <a:stCxn id="1589" idx="2"/>
            <a:endCxn id="1590" idx="0"/>
          </p:cNvCxnSpPr>
          <p:nvPr/>
        </p:nvCxnSpPr>
        <p:spPr>
          <a:xfrm>
            <a:off x="4572000" y="2068775"/>
            <a:ext cx="0" cy="393600"/>
          </a:xfrm>
          <a:prstGeom prst="straightConnector1">
            <a:avLst/>
          </a:prstGeom>
          <a:noFill/>
          <a:ln w="38100" cap="flat" cmpd="sng">
            <a:solidFill>
              <a:schemeClr val="dk2"/>
            </a:solidFill>
            <a:prstDash val="solid"/>
            <a:round/>
            <a:headEnd type="none" w="med" len="med"/>
            <a:tailEnd type="triangle" w="med" len="med"/>
          </a:ln>
        </p:spPr>
      </p:cxnSp>
      <p:cxnSp>
        <p:nvCxnSpPr>
          <p:cNvPr id="1593" name="Google Shape;1593;p90"/>
          <p:cNvCxnSpPr>
            <a:stCxn id="1590" idx="2"/>
            <a:endCxn id="1591" idx="0"/>
          </p:cNvCxnSpPr>
          <p:nvPr/>
        </p:nvCxnSpPr>
        <p:spPr>
          <a:xfrm>
            <a:off x="4572000" y="3416563"/>
            <a:ext cx="0" cy="393600"/>
          </a:xfrm>
          <a:prstGeom prst="straightConnector1">
            <a:avLst/>
          </a:prstGeom>
          <a:noFill/>
          <a:ln w="38100" cap="flat" cmpd="sng">
            <a:solidFill>
              <a:schemeClr val="dk2"/>
            </a:solidFill>
            <a:prstDash val="solid"/>
            <a:round/>
            <a:headEnd type="none" w="med" len="med"/>
            <a:tailEnd type="triangle" w="med" len="med"/>
          </a:ln>
        </p:spPr>
      </p:cxnSp>
      <p:sp>
        <p:nvSpPr>
          <p:cNvPr id="1594" name="Google Shape;1594;p90"/>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Effect transition="in" filter="fade">
                                      <p:cBhvr>
                                        <p:cTn id="7" dur="1"/>
                                        <p:tgtEl>
                                          <p:spTgt spid="15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0"/>
                                        </p:tgtEl>
                                        <p:attrNameLst>
                                          <p:attrName>style.visibility</p:attrName>
                                        </p:attrNameLst>
                                      </p:cBhvr>
                                      <p:to>
                                        <p:strVal val="visible"/>
                                      </p:to>
                                    </p:set>
                                    <p:animEffect transition="in" filter="fade">
                                      <p:cBhvr>
                                        <p:cTn id="12" dur="1"/>
                                        <p:tgtEl>
                                          <p:spTgt spid="1590"/>
                                        </p:tgtEl>
                                      </p:cBhvr>
                                    </p:animEffect>
                                  </p:childTnLst>
                                </p:cTn>
                              </p:par>
                              <p:par>
                                <p:cTn id="13" presetID="10" presetClass="entr" presetSubtype="0" fill="hold" nodeType="withEffect">
                                  <p:stCondLst>
                                    <p:cond delay="0"/>
                                  </p:stCondLst>
                                  <p:childTnLst>
                                    <p:set>
                                      <p:cBhvr>
                                        <p:cTn id="14" dur="1" fill="hold">
                                          <p:stCondLst>
                                            <p:cond delay="0"/>
                                          </p:stCondLst>
                                        </p:cTn>
                                        <p:tgtEl>
                                          <p:spTgt spid="1592"/>
                                        </p:tgtEl>
                                        <p:attrNameLst>
                                          <p:attrName>style.visibility</p:attrName>
                                        </p:attrNameLst>
                                      </p:cBhvr>
                                      <p:to>
                                        <p:strVal val="visible"/>
                                      </p:to>
                                    </p:set>
                                    <p:animEffect transition="in" filter="fade">
                                      <p:cBhvr>
                                        <p:cTn id="15" dur="1"/>
                                        <p:tgtEl>
                                          <p:spTgt spid="15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
                                        <p:tgtEl>
                                          <p:spTgt spid="1591"/>
                                        </p:tgtEl>
                                      </p:cBhvr>
                                    </p:animEffect>
                                  </p:childTnLst>
                                </p:cTn>
                              </p:par>
                              <p:par>
                                <p:cTn id="21" presetID="10" presetClass="entr" presetSubtype="0" fill="hold" nodeType="with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
                                        <p:tgtEl>
                                          <p:spTgt spid="1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9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Exploration</a:t>
            </a:r>
            <a:endParaRPr>
              <a:solidFill>
                <a:schemeClr val="accent2"/>
              </a:solidFill>
            </a:endParaRPr>
          </a:p>
        </p:txBody>
      </p:sp>
      <p:pic>
        <p:nvPicPr>
          <p:cNvPr id="1600" name="Google Shape;1600;p91"/>
          <p:cNvPicPr preferRelativeResize="0"/>
          <p:nvPr/>
        </p:nvPicPr>
        <p:blipFill>
          <a:blip r:embed="rId3">
            <a:alphaModFix/>
          </a:blip>
          <a:stretch>
            <a:fillRect/>
          </a:stretch>
        </p:blipFill>
        <p:spPr>
          <a:xfrm>
            <a:off x="2547275" y="1017725"/>
            <a:ext cx="4049449" cy="3860075"/>
          </a:xfrm>
          <a:prstGeom prst="rect">
            <a:avLst/>
          </a:prstGeom>
          <a:noFill/>
          <a:ln>
            <a:noFill/>
          </a:ln>
        </p:spPr>
      </p:pic>
      <p:cxnSp>
        <p:nvCxnSpPr>
          <p:cNvPr id="1601" name="Google Shape;1601;p91"/>
          <p:cNvCxnSpPr/>
          <p:nvPr/>
        </p:nvCxnSpPr>
        <p:spPr>
          <a:xfrm>
            <a:off x="4922450" y="2757950"/>
            <a:ext cx="2048100" cy="698100"/>
          </a:xfrm>
          <a:prstGeom prst="straightConnector1">
            <a:avLst/>
          </a:prstGeom>
          <a:noFill/>
          <a:ln w="28575" cap="flat" cmpd="sng">
            <a:solidFill>
              <a:schemeClr val="accent5"/>
            </a:solidFill>
            <a:prstDash val="solid"/>
            <a:round/>
            <a:headEnd type="stealth" w="med" len="med"/>
            <a:tailEnd type="oval" w="med" len="med"/>
          </a:ln>
        </p:spPr>
      </p:cxnSp>
      <p:cxnSp>
        <p:nvCxnSpPr>
          <p:cNvPr id="1602" name="Google Shape;1602;p91"/>
          <p:cNvCxnSpPr/>
          <p:nvPr/>
        </p:nvCxnSpPr>
        <p:spPr>
          <a:xfrm flipH="1">
            <a:off x="1605925" y="2013200"/>
            <a:ext cx="2536800" cy="814500"/>
          </a:xfrm>
          <a:prstGeom prst="straightConnector1">
            <a:avLst/>
          </a:prstGeom>
          <a:noFill/>
          <a:ln w="28575" cap="flat" cmpd="sng">
            <a:solidFill>
              <a:schemeClr val="accent5"/>
            </a:solidFill>
            <a:prstDash val="solid"/>
            <a:round/>
            <a:headEnd type="stealth" w="med" len="med"/>
            <a:tailEnd type="oval" w="med" len="med"/>
          </a:ln>
        </p:spPr>
      </p:cxnSp>
      <p:sp>
        <p:nvSpPr>
          <p:cNvPr id="1603" name="Google Shape;1603;p91"/>
          <p:cNvSpPr txBox="1"/>
          <p:nvPr/>
        </p:nvSpPr>
        <p:spPr>
          <a:xfrm>
            <a:off x="6970550" y="3104875"/>
            <a:ext cx="218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exend Deca"/>
                <a:ea typeface="Lexend Deca"/>
                <a:cs typeface="Lexend Deca"/>
                <a:sym typeface="Lexend Deca"/>
              </a:rPr>
              <a:t>Deposit Interest Rate</a:t>
            </a:r>
            <a:endParaRPr b="1">
              <a:latin typeface="Lexend Deca"/>
              <a:ea typeface="Lexend Deca"/>
              <a:cs typeface="Lexend Deca"/>
              <a:sym typeface="Lexend Deca"/>
            </a:endParaRPr>
          </a:p>
          <a:p>
            <a:pPr marL="0" lvl="0" indent="0" algn="l" rtl="0">
              <a:spcBef>
                <a:spcPts val="0"/>
              </a:spcBef>
              <a:spcAft>
                <a:spcPts val="0"/>
              </a:spcAft>
              <a:buNone/>
            </a:pPr>
            <a:r>
              <a:rPr lang="en">
                <a:latin typeface="Lexend Deca"/>
                <a:ea typeface="Lexend Deca"/>
                <a:cs typeface="Lexend Deca"/>
                <a:sym typeface="Lexend Deca"/>
              </a:rPr>
              <a:t>Highest cor. with ER</a:t>
            </a:r>
            <a:endParaRPr>
              <a:latin typeface="Lexend Deca"/>
              <a:ea typeface="Lexend Deca"/>
              <a:cs typeface="Lexend Deca"/>
              <a:sym typeface="Lexend Deca"/>
            </a:endParaRPr>
          </a:p>
          <a:p>
            <a:pPr marL="0" lvl="0" indent="0" algn="l" rtl="0">
              <a:spcBef>
                <a:spcPts val="0"/>
              </a:spcBef>
              <a:spcAft>
                <a:spcPts val="0"/>
              </a:spcAft>
              <a:buNone/>
            </a:pPr>
            <a:r>
              <a:rPr lang="en">
                <a:latin typeface="Lexend Deca"/>
                <a:ea typeface="Lexend Deca"/>
                <a:cs typeface="Lexend Deca"/>
                <a:sym typeface="Lexend Deca"/>
              </a:rPr>
              <a:t>Cor. coefficient = -0.66</a:t>
            </a:r>
            <a:endParaRPr>
              <a:latin typeface="Lexend Deca"/>
              <a:ea typeface="Lexend Deca"/>
              <a:cs typeface="Lexend Deca"/>
              <a:sym typeface="Lexend Deca"/>
            </a:endParaRPr>
          </a:p>
        </p:txBody>
      </p:sp>
      <p:sp>
        <p:nvSpPr>
          <p:cNvPr id="1604" name="Google Shape;1604;p91"/>
          <p:cNvSpPr txBox="1"/>
          <p:nvPr/>
        </p:nvSpPr>
        <p:spPr>
          <a:xfrm>
            <a:off x="628450" y="2890325"/>
            <a:ext cx="210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exend Deca"/>
                <a:ea typeface="Lexend Deca"/>
                <a:cs typeface="Lexend Deca"/>
                <a:sym typeface="Lexend Deca"/>
              </a:rPr>
              <a:t>Stock of Money M2</a:t>
            </a:r>
            <a:endParaRPr b="1">
              <a:latin typeface="Lexend Deca"/>
              <a:ea typeface="Lexend Deca"/>
              <a:cs typeface="Lexend Deca"/>
              <a:sym typeface="Lexend Deca"/>
            </a:endParaRPr>
          </a:p>
          <a:p>
            <a:pPr marL="0" lvl="0" indent="0" algn="l" rtl="0">
              <a:spcBef>
                <a:spcPts val="0"/>
              </a:spcBef>
              <a:spcAft>
                <a:spcPts val="0"/>
              </a:spcAft>
              <a:buNone/>
            </a:pPr>
            <a:r>
              <a:rPr lang="en">
                <a:latin typeface="Lexend Deca"/>
                <a:ea typeface="Lexend Deca"/>
                <a:cs typeface="Lexend Deca"/>
                <a:sym typeface="Lexend Deca"/>
              </a:rPr>
              <a:t>Lowest cor. with ER</a:t>
            </a:r>
            <a:endParaRPr>
              <a:latin typeface="Lexend Deca"/>
              <a:ea typeface="Lexend Deca"/>
              <a:cs typeface="Lexend Deca"/>
              <a:sym typeface="Lexend Deca"/>
            </a:endParaRPr>
          </a:p>
          <a:p>
            <a:pPr marL="0" lvl="0" indent="0" algn="l" rtl="0">
              <a:spcBef>
                <a:spcPts val="0"/>
              </a:spcBef>
              <a:spcAft>
                <a:spcPts val="0"/>
              </a:spcAft>
              <a:buNone/>
            </a:pPr>
            <a:r>
              <a:rPr lang="en">
                <a:latin typeface="Lexend Deca"/>
                <a:ea typeface="Lexend Deca"/>
                <a:cs typeface="Lexend Deca"/>
                <a:sym typeface="Lexend Deca"/>
              </a:rPr>
              <a:t>Cor. coefficient = 0.11</a:t>
            </a:r>
            <a:endParaRPr>
              <a:latin typeface="Lexend Deca"/>
              <a:ea typeface="Lexend Deca"/>
              <a:cs typeface="Lexend Deca"/>
              <a:sym typeface="Lexend Deca"/>
            </a:endParaRPr>
          </a:p>
        </p:txBody>
      </p:sp>
      <p:sp>
        <p:nvSpPr>
          <p:cNvPr id="1605" name="Google Shape;1605;p91"/>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1"/>
                                        </p:tgtEl>
                                        <p:attrNameLst>
                                          <p:attrName>style.visibility</p:attrName>
                                        </p:attrNameLst>
                                      </p:cBhvr>
                                      <p:to>
                                        <p:strVal val="visible"/>
                                      </p:to>
                                    </p:set>
                                    <p:animEffect transition="in" filter="fade">
                                      <p:cBhvr>
                                        <p:cTn id="7" dur="1"/>
                                        <p:tgtEl>
                                          <p:spTgt spid="1601"/>
                                        </p:tgtEl>
                                      </p:cBhvr>
                                    </p:animEffect>
                                  </p:childTnLst>
                                </p:cTn>
                              </p:par>
                              <p:par>
                                <p:cTn id="8" presetID="10" presetClass="entr" presetSubtype="0" fill="hold" nodeType="withEffect">
                                  <p:stCondLst>
                                    <p:cond delay="0"/>
                                  </p:stCondLst>
                                  <p:childTnLst>
                                    <p:set>
                                      <p:cBhvr>
                                        <p:cTn id="9" dur="1" fill="hold">
                                          <p:stCondLst>
                                            <p:cond delay="0"/>
                                          </p:stCondLst>
                                        </p:cTn>
                                        <p:tgtEl>
                                          <p:spTgt spid="1603"/>
                                        </p:tgtEl>
                                        <p:attrNameLst>
                                          <p:attrName>style.visibility</p:attrName>
                                        </p:attrNameLst>
                                      </p:cBhvr>
                                      <p:to>
                                        <p:strVal val="visible"/>
                                      </p:to>
                                    </p:set>
                                    <p:animEffect transition="in" filter="fade">
                                      <p:cBhvr>
                                        <p:cTn id="10" dur="1"/>
                                        <p:tgtEl>
                                          <p:spTgt spid="16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02"/>
                                        </p:tgtEl>
                                        <p:attrNameLst>
                                          <p:attrName>style.visibility</p:attrName>
                                        </p:attrNameLst>
                                      </p:cBhvr>
                                      <p:to>
                                        <p:strVal val="visible"/>
                                      </p:to>
                                    </p:set>
                                    <p:animEffect transition="in" filter="fade">
                                      <p:cBhvr>
                                        <p:cTn id="15" dur="1"/>
                                        <p:tgtEl>
                                          <p:spTgt spid="1602"/>
                                        </p:tgtEl>
                                      </p:cBhvr>
                                    </p:animEffect>
                                  </p:childTnLst>
                                </p:cTn>
                              </p:par>
                              <p:par>
                                <p:cTn id="16" presetID="10" presetClass="entr" presetSubtype="0" fill="hold" nodeType="withEffect">
                                  <p:stCondLst>
                                    <p:cond delay="0"/>
                                  </p:stCondLst>
                                  <p:childTnLst>
                                    <p:set>
                                      <p:cBhvr>
                                        <p:cTn id="17" dur="1" fill="hold">
                                          <p:stCondLst>
                                            <p:cond delay="0"/>
                                          </p:stCondLst>
                                        </p:cTn>
                                        <p:tgtEl>
                                          <p:spTgt spid="1604"/>
                                        </p:tgtEl>
                                        <p:attrNameLst>
                                          <p:attrName>style.visibility</p:attrName>
                                        </p:attrNameLst>
                                      </p:cBhvr>
                                      <p:to>
                                        <p:strVal val="visible"/>
                                      </p:to>
                                    </p:set>
                                    <p:animEffect transition="in" filter="fade">
                                      <p:cBhvr>
                                        <p:cTn id="18" dur="1"/>
                                        <p:tgtEl>
                                          <p:spTgt spid="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pic>
        <p:nvPicPr>
          <p:cNvPr id="1610" name="Google Shape;1610;p92"/>
          <p:cNvPicPr preferRelativeResize="0"/>
          <p:nvPr/>
        </p:nvPicPr>
        <p:blipFill>
          <a:blip r:embed="rId3">
            <a:alphaModFix/>
          </a:blip>
          <a:stretch>
            <a:fillRect/>
          </a:stretch>
        </p:blipFill>
        <p:spPr>
          <a:xfrm>
            <a:off x="2003563" y="1105275"/>
            <a:ext cx="5136876" cy="3399900"/>
          </a:xfrm>
          <a:prstGeom prst="rect">
            <a:avLst/>
          </a:prstGeom>
          <a:noFill/>
          <a:ln>
            <a:noFill/>
          </a:ln>
        </p:spPr>
      </p:pic>
      <p:sp>
        <p:nvSpPr>
          <p:cNvPr id="1611" name="Google Shape;1611;p9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Data Exploration</a:t>
            </a:r>
            <a:endParaRPr>
              <a:solidFill>
                <a:schemeClr val="accent2"/>
              </a:solidFill>
            </a:endParaRPr>
          </a:p>
        </p:txBody>
      </p:sp>
      <p:sp>
        <p:nvSpPr>
          <p:cNvPr id="1612" name="Google Shape;1612;p92"/>
          <p:cNvSpPr/>
          <p:nvPr/>
        </p:nvSpPr>
        <p:spPr>
          <a:xfrm>
            <a:off x="2385550" y="2571750"/>
            <a:ext cx="291000" cy="154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2"/>
          <p:cNvSpPr/>
          <p:nvPr/>
        </p:nvSpPr>
        <p:spPr>
          <a:xfrm>
            <a:off x="2699750" y="2571750"/>
            <a:ext cx="291000" cy="12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2"/>
          <p:cNvSpPr/>
          <p:nvPr/>
        </p:nvSpPr>
        <p:spPr>
          <a:xfrm>
            <a:off x="3013950" y="2577600"/>
            <a:ext cx="291000" cy="119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2"/>
          <p:cNvSpPr/>
          <p:nvPr/>
        </p:nvSpPr>
        <p:spPr>
          <a:xfrm>
            <a:off x="3328150" y="2571750"/>
            <a:ext cx="291000" cy="11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2"/>
          <p:cNvSpPr/>
          <p:nvPr/>
        </p:nvSpPr>
        <p:spPr>
          <a:xfrm>
            <a:off x="6740000" y="1291700"/>
            <a:ext cx="291000" cy="128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2"/>
          <p:cNvSpPr txBox="1"/>
          <p:nvPr/>
        </p:nvSpPr>
        <p:spPr>
          <a:xfrm>
            <a:off x="0" y="4743300"/>
            <a:ext cx="7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Teresa</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2"/>
                                        </p:tgtEl>
                                        <p:attrNameLst>
                                          <p:attrName>style.visibility</p:attrName>
                                        </p:attrNameLst>
                                      </p:cBhvr>
                                      <p:to>
                                        <p:strVal val="visible"/>
                                      </p:to>
                                    </p:set>
                                    <p:animEffect transition="in" filter="fade">
                                      <p:cBhvr>
                                        <p:cTn id="7" dur="1000"/>
                                        <p:tgtEl>
                                          <p:spTgt spid="1612"/>
                                        </p:tgtEl>
                                      </p:cBhvr>
                                    </p:animEffect>
                                  </p:childTnLst>
                                </p:cTn>
                              </p:par>
                              <p:par>
                                <p:cTn id="8" presetID="10" presetClass="entr" presetSubtype="0" fill="hold" nodeType="withEffect">
                                  <p:stCondLst>
                                    <p:cond delay="0"/>
                                  </p:stCondLst>
                                  <p:childTnLst>
                                    <p:set>
                                      <p:cBhvr>
                                        <p:cTn id="9" dur="1" fill="hold">
                                          <p:stCondLst>
                                            <p:cond delay="0"/>
                                          </p:stCondLst>
                                        </p:cTn>
                                        <p:tgtEl>
                                          <p:spTgt spid="1613"/>
                                        </p:tgtEl>
                                        <p:attrNameLst>
                                          <p:attrName>style.visibility</p:attrName>
                                        </p:attrNameLst>
                                      </p:cBhvr>
                                      <p:to>
                                        <p:strVal val="visible"/>
                                      </p:to>
                                    </p:set>
                                    <p:animEffect transition="in" filter="fade">
                                      <p:cBhvr>
                                        <p:cTn id="10" dur="1000"/>
                                        <p:tgtEl>
                                          <p:spTgt spid="1613"/>
                                        </p:tgtEl>
                                      </p:cBhvr>
                                    </p:animEffect>
                                  </p:childTnLst>
                                </p:cTn>
                              </p:par>
                              <p:par>
                                <p:cTn id="11" presetID="10" presetClass="entr" presetSubtype="0" fill="hold" nodeType="withEffect">
                                  <p:stCondLst>
                                    <p:cond delay="0"/>
                                  </p:stCondLst>
                                  <p:childTnLst>
                                    <p:set>
                                      <p:cBhvr>
                                        <p:cTn id="12" dur="1" fill="hold">
                                          <p:stCondLst>
                                            <p:cond delay="0"/>
                                          </p:stCondLst>
                                        </p:cTn>
                                        <p:tgtEl>
                                          <p:spTgt spid="1614"/>
                                        </p:tgtEl>
                                        <p:attrNameLst>
                                          <p:attrName>style.visibility</p:attrName>
                                        </p:attrNameLst>
                                      </p:cBhvr>
                                      <p:to>
                                        <p:strVal val="visible"/>
                                      </p:to>
                                    </p:set>
                                    <p:animEffect transition="in" filter="fade">
                                      <p:cBhvr>
                                        <p:cTn id="13" dur="1000"/>
                                        <p:tgtEl>
                                          <p:spTgt spid="1614"/>
                                        </p:tgtEl>
                                      </p:cBhvr>
                                    </p:animEffect>
                                  </p:childTnLst>
                                </p:cTn>
                              </p:par>
                              <p:par>
                                <p:cTn id="14" presetID="10" presetClass="entr" presetSubtype="0" fill="hold" nodeType="withEffect">
                                  <p:stCondLst>
                                    <p:cond delay="0"/>
                                  </p:stCondLst>
                                  <p:childTnLst>
                                    <p:set>
                                      <p:cBhvr>
                                        <p:cTn id="15" dur="1" fill="hold">
                                          <p:stCondLst>
                                            <p:cond delay="0"/>
                                          </p:stCondLst>
                                        </p:cTn>
                                        <p:tgtEl>
                                          <p:spTgt spid="1615"/>
                                        </p:tgtEl>
                                        <p:attrNameLst>
                                          <p:attrName>style.visibility</p:attrName>
                                        </p:attrNameLst>
                                      </p:cBhvr>
                                      <p:to>
                                        <p:strVal val="visible"/>
                                      </p:to>
                                    </p:set>
                                    <p:animEffect transition="in" filter="fade">
                                      <p:cBhvr>
                                        <p:cTn id="16" dur="1000"/>
                                        <p:tgtEl>
                                          <p:spTgt spid="1615"/>
                                        </p:tgtEl>
                                      </p:cBhvr>
                                    </p:animEffect>
                                  </p:childTnLst>
                                </p:cTn>
                              </p:par>
                              <p:par>
                                <p:cTn id="17" presetID="10" presetClass="entr" presetSubtype="0" fill="hold" nodeType="withEffect">
                                  <p:stCondLst>
                                    <p:cond delay="0"/>
                                  </p:stCondLst>
                                  <p:childTnLst>
                                    <p:set>
                                      <p:cBhvr>
                                        <p:cTn id="18" dur="1" fill="hold">
                                          <p:stCondLst>
                                            <p:cond delay="0"/>
                                          </p:stCondLst>
                                        </p:cTn>
                                        <p:tgtEl>
                                          <p:spTgt spid="1616"/>
                                        </p:tgtEl>
                                        <p:attrNameLst>
                                          <p:attrName>style.visibility</p:attrName>
                                        </p:attrNameLst>
                                      </p:cBhvr>
                                      <p:to>
                                        <p:strVal val="visible"/>
                                      </p:to>
                                    </p:set>
                                    <p:animEffect transition="in" filter="fade">
                                      <p:cBhvr>
                                        <p:cTn id="19" dur="1000"/>
                                        <p:tgtEl>
                                          <p:spTgt spid="1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Linear Regression Models</a:t>
            </a:r>
            <a:endParaRPr>
              <a:solidFill>
                <a:schemeClr val="lt2"/>
              </a:solidFill>
            </a:endParaRPr>
          </a:p>
        </p:txBody>
      </p:sp>
      <p:sp>
        <p:nvSpPr>
          <p:cNvPr id="1623" name="Google Shape;1623;p93"/>
          <p:cNvSpPr txBox="1">
            <a:spLocks noGrp="1"/>
          </p:cNvSpPr>
          <p:nvPr>
            <p:ph type="subTitle" idx="1"/>
          </p:nvPr>
        </p:nvSpPr>
        <p:spPr>
          <a:xfrm>
            <a:off x="1519850" y="1791963"/>
            <a:ext cx="3347400" cy="11778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Lexend Deca"/>
              <a:buAutoNum type="arabicPeriod"/>
            </a:pPr>
            <a:r>
              <a:rPr lang="en" sz="1400">
                <a:latin typeface="Lexend Deca"/>
                <a:ea typeface="Lexend Deca"/>
                <a:cs typeface="Lexend Deca"/>
                <a:sym typeface="Lexend Deca"/>
              </a:rPr>
              <a:t>How we created our linear regression models</a:t>
            </a:r>
            <a:endParaRPr sz="1400">
              <a:latin typeface="Lexend Deca"/>
              <a:ea typeface="Lexend Deca"/>
              <a:cs typeface="Lexend Deca"/>
              <a:sym typeface="Lexend Deca"/>
            </a:endParaRPr>
          </a:p>
          <a:p>
            <a:pPr marL="457200" lvl="0" indent="-317500" algn="l" rtl="0">
              <a:lnSpc>
                <a:spcPct val="100000"/>
              </a:lnSpc>
              <a:spcBef>
                <a:spcPts val="1000"/>
              </a:spcBef>
              <a:spcAft>
                <a:spcPts val="0"/>
              </a:spcAft>
              <a:buSzPts val="1400"/>
              <a:buFont typeface="Lexend Deca"/>
              <a:buAutoNum type="arabicPeriod"/>
            </a:pPr>
            <a:r>
              <a:rPr lang="en" sz="1400">
                <a:latin typeface="Lexend Deca"/>
                <a:ea typeface="Lexend Deca"/>
                <a:cs typeface="Lexend Deca"/>
                <a:sym typeface="Lexend Deca"/>
              </a:rPr>
              <a:t>Evaluating our findings</a:t>
            </a:r>
            <a:endParaRPr sz="1400">
              <a:latin typeface="Lexend Deca"/>
              <a:ea typeface="Lexend Deca"/>
              <a:cs typeface="Lexend Deca"/>
              <a:sym typeface="Lexend Deca"/>
            </a:endParaRPr>
          </a:p>
          <a:p>
            <a:pPr marL="457200" lvl="0" indent="-317500" algn="l" rtl="0">
              <a:lnSpc>
                <a:spcPct val="100000"/>
              </a:lnSpc>
              <a:spcBef>
                <a:spcPts val="1000"/>
              </a:spcBef>
              <a:spcAft>
                <a:spcPts val="0"/>
              </a:spcAft>
              <a:buSzPts val="1400"/>
              <a:buFont typeface="Lexend Deca"/>
              <a:buAutoNum type="arabicPeriod"/>
            </a:pPr>
            <a:r>
              <a:rPr lang="en" sz="1400">
                <a:latin typeface="Lexend Deca"/>
                <a:ea typeface="Lexend Deca"/>
                <a:cs typeface="Lexend Deca"/>
                <a:sym typeface="Lexend Deca"/>
              </a:rPr>
              <a:t>Reviewing our diagnostic plots</a:t>
            </a:r>
            <a:endParaRPr sz="1400">
              <a:latin typeface="Lexend Deca"/>
              <a:ea typeface="Lexend Deca"/>
              <a:cs typeface="Lexend Deca"/>
              <a:sym typeface="Lexend Deca"/>
            </a:endParaRPr>
          </a:p>
          <a:p>
            <a:pPr marL="0" lvl="0" indent="0" algn="l" rtl="0">
              <a:lnSpc>
                <a:spcPct val="100000"/>
              </a:lnSpc>
              <a:spcBef>
                <a:spcPts val="1000"/>
              </a:spcBef>
              <a:spcAft>
                <a:spcPts val="1000"/>
              </a:spcAft>
              <a:buNone/>
            </a:pPr>
            <a:endParaRPr sz="1400">
              <a:latin typeface="Lexend Deca"/>
              <a:ea typeface="Lexend Deca"/>
              <a:cs typeface="Lexend Deca"/>
              <a:sym typeface="Lexend Deca"/>
            </a:endParaRPr>
          </a:p>
        </p:txBody>
      </p:sp>
      <p:grpSp>
        <p:nvGrpSpPr>
          <p:cNvPr id="1624" name="Google Shape;1624;p93"/>
          <p:cNvGrpSpPr/>
          <p:nvPr/>
        </p:nvGrpSpPr>
        <p:grpSpPr>
          <a:xfrm>
            <a:off x="5542880" y="2763723"/>
            <a:ext cx="2268037" cy="1340292"/>
            <a:chOff x="4189225" y="3746725"/>
            <a:chExt cx="1203075" cy="661350"/>
          </a:xfrm>
        </p:grpSpPr>
        <p:sp>
          <p:nvSpPr>
            <p:cNvPr id="1625" name="Google Shape;1625;p93"/>
            <p:cNvSpPr/>
            <p:nvPr/>
          </p:nvSpPr>
          <p:spPr>
            <a:xfrm>
              <a:off x="4275275" y="4048450"/>
              <a:ext cx="17950" cy="272375"/>
            </a:xfrm>
            <a:custGeom>
              <a:avLst/>
              <a:gdLst/>
              <a:ahLst/>
              <a:cxnLst/>
              <a:rect l="l" t="t" r="r" b="b"/>
              <a:pathLst>
                <a:path w="718" h="10895" extrusionOk="0">
                  <a:moveTo>
                    <a:pt x="0" y="0"/>
                  </a:moveTo>
                  <a:lnTo>
                    <a:pt x="0" y="0"/>
                  </a:lnTo>
                  <a:cubicBezTo>
                    <a:pt x="101" y="435"/>
                    <a:pt x="192" y="891"/>
                    <a:pt x="253" y="1336"/>
                  </a:cubicBezTo>
                  <a:cubicBezTo>
                    <a:pt x="313" y="1790"/>
                    <a:pt x="364" y="2246"/>
                    <a:pt x="394" y="2691"/>
                  </a:cubicBezTo>
                  <a:cubicBezTo>
                    <a:pt x="465" y="3602"/>
                    <a:pt x="495" y="4512"/>
                    <a:pt x="495" y="5422"/>
                  </a:cubicBezTo>
                  <a:cubicBezTo>
                    <a:pt x="506" y="6333"/>
                    <a:pt x="486" y="7243"/>
                    <a:pt x="465" y="8163"/>
                  </a:cubicBezTo>
                  <a:cubicBezTo>
                    <a:pt x="455" y="8619"/>
                    <a:pt x="435" y="9074"/>
                    <a:pt x="414" y="9529"/>
                  </a:cubicBezTo>
                  <a:cubicBezTo>
                    <a:pt x="394" y="9984"/>
                    <a:pt x="374" y="10440"/>
                    <a:pt x="344" y="10895"/>
                  </a:cubicBezTo>
                  <a:cubicBezTo>
                    <a:pt x="414" y="10440"/>
                    <a:pt x="465" y="9984"/>
                    <a:pt x="516" y="9539"/>
                  </a:cubicBezTo>
                  <a:cubicBezTo>
                    <a:pt x="556" y="9084"/>
                    <a:pt x="596" y="8619"/>
                    <a:pt x="627" y="8163"/>
                  </a:cubicBezTo>
                  <a:cubicBezTo>
                    <a:pt x="688" y="7253"/>
                    <a:pt x="718" y="6343"/>
                    <a:pt x="718" y="5422"/>
                  </a:cubicBezTo>
                  <a:cubicBezTo>
                    <a:pt x="708" y="4512"/>
                    <a:pt x="668" y="3591"/>
                    <a:pt x="567" y="2681"/>
                  </a:cubicBezTo>
                  <a:cubicBezTo>
                    <a:pt x="506" y="2226"/>
                    <a:pt x="445" y="1770"/>
                    <a:pt x="354" y="1325"/>
                  </a:cubicBezTo>
                  <a:cubicBezTo>
                    <a:pt x="263" y="870"/>
                    <a:pt x="151" y="425"/>
                    <a:pt x="0" y="0"/>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3"/>
            <p:cNvSpPr/>
            <p:nvPr/>
          </p:nvSpPr>
          <p:spPr>
            <a:xfrm>
              <a:off x="4257800" y="4077525"/>
              <a:ext cx="38225" cy="244825"/>
            </a:xfrm>
            <a:custGeom>
              <a:avLst/>
              <a:gdLst/>
              <a:ahLst/>
              <a:cxnLst/>
              <a:rect l="l" t="t" r="r" b="b"/>
              <a:pathLst>
                <a:path w="1529" h="9793" extrusionOk="0">
                  <a:moveTo>
                    <a:pt x="1" y="0"/>
                  </a:moveTo>
                  <a:lnTo>
                    <a:pt x="1" y="0"/>
                  </a:lnTo>
                  <a:cubicBezTo>
                    <a:pt x="294" y="780"/>
                    <a:pt x="497" y="1578"/>
                    <a:pt x="668" y="2388"/>
                  </a:cubicBezTo>
                  <a:cubicBezTo>
                    <a:pt x="830" y="3197"/>
                    <a:pt x="962" y="4017"/>
                    <a:pt x="1063" y="4836"/>
                  </a:cubicBezTo>
                  <a:cubicBezTo>
                    <a:pt x="1174" y="5665"/>
                    <a:pt x="1255" y="6485"/>
                    <a:pt x="1316" y="7314"/>
                  </a:cubicBezTo>
                  <a:cubicBezTo>
                    <a:pt x="1387" y="8144"/>
                    <a:pt x="1448" y="8963"/>
                    <a:pt x="1488" y="9792"/>
                  </a:cubicBezTo>
                  <a:cubicBezTo>
                    <a:pt x="1529" y="8963"/>
                    <a:pt x="1529" y="8133"/>
                    <a:pt x="1488" y="7304"/>
                  </a:cubicBezTo>
                  <a:cubicBezTo>
                    <a:pt x="1448" y="6474"/>
                    <a:pt x="1376" y="5645"/>
                    <a:pt x="1275" y="4815"/>
                  </a:cubicBezTo>
                  <a:cubicBezTo>
                    <a:pt x="1174" y="3986"/>
                    <a:pt x="1032" y="3167"/>
                    <a:pt x="830" y="2358"/>
                  </a:cubicBezTo>
                  <a:cubicBezTo>
                    <a:pt x="628" y="1548"/>
                    <a:pt x="375" y="749"/>
                    <a:pt x="1" y="0"/>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3"/>
            <p:cNvSpPr/>
            <p:nvPr/>
          </p:nvSpPr>
          <p:spPr>
            <a:xfrm>
              <a:off x="4287150" y="4080825"/>
              <a:ext cx="43000" cy="245050"/>
            </a:xfrm>
            <a:custGeom>
              <a:avLst/>
              <a:gdLst/>
              <a:ahLst/>
              <a:cxnLst/>
              <a:rect l="l" t="t" r="r" b="b"/>
              <a:pathLst>
                <a:path w="1720" h="9802" extrusionOk="0">
                  <a:moveTo>
                    <a:pt x="1720" y="0"/>
                  </a:moveTo>
                  <a:cubicBezTo>
                    <a:pt x="1346" y="749"/>
                    <a:pt x="1083" y="1547"/>
                    <a:pt x="870" y="2357"/>
                  </a:cubicBezTo>
                  <a:cubicBezTo>
                    <a:pt x="658" y="3166"/>
                    <a:pt x="496" y="3986"/>
                    <a:pt x="375" y="4805"/>
                  </a:cubicBezTo>
                  <a:cubicBezTo>
                    <a:pt x="243" y="5634"/>
                    <a:pt x="152" y="6464"/>
                    <a:pt x="92" y="7293"/>
                  </a:cubicBezTo>
                  <a:cubicBezTo>
                    <a:pt x="31" y="8133"/>
                    <a:pt x="0" y="8963"/>
                    <a:pt x="20" y="9802"/>
                  </a:cubicBezTo>
                  <a:cubicBezTo>
                    <a:pt x="92" y="8963"/>
                    <a:pt x="172" y="8143"/>
                    <a:pt x="263" y="7313"/>
                  </a:cubicBezTo>
                  <a:cubicBezTo>
                    <a:pt x="355" y="6484"/>
                    <a:pt x="456" y="5665"/>
                    <a:pt x="587" y="4845"/>
                  </a:cubicBezTo>
                  <a:cubicBezTo>
                    <a:pt x="708" y="4016"/>
                    <a:pt x="850" y="3206"/>
                    <a:pt x="1032" y="2397"/>
                  </a:cubicBezTo>
                  <a:cubicBezTo>
                    <a:pt x="1214" y="1588"/>
                    <a:pt x="1427" y="779"/>
                    <a:pt x="1720" y="0"/>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3"/>
            <p:cNvSpPr/>
            <p:nvPr/>
          </p:nvSpPr>
          <p:spPr>
            <a:xfrm>
              <a:off x="4275275" y="4012775"/>
              <a:ext cx="30350" cy="310350"/>
            </a:xfrm>
            <a:custGeom>
              <a:avLst/>
              <a:gdLst/>
              <a:ahLst/>
              <a:cxnLst/>
              <a:rect l="l" t="t" r="r" b="b"/>
              <a:pathLst>
                <a:path w="1214" h="12414" extrusionOk="0">
                  <a:moveTo>
                    <a:pt x="1133" y="1"/>
                  </a:moveTo>
                  <a:lnTo>
                    <a:pt x="1133" y="1"/>
                  </a:lnTo>
                  <a:cubicBezTo>
                    <a:pt x="1143" y="527"/>
                    <a:pt x="1133" y="1043"/>
                    <a:pt x="1102" y="1558"/>
                  </a:cubicBezTo>
                  <a:cubicBezTo>
                    <a:pt x="1082" y="2085"/>
                    <a:pt x="1052" y="2601"/>
                    <a:pt x="1012" y="3116"/>
                  </a:cubicBezTo>
                  <a:cubicBezTo>
                    <a:pt x="931" y="4159"/>
                    <a:pt x="839" y="5190"/>
                    <a:pt x="718" y="6222"/>
                  </a:cubicBezTo>
                  <a:cubicBezTo>
                    <a:pt x="617" y="7254"/>
                    <a:pt x="486" y="8286"/>
                    <a:pt x="374" y="9318"/>
                  </a:cubicBezTo>
                  <a:lnTo>
                    <a:pt x="0" y="12413"/>
                  </a:lnTo>
                  <a:cubicBezTo>
                    <a:pt x="101" y="11907"/>
                    <a:pt x="192" y="11391"/>
                    <a:pt x="283" y="10885"/>
                  </a:cubicBezTo>
                  <a:cubicBezTo>
                    <a:pt x="374" y="10370"/>
                    <a:pt x="455" y="9853"/>
                    <a:pt x="536" y="9338"/>
                  </a:cubicBezTo>
                  <a:cubicBezTo>
                    <a:pt x="698" y="8316"/>
                    <a:pt x="819" y="7274"/>
                    <a:pt x="940" y="6242"/>
                  </a:cubicBezTo>
                  <a:cubicBezTo>
                    <a:pt x="1042" y="5211"/>
                    <a:pt x="1133" y="4168"/>
                    <a:pt x="1173" y="3127"/>
                  </a:cubicBezTo>
                  <a:cubicBezTo>
                    <a:pt x="1203" y="2611"/>
                    <a:pt x="1214" y="2085"/>
                    <a:pt x="1214" y="1569"/>
                  </a:cubicBezTo>
                  <a:cubicBezTo>
                    <a:pt x="1203" y="1043"/>
                    <a:pt x="1194" y="527"/>
                    <a:pt x="1133"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3"/>
            <p:cNvSpPr/>
            <p:nvPr/>
          </p:nvSpPr>
          <p:spPr>
            <a:xfrm>
              <a:off x="4189225" y="4122450"/>
              <a:ext cx="133600" cy="199650"/>
            </a:xfrm>
            <a:custGeom>
              <a:avLst/>
              <a:gdLst/>
              <a:ahLst/>
              <a:cxnLst/>
              <a:rect l="l" t="t" r="r" b="b"/>
              <a:pathLst>
                <a:path w="5344" h="7986" extrusionOk="0">
                  <a:moveTo>
                    <a:pt x="1698" y="0"/>
                  </a:moveTo>
                  <a:cubicBezTo>
                    <a:pt x="0" y="0"/>
                    <a:pt x="1505" y="7634"/>
                    <a:pt x="3017" y="7986"/>
                  </a:cubicBezTo>
                  <a:lnTo>
                    <a:pt x="3685" y="7874"/>
                  </a:lnTo>
                  <a:cubicBezTo>
                    <a:pt x="3685" y="7874"/>
                    <a:pt x="5344" y="2755"/>
                    <a:pt x="2481" y="379"/>
                  </a:cubicBezTo>
                  <a:cubicBezTo>
                    <a:pt x="2167" y="117"/>
                    <a:pt x="1908" y="0"/>
                    <a:pt x="1698"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3"/>
            <p:cNvSpPr/>
            <p:nvPr/>
          </p:nvSpPr>
          <p:spPr>
            <a:xfrm>
              <a:off x="4232275" y="4140750"/>
              <a:ext cx="39975" cy="180075"/>
            </a:xfrm>
            <a:custGeom>
              <a:avLst/>
              <a:gdLst/>
              <a:ahLst/>
              <a:cxnLst/>
              <a:rect l="l" t="t" r="r" b="b"/>
              <a:pathLst>
                <a:path w="1599" h="7203" extrusionOk="0">
                  <a:moveTo>
                    <a:pt x="0" y="0"/>
                  </a:moveTo>
                  <a:cubicBezTo>
                    <a:pt x="122" y="283"/>
                    <a:pt x="233" y="567"/>
                    <a:pt x="334" y="860"/>
                  </a:cubicBezTo>
                  <a:cubicBezTo>
                    <a:pt x="446" y="1153"/>
                    <a:pt x="536" y="1447"/>
                    <a:pt x="628" y="1740"/>
                  </a:cubicBezTo>
                  <a:cubicBezTo>
                    <a:pt x="799" y="2337"/>
                    <a:pt x="941" y="2934"/>
                    <a:pt x="1062" y="3541"/>
                  </a:cubicBezTo>
                  <a:cubicBezTo>
                    <a:pt x="1194" y="4138"/>
                    <a:pt x="1295" y="4745"/>
                    <a:pt x="1376" y="5362"/>
                  </a:cubicBezTo>
                  <a:cubicBezTo>
                    <a:pt x="1417" y="5665"/>
                    <a:pt x="1457" y="5968"/>
                    <a:pt x="1487" y="6282"/>
                  </a:cubicBezTo>
                  <a:cubicBezTo>
                    <a:pt x="1527" y="6586"/>
                    <a:pt x="1548" y="6899"/>
                    <a:pt x="1578" y="7203"/>
                  </a:cubicBezTo>
                  <a:cubicBezTo>
                    <a:pt x="1599" y="6586"/>
                    <a:pt x="1558" y="5959"/>
                    <a:pt x="1498" y="5341"/>
                  </a:cubicBezTo>
                  <a:cubicBezTo>
                    <a:pt x="1447" y="4725"/>
                    <a:pt x="1345" y="4118"/>
                    <a:pt x="1224" y="3500"/>
                  </a:cubicBezTo>
                  <a:cubicBezTo>
                    <a:pt x="1103" y="2893"/>
                    <a:pt x="941" y="2297"/>
                    <a:pt x="738" y="1700"/>
                  </a:cubicBezTo>
                  <a:cubicBezTo>
                    <a:pt x="637" y="1407"/>
                    <a:pt x="526" y="1123"/>
                    <a:pt x="415" y="830"/>
                  </a:cubicBezTo>
                  <a:cubicBezTo>
                    <a:pt x="284" y="546"/>
                    <a:pt x="152" y="263"/>
                    <a:pt x="0"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3"/>
            <p:cNvSpPr/>
            <p:nvPr/>
          </p:nvSpPr>
          <p:spPr>
            <a:xfrm>
              <a:off x="4236825" y="4121950"/>
              <a:ext cx="146450" cy="200400"/>
            </a:xfrm>
            <a:custGeom>
              <a:avLst/>
              <a:gdLst/>
              <a:ahLst/>
              <a:cxnLst/>
              <a:rect l="l" t="t" r="r" b="b"/>
              <a:pathLst>
                <a:path w="5858" h="8016" extrusionOk="0">
                  <a:moveTo>
                    <a:pt x="4295" y="1"/>
                  </a:moveTo>
                  <a:cubicBezTo>
                    <a:pt x="4182" y="1"/>
                    <a:pt x="4086" y="115"/>
                    <a:pt x="4036" y="388"/>
                  </a:cubicBezTo>
                  <a:cubicBezTo>
                    <a:pt x="3834" y="1552"/>
                    <a:pt x="3389" y="1440"/>
                    <a:pt x="2469" y="2209"/>
                  </a:cubicBezTo>
                  <a:cubicBezTo>
                    <a:pt x="1548" y="2978"/>
                    <a:pt x="1801" y="3413"/>
                    <a:pt x="2024" y="4414"/>
                  </a:cubicBezTo>
                  <a:cubicBezTo>
                    <a:pt x="2246" y="5426"/>
                    <a:pt x="1750" y="4981"/>
                    <a:pt x="870" y="5931"/>
                  </a:cubicBezTo>
                  <a:cubicBezTo>
                    <a:pt x="0" y="6893"/>
                    <a:pt x="1993" y="8015"/>
                    <a:pt x="1993" y="8015"/>
                  </a:cubicBezTo>
                  <a:lnTo>
                    <a:pt x="2853" y="7813"/>
                  </a:lnTo>
                  <a:cubicBezTo>
                    <a:pt x="5524" y="7156"/>
                    <a:pt x="2590" y="4495"/>
                    <a:pt x="4229" y="4323"/>
                  </a:cubicBezTo>
                  <a:cubicBezTo>
                    <a:pt x="5857" y="4151"/>
                    <a:pt x="4663" y="3220"/>
                    <a:pt x="4977" y="2078"/>
                  </a:cubicBezTo>
                  <a:cubicBezTo>
                    <a:pt x="5217" y="1211"/>
                    <a:pt x="4664" y="1"/>
                    <a:pt x="4295"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3"/>
            <p:cNvSpPr/>
            <p:nvPr/>
          </p:nvSpPr>
          <p:spPr>
            <a:xfrm>
              <a:off x="4289675" y="4157700"/>
              <a:ext cx="55400" cy="156050"/>
            </a:xfrm>
            <a:custGeom>
              <a:avLst/>
              <a:gdLst/>
              <a:ahLst/>
              <a:cxnLst/>
              <a:rect l="l" t="t" r="r" b="b"/>
              <a:pathLst>
                <a:path w="2216" h="6242" extrusionOk="0">
                  <a:moveTo>
                    <a:pt x="2216" y="0"/>
                  </a:moveTo>
                  <a:cubicBezTo>
                    <a:pt x="1872" y="435"/>
                    <a:pt x="1569" y="911"/>
                    <a:pt x="1306" y="1417"/>
                  </a:cubicBezTo>
                  <a:cubicBezTo>
                    <a:pt x="1052" y="1912"/>
                    <a:pt x="840" y="2428"/>
                    <a:pt x="648" y="2954"/>
                  </a:cubicBezTo>
                  <a:cubicBezTo>
                    <a:pt x="476" y="3490"/>
                    <a:pt x="324" y="4026"/>
                    <a:pt x="213" y="4573"/>
                  </a:cubicBezTo>
                  <a:cubicBezTo>
                    <a:pt x="101" y="5129"/>
                    <a:pt x="20" y="5675"/>
                    <a:pt x="0" y="6241"/>
                  </a:cubicBezTo>
                  <a:cubicBezTo>
                    <a:pt x="101" y="5685"/>
                    <a:pt x="223" y="5149"/>
                    <a:pt x="355" y="4613"/>
                  </a:cubicBezTo>
                  <a:cubicBezTo>
                    <a:pt x="496" y="4077"/>
                    <a:pt x="648" y="3541"/>
                    <a:pt x="830" y="3015"/>
                  </a:cubicBezTo>
                  <a:cubicBezTo>
                    <a:pt x="1194" y="1973"/>
                    <a:pt x="1639" y="961"/>
                    <a:pt x="2216"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3"/>
            <p:cNvSpPr/>
            <p:nvPr/>
          </p:nvSpPr>
          <p:spPr>
            <a:xfrm>
              <a:off x="4223400" y="4298550"/>
              <a:ext cx="129525" cy="104975"/>
            </a:xfrm>
            <a:custGeom>
              <a:avLst/>
              <a:gdLst/>
              <a:ahLst/>
              <a:cxnLst/>
              <a:rect l="l" t="t" r="r" b="b"/>
              <a:pathLst>
                <a:path w="5181" h="4199" extrusionOk="0">
                  <a:moveTo>
                    <a:pt x="183" y="0"/>
                  </a:moveTo>
                  <a:cubicBezTo>
                    <a:pt x="82" y="0"/>
                    <a:pt x="1" y="92"/>
                    <a:pt x="11" y="203"/>
                  </a:cubicBezTo>
                  <a:lnTo>
                    <a:pt x="679" y="4057"/>
                  </a:lnTo>
                  <a:cubicBezTo>
                    <a:pt x="699" y="4138"/>
                    <a:pt x="770" y="4199"/>
                    <a:pt x="851" y="4199"/>
                  </a:cubicBezTo>
                  <a:lnTo>
                    <a:pt x="4270" y="4199"/>
                  </a:lnTo>
                  <a:cubicBezTo>
                    <a:pt x="4351" y="4199"/>
                    <a:pt x="4422" y="4138"/>
                    <a:pt x="4442" y="4057"/>
                  </a:cubicBezTo>
                  <a:lnTo>
                    <a:pt x="5160" y="203"/>
                  </a:lnTo>
                  <a:cubicBezTo>
                    <a:pt x="5180" y="102"/>
                    <a:pt x="5099" y="0"/>
                    <a:pt x="4988" y="0"/>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3"/>
            <p:cNvSpPr/>
            <p:nvPr/>
          </p:nvSpPr>
          <p:spPr>
            <a:xfrm>
              <a:off x="4219125" y="4294000"/>
              <a:ext cx="136575" cy="16475"/>
            </a:xfrm>
            <a:custGeom>
              <a:avLst/>
              <a:gdLst/>
              <a:ahLst/>
              <a:cxnLst/>
              <a:rect l="l" t="t" r="r" b="b"/>
              <a:pathLst>
                <a:path w="5463" h="659" extrusionOk="0">
                  <a:moveTo>
                    <a:pt x="172" y="0"/>
                  </a:moveTo>
                  <a:cubicBezTo>
                    <a:pt x="81" y="0"/>
                    <a:pt x="0" y="81"/>
                    <a:pt x="0" y="173"/>
                  </a:cubicBezTo>
                  <a:lnTo>
                    <a:pt x="0" y="486"/>
                  </a:lnTo>
                  <a:cubicBezTo>
                    <a:pt x="0" y="577"/>
                    <a:pt x="81" y="658"/>
                    <a:pt x="172" y="658"/>
                  </a:cubicBezTo>
                  <a:lnTo>
                    <a:pt x="5290" y="658"/>
                  </a:lnTo>
                  <a:cubicBezTo>
                    <a:pt x="5392" y="658"/>
                    <a:pt x="5463" y="577"/>
                    <a:pt x="5463" y="486"/>
                  </a:cubicBezTo>
                  <a:lnTo>
                    <a:pt x="5463" y="173"/>
                  </a:lnTo>
                  <a:cubicBezTo>
                    <a:pt x="5463" y="81"/>
                    <a:pt x="5392" y="0"/>
                    <a:pt x="5290" y="0"/>
                  </a:cubicBezTo>
                  <a:close/>
                </a:path>
              </a:pathLst>
            </a:custGeom>
            <a:solidFill>
              <a:srgbClr val="F7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3"/>
            <p:cNvSpPr/>
            <p:nvPr/>
          </p:nvSpPr>
          <p:spPr>
            <a:xfrm>
              <a:off x="5124975" y="4121775"/>
              <a:ext cx="13425" cy="13700"/>
            </a:xfrm>
            <a:custGeom>
              <a:avLst/>
              <a:gdLst/>
              <a:ahLst/>
              <a:cxnLst/>
              <a:rect l="l" t="t" r="r" b="b"/>
              <a:pathLst>
                <a:path w="537" h="548" extrusionOk="0">
                  <a:moveTo>
                    <a:pt x="273" y="41"/>
                  </a:moveTo>
                  <a:cubicBezTo>
                    <a:pt x="395" y="41"/>
                    <a:pt x="496" y="152"/>
                    <a:pt x="496" y="274"/>
                  </a:cubicBezTo>
                  <a:cubicBezTo>
                    <a:pt x="496" y="395"/>
                    <a:pt x="395" y="507"/>
                    <a:pt x="273" y="507"/>
                  </a:cubicBezTo>
                  <a:cubicBezTo>
                    <a:pt x="142" y="507"/>
                    <a:pt x="41" y="395"/>
                    <a:pt x="41" y="274"/>
                  </a:cubicBezTo>
                  <a:cubicBezTo>
                    <a:pt x="41" y="152"/>
                    <a:pt x="142" y="41"/>
                    <a:pt x="273" y="41"/>
                  </a:cubicBezTo>
                  <a:close/>
                  <a:moveTo>
                    <a:pt x="273" y="1"/>
                  </a:moveTo>
                  <a:cubicBezTo>
                    <a:pt x="122" y="1"/>
                    <a:pt x="1" y="122"/>
                    <a:pt x="1" y="274"/>
                  </a:cubicBezTo>
                  <a:cubicBezTo>
                    <a:pt x="1" y="426"/>
                    <a:pt x="122" y="547"/>
                    <a:pt x="273" y="547"/>
                  </a:cubicBezTo>
                  <a:cubicBezTo>
                    <a:pt x="415" y="547"/>
                    <a:pt x="536" y="426"/>
                    <a:pt x="536" y="274"/>
                  </a:cubicBezTo>
                  <a:cubicBezTo>
                    <a:pt x="536" y="122"/>
                    <a:pt x="415" y="1"/>
                    <a:pt x="273"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3"/>
            <p:cNvSpPr/>
            <p:nvPr/>
          </p:nvSpPr>
          <p:spPr>
            <a:xfrm>
              <a:off x="5132300" y="4130125"/>
              <a:ext cx="67800" cy="3325"/>
            </a:xfrm>
            <a:custGeom>
              <a:avLst/>
              <a:gdLst/>
              <a:ahLst/>
              <a:cxnLst/>
              <a:rect l="l" t="t" r="r" b="b"/>
              <a:pathLst>
                <a:path w="2712" h="133" extrusionOk="0">
                  <a:moveTo>
                    <a:pt x="1" y="0"/>
                  </a:moveTo>
                  <a:lnTo>
                    <a:pt x="1" y="31"/>
                  </a:lnTo>
                  <a:cubicBezTo>
                    <a:pt x="1" y="81"/>
                    <a:pt x="52" y="132"/>
                    <a:pt x="102" y="132"/>
                  </a:cubicBezTo>
                  <a:lnTo>
                    <a:pt x="2610" y="132"/>
                  </a:lnTo>
                  <a:cubicBezTo>
                    <a:pt x="2671" y="132"/>
                    <a:pt x="2712" y="81"/>
                    <a:pt x="2712" y="31"/>
                  </a:cubicBezTo>
                  <a:lnTo>
                    <a:pt x="2712" y="0"/>
                  </a:ln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3"/>
            <p:cNvSpPr/>
            <p:nvPr/>
          </p:nvSpPr>
          <p:spPr>
            <a:xfrm>
              <a:off x="5132300" y="4123800"/>
              <a:ext cx="67800" cy="6350"/>
            </a:xfrm>
            <a:custGeom>
              <a:avLst/>
              <a:gdLst/>
              <a:ahLst/>
              <a:cxnLst/>
              <a:rect l="l" t="t" r="r" b="b"/>
              <a:pathLst>
                <a:path w="2712" h="254" extrusionOk="0">
                  <a:moveTo>
                    <a:pt x="102" y="1"/>
                  </a:moveTo>
                  <a:cubicBezTo>
                    <a:pt x="52" y="1"/>
                    <a:pt x="1" y="51"/>
                    <a:pt x="1" y="102"/>
                  </a:cubicBezTo>
                  <a:lnTo>
                    <a:pt x="1" y="253"/>
                  </a:lnTo>
                  <a:lnTo>
                    <a:pt x="2712" y="253"/>
                  </a:lnTo>
                  <a:lnTo>
                    <a:pt x="2712" y="102"/>
                  </a:lnTo>
                  <a:cubicBezTo>
                    <a:pt x="2712" y="51"/>
                    <a:pt x="2671" y="1"/>
                    <a:pt x="2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3"/>
            <p:cNvSpPr/>
            <p:nvPr/>
          </p:nvSpPr>
          <p:spPr>
            <a:xfrm>
              <a:off x="4649275" y="4012600"/>
              <a:ext cx="31400" cy="44925"/>
            </a:xfrm>
            <a:custGeom>
              <a:avLst/>
              <a:gdLst/>
              <a:ahLst/>
              <a:cxnLst/>
              <a:rect l="l" t="t" r="r" b="b"/>
              <a:pathLst>
                <a:path w="1256" h="1797" extrusionOk="0">
                  <a:moveTo>
                    <a:pt x="905" y="0"/>
                  </a:moveTo>
                  <a:cubicBezTo>
                    <a:pt x="474" y="0"/>
                    <a:pt x="151" y="532"/>
                    <a:pt x="1" y="857"/>
                  </a:cubicBezTo>
                  <a:lnTo>
                    <a:pt x="547" y="1788"/>
                  </a:lnTo>
                  <a:cubicBezTo>
                    <a:pt x="547" y="1788"/>
                    <a:pt x="589" y="1796"/>
                    <a:pt x="653" y="1796"/>
                  </a:cubicBezTo>
                  <a:cubicBezTo>
                    <a:pt x="833" y="1796"/>
                    <a:pt x="1188" y="1730"/>
                    <a:pt x="1255" y="1222"/>
                  </a:cubicBezTo>
                  <a:lnTo>
                    <a:pt x="1194" y="79"/>
                  </a:lnTo>
                  <a:cubicBezTo>
                    <a:pt x="1094" y="24"/>
                    <a:pt x="997" y="0"/>
                    <a:pt x="905"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3"/>
            <p:cNvSpPr/>
            <p:nvPr/>
          </p:nvSpPr>
          <p:spPr>
            <a:xfrm>
              <a:off x="4669700" y="4013850"/>
              <a:ext cx="21675" cy="34350"/>
            </a:xfrm>
            <a:custGeom>
              <a:avLst/>
              <a:gdLst/>
              <a:ahLst/>
              <a:cxnLst/>
              <a:rect l="l" t="t" r="r" b="b"/>
              <a:pathLst>
                <a:path w="867" h="1374" extrusionOk="0">
                  <a:moveTo>
                    <a:pt x="298" y="0"/>
                  </a:moveTo>
                  <a:cubicBezTo>
                    <a:pt x="98" y="0"/>
                    <a:pt x="1" y="548"/>
                    <a:pt x="276" y="980"/>
                  </a:cubicBezTo>
                  <a:cubicBezTo>
                    <a:pt x="464" y="1262"/>
                    <a:pt x="592" y="1373"/>
                    <a:pt x="672" y="1373"/>
                  </a:cubicBezTo>
                  <a:cubicBezTo>
                    <a:pt x="866" y="1373"/>
                    <a:pt x="769" y="708"/>
                    <a:pt x="539" y="241"/>
                  </a:cubicBezTo>
                  <a:cubicBezTo>
                    <a:pt x="454" y="70"/>
                    <a:pt x="369" y="0"/>
                    <a:pt x="298"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3"/>
            <p:cNvSpPr/>
            <p:nvPr/>
          </p:nvSpPr>
          <p:spPr>
            <a:xfrm>
              <a:off x="4689225" y="4056025"/>
              <a:ext cx="3850" cy="4825"/>
            </a:xfrm>
            <a:custGeom>
              <a:avLst/>
              <a:gdLst/>
              <a:ahLst/>
              <a:cxnLst/>
              <a:rect l="l" t="t" r="r" b="b"/>
              <a:pathLst>
                <a:path w="154" h="193" extrusionOk="0">
                  <a:moveTo>
                    <a:pt x="122" y="1"/>
                  </a:moveTo>
                  <a:lnTo>
                    <a:pt x="1" y="82"/>
                  </a:lnTo>
                  <a:lnTo>
                    <a:pt x="153" y="193"/>
                  </a:lnTo>
                  <a:lnTo>
                    <a:pt x="122"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3"/>
            <p:cNvSpPr/>
            <p:nvPr/>
          </p:nvSpPr>
          <p:spPr>
            <a:xfrm>
              <a:off x="4653600" y="4003825"/>
              <a:ext cx="38700" cy="54250"/>
            </a:xfrm>
            <a:custGeom>
              <a:avLst/>
              <a:gdLst/>
              <a:ahLst/>
              <a:cxnLst/>
              <a:rect l="l" t="t" r="r" b="b"/>
              <a:pathLst>
                <a:path w="1548" h="2170" extrusionOk="0">
                  <a:moveTo>
                    <a:pt x="150" y="1"/>
                  </a:moveTo>
                  <a:cubicBezTo>
                    <a:pt x="123" y="1"/>
                    <a:pt x="95" y="9"/>
                    <a:pt x="70" y="25"/>
                  </a:cubicBezTo>
                  <a:cubicBezTo>
                    <a:pt x="20" y="66"/>
                    <a:pt x="0" y="147"/>
                    <a:pt x="41" y="197"/>
                  </a:cubicBezTo>
                  <a:lnTo>
                    <a:pt x="101" y="298"/>
                  </a:lnTo>
                  <a:lnTo>
                    <a:pt x="182" y="410"/>
                  </a:lnTo>
                  <a:lnTo>
                    <a:pt x="1295" y="2069"/>
                  </a:lnTo>
                  <a:lnTo>
                    <a:pt x="1426" y="2170"/>
                  </a:lnTo>
                  <a:lnTo>
                    <a:pt x="1547" y="2089"/>
                  </a:lnTo>
                  <a:lnTo>
                    <a:pt x="1517" y="1927"/>
                  </a:lnTo>
                  <a:lnTo>
                    <a:pt x="405" y="278"/>
                  </a:lnTo>
                  <a:lnTo>
                    <a:pt x="324" y="156"/>
                  </a:lnTo>
                  <a:lnTo>
                    <a:pt x="253" y="55"/>
                  </a:lnTo>
                  <a:cubicBezTo>
                    <a:pt x="228" y="19"/>
                    <a:pt x="190" y="1"/>
                    <a:pt x="15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3"/>
            <p:cNvSpPr/>
            <p:nvPr/>
          </p:nvSpPr>
          <p:spPr>
            <a:xfrm>
              <a:off x="4653975" y="4035325"/>
              <a:ext cx="36500" cy="15500"/>
            </a:xfrm>
            <a:custGeom>
              <a:avLst/>
              <a:gdLst/>
              <a:ahLst/>
              <a:cxnLst/>
              <a:rect l="l" t="t" r="r" b="b"/>
              <a:pathLst>
                <a:path w="1460" h="620" extrusionOk="0">
                  <a:moveTo>
                    <a:pt x="478" y="0"/>
                  </a:moveTo>
                  <a:cubicBezTo>
                    <a:pt x="1" y="0"/>
                    <a:pt x="557" y="561"/>
                    <a:pt x="997" y="616"/>
                  </a:cubicBezTo>
                  <a:cubicBezTo>
                    <a:pt x="1018" y="618"/>
                    <a:pt x="1038" y="619"/>
                    <a:pt x="1056" y="619"/>
                  </a:cubicBezTo>
                  <a:cubicBezTo>
                    <a:pt x="1460" y="619"/>
                    <a:pt x="1098" y="97"/>
                    <a:pt x="662" y="20"/>
                  </a:cubicBezTo>
                  <a:cubicBezTo>
                    <a:pt x="589" y="6"/>
                    <a:pt x="528" y="0"/>
                    <a:pt x="478"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3"/>
            <p:cNvSpPr/>
            <p:nvPr/>
          </p:nvSpPr>
          <p:spPr>
            <a:xfrm>
              <a:off x="4665975" y="4046150"/>
              <a:ext cx="12425" cy="4850"/>
            </a:xfrm>
            <a:custGeom>
              <a:avLst/>
              <a:gdLst/>
              <a:ahLst/>
              <a:cxnLst/>
              <a:rect l="l" t="t" r="r" b="b"/>
              <a:pathLst>
                <a:path w="497" h="194" extrusionOk="0">
                  <a:moveTo>
                    <a:pt x="21" y="1"/>
                  </a:moveTo>
                  <a:lnTo>
                    <a:pt x="0" y="41"/>
                  </a:lnTo>
                  <a:cubicBezTo>
                    <a:pt x="11" y="52"/>
                    <a:pt x="243" y="163"/>
                    <a:pt x="496" y="194"/>
                  </a:cubicBezTo>
                  <a:lnTo>
                    <a:pt x="496" y="153"/>
                  </a:lnTo>
                  <a:cubicBezTo>
                    <a:pt x="254" y="122"/>
                    <a:pt x="31" y="1"/>
                    <a:pt x="21"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3"/>
            <p:cNvSpPr/>
            <p:nvPr/>
          </p:nvSpPr>
          <p:spPr>
            <a:xfrm>
              <a:off x="4668500" y="4033525"/>
              <a:ext cx="12425" cy="7875"/>
            </a:xfrm>
            <a:custGeom>
              <a:avLst/>
              <a:gdLst/>
              <a:ahLst/>
              <a:cxnLst/>
              <a:rect l="l" t="t" r="r" b="b"/>
              <a:pathLst>
                <a:path w="497" h="315" extrusionOk="0">
                  <a:moveTo>
                    <a:pt x="11" y="0"/>
                  </a:moveTo>
                  <a:lnTo>
                    <a:pt x="0" y="41"/>
                  </a:lnTo>
                  <a:cubicBezTo>
                    <a:pt x="0" y="41"/>
                    <a:pt x="263" y="152"/>
                    <a:pt x="466" y="314"/>
                  </a:cubicBezTo>
                  <a:lnTo>
                    <a:pt x="497" y="283"/>
                  </a:lnTo>
                  <a:cubicBezTo>
                    <a:pt x="284" y="112"/>
                    <a:pt x="21" y="0"/>
                    <a:pt x="1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3"/>
            <p:cNvSpPr/>
            <p:nvPr/>
          </p:nvSpPr>
          <p:spPr>
            <a:xfrm>
              <a:off x="5154050" y="4004175"/>
              <a:ext cx="36200" cy="47325"/>
            </a:xfrm>
            <a:custGeom>
              <a:avLst/>
              <a:gdLst/>
              <a:ahLst/>
              <a:cxnLst/>
              <a:rect l="l" t="t" r="r" b="b"/>
              <a:pathLst>
                <a:path w="1448" h="1893" extrusionOk="0">
                  <a:moveTo>
                    <a:pt x="752" y="1"/>
                  </a:moveTo>
                  <a:cubicBezTo>
                    <a:pt x="751" y="1"/>
                    <a:pt x="750" y="1"/>
                    <a:pt x="749" y="1"/>
                  </a:cubicBezTo>
                  <a:cubicBezTo>
                    <a:pt x="658" y="11"/>
                    <a:pt x="638" y="102"/>
                    <a:pt x="648" y="214"/>
                  </a:cubicBezTo>
                  <a:cubicBezTo>
                    <a:pt x="658" y="355"/>
                    <a:pt x="719" y="517"/>
                    <a:pt x="719" y="517"/>
                  </a:cubicBezTo>
                  <a:cubicBezTo>
                    <a:pt x="719" y="517"/>
                    <a:pt x="618" y="426"/>
                    <a:pt x="486" y="324"/>
                  </a:cubicBezTo>
                  <a:cubicBezTo>
                    <a:pt x="486" y="324"/>
                    <a:pt x="375" y="375"/>
                    <a:pt x="315" y="426"/>
                  </a:cubicBezTo>
                  <a:cubicBezTo>
                    <a:pt x="1" y="668"/>
                    <a:pt x="21" y="1033"/>
                    <a:pt x="31" y="1448"/>
                  </a:cubicBezTo>
                  <a:cubicBezTo>
                    <a:pt x="132" y="1579"/>
                    <a:pt x="436" y="1781"/>
                    <a:pt x="679" y="1893"/>
                  </a:cubicBezTo>
                  <a:cubicBezTo>
                    <a:pt x="679" y="1893"/>
                    <a:pt x="982" y="1529"/>
                    <a:pt x="1447" y="881"/>
                  </a:cubicBezTo>
                  <a:cubicBezTo>
                    <a:pt x="1447" y="881"/>
                    <a:pt x="917" y="1"/>
                    <a:pt x="752" y="1"/>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3"/>
            <p:cNvSpPr/>
            <p:nvPr/>
          </p:nvSpPr>
          <p:spPr>
            <a:xfrm>
              <a:off x="5169725" y="4022900"/>
              <a:ext cx="1800" cy="11650"/>
            </a:xfrm>
            <a:custGeom>
              <a:avLst/>
              <a:gdLst/>
              <a:ahLst/>
              <a:cxnLst/>
              <a:rect l="l" t="t" r="r" b="b"/>
              <a:pathLst>
                <a:path w="72" h="466" extrusionOk="0">
                  <a:moveTo>
                    <a:pt x="31" y="0"/>
                  </a:moveTo>
                  <a:lnTo>
                    <a:pt x="31" y="0"/>
                  </a:lnTo>
                  <a:cubicBezTo>
                    <a:pt x="1" y="182"/>
                    <a:pt x="1" y="335"/>
                    <a:pt x="52" y="466"/>
                  </a:cubicBezTo>
                  <a:lnTo>
                    <a:pt x="72" y="456"/>
                  </a:lnTo>
                  <a:cubicBezTo>
                    <a:pt x="31" y="335"/>
                    <a:pt x="21" y="182"/>
                    <a:pt x="61" y="11"/>
                  </a:cubicBezTo>
                  <a:lnTo>
                    <a:pt x="31"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3"/>
            <p:cNvSpPr/>
            <p:nvPr/>
          </p:nvSpPr>
          <p:spPr>
            <a:xfrm>
              <a:off x="5175550" y="3989775"/>
              <a:ext cx="3825" cy="4575"/>
            </a:xfrm>
            <a:custGeom>
              <a:avLst/>
              <a:gdLst/>
              <a:ahLst/>
              <a:cxnLst/>
              <a:rect l="l" t="t" r="r" b="b"/>
              <a:pathLst>
                <a:path w="153" h="183" extrusionOk="0">
                  <a:moveTo>
                    <a:pt x="152" y="1"/>
                  </a:moveTo>
                  <a:lnTo>
                    <a:pt x="1" y="122"/>
                  </a:lnTo>
                  <a:lnTo>
                    <a:pt x="132" y="183"/>
                  </a:lnTo>
                  <a:lnTo>
                    <a:pt x="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3"/>
            <p:cNvSpPr/>
            <p:nvPr/>
          </p:nvSpPr>
          <p:spPr>
            <a:xfrm>
              <a:off x="5172525" y="3992800"/>
              <a:ext cx="6325" cy="5850"/>
            </a:xfrm>
            <a:custGeom>
              <a:avLst/>
              <a:gdLst/>
              <a:ahLst/>
              <a:cxnLst/>
              <a:rect l="l" t="t" r="r" b="b"/>
              <a:pathLst>
                <a:path w="253" h="234" extrusionOk="0">
                  <a:moveTo>
                    <a:pt x="122" y="1"/>
                  </a:moveTo>
                  <a:lnTo>
                    <a:pt x="0" y="112"/>
                  </a:lnTo>
                  <a:lnTo>
                    <a:pt x="233" y="233"/>
                  </a:lnTo>
                  <a:lnTo>
                    <a:pt x="253" y="62"/>
                  </a:lnTo>
                  <a:lnTo>
                    <a:pt x="122" y="1"/>
                  </a:lnTo>
                  <a:close/>
                </a:path>
              </a:pathLst>
            </a:custGeom>
            <a:solidFill>
              <a:srgbClr val="E8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3"/>
            <p:cNvSpPr/>
            <p:nvPr/>
          </p:nvSpPr>
          <p:spPr>
            <a:xfrm>
              <a:off x="5147975" y="4043900"/>
              <a:ext cx="7875" cy="7400"/>
            </a:xfrm>
            <a:custGeom>
              <a:avLst/>
              <a:gdLst/>
              <a:ahLst/>
              <a:cxnLst/>
              <a:rect l="l" t="t" r="r" b="b"/>
              <a:pathLst>
                <a:path w="315" h="296" extrusionOk="0">
                  <a:moveTo>
                    <a:pt x="82" y="0"/>
                  </a:moveTo>
                  <a:lnTo>
                    <a:pt x="32" y="111"/>
                  </a:lnTo>
                  <a:cubicBezTo>
                    <a:pt x="1" y="182"/>
                    <a:pt x="32" y="253"/>
                    <a:pt x="92" y="284"/>
                  </a:cubicBezTo>
                  <a:cubicBezTo>
                    <a:pt x="108" y="292"/>
                    <a:pt x="126" y="295"/>
                    <a:pt x="144" y="295"/>
                  </a:cubicBezTo>
                  <a:cubicBezTo>
                    <a:pt x="193" y="295"/>
                    <a:pt x="242" y="267"/>
                    <a:pt x="264" y="223"/>
                  </a:cubicBezTo>
                  <a:lnTo>
                    <a:pt x="315" y="122"/>
                  </a:lnTo>
                  <a:lnTo>
                    <a:pt x="82" y="0"/>
                  </a:ln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3"/>
            <p:cNvSpPr/>
            <p:nvPr/>
          </p:nvSpPr>
          <p:spPr>
            <a:xfrm>
              <a:off x="5151525" y="3995575"/>
              <a:ext cx="26825" cy="48350"/>
            </a:xfrm>
            <a:custGeom>
              <a:avLst/>
              <a:gdLst/>
              <a:ahLst/>
              <a:cxnLst/>
              <a:rect l="l" t="t" r="r" b="b"/>
              <a:pathLst>
                <a:path w="1073" h="1934" extrusionOk="0">
                  <a:moveTo>
                    <a:pt x="840" y="1"/>
                  </a:moveTo>
                  <a:lnTo>
                    <a:pt x="0" y="1812"/>
                  </a:lnTo>
                  <a:lnTo>
                    <a:pt x="223" y="1933"/>
                  </a:lnTo>
                  <a:lnTo>
                    <a:pt x="1073" y="122"/>
                  </a:lnTo>
                  <a:lnTo>
                    <a:pt x="840" y="1"/>
                  </a:ln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3"/>
            <p:cNvSpPr/>
            <p:nvPr/>
          </p:nvSpPr>
          <p:spPr>
            <a:xfrm>
              <a:off x="5150000" y="4040850"/>
              <a:ext cx="7100" cy="6100"/>
            </a:xfrm>
            <a:custGeom>
              <a:avLst/>
              <a:gdLst/>
              <a:ahLst/>
              <a:cxnLst/>
              <a:rect l="l" t="t" r="r" b="b"/>
              <a:pathLst>
                <a:path w="284" h="244" extrusionOk="0">
                  <a:moveTo>
                    <a:pt x="61" y="1"/>
                  </a:moveTo>
                  <a:lnTo>
                    <a:pt x="1" y="122"/>
                  </a:lnTo>
                  <a:lnTo>
                    <a:pt x="234" y="244"/>
                  </a:lnTo>
                  <a:lnTo>
                    <a:pt x="284" y="122"/>
                  </a:lnTo>
                  <a:lnTo>
                    <a:pt x="6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3"/>
            <p:cNvSpPr/>
            <p:nvPr/>
          </p:nvSpPr>
          <p:spPr>
            <a:xfrm>
              <a:off x="5324500" y="3939525"/>
              <a:ext cx="39475" cy="85675"/>
            </a:xfrm>
            <a:custGeom>
              <a:avLst/>
              <a:gdLst/>
              <a:ahLst/>
              <a:cxnLst/>
              <a:rect l="l" t="t" r="r" b="b"/>
              <a:pathLst>
                <a:path w="1579" h="3427" extrusionOk="0">
                  <a:moveTo>
                    <a:pt x="671" y="1"/>
                  </a:moveTo>
                  <a:cubicBezTo>
                    <a:pt x="356" y="1"/>
                    <a:pt x="81" y="190"/>
                    <a:pt x="81" y="190"/>
                  </a:cubicBezTo>
                  <a:lnTo>
                    <a:pt x="81" y="1029"/>
                  </a:lnTo>
                  <a:cubicBezTo>
                    <a:pt x="0" y="2405"/>
                    <a:pt x="668" y="3427"/>
                    <a:pt x="668" y="3427"/>
                  </a:cubicBezTo>
                  <a:cubicBezTo>
                    <a:pt x="1437" y="2567"/>
                    <a:pt x="1579" y="615"/>
                    <a:pt x="1144" y="190"/>
                  </a:cubicBezTo>
                  <a:cubicBezTo>
                    <a:pt x="996" y="48"/>
                    <a:pt x="828" y="1"/>
                    <a:pt x="6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3"/>
            <p:cNvSpPr/>
            <p:nvPr/>
          </p:nvSpPr>
          <p:spPr>
            <a:xfrm>
              <a:off x="5318775" y="3937175"/>
              <a:ext cx="29325" cy="26400"/>
            </a:xfrm>
            <a:custGeom>
              <a:avLst/>
              <a:gdLst/>
              <a:ahLst/>
              <a:cxnLst/>
              <a:rect l="l" t="t" r="r" b="b"/>
              <a:pathLst>
                <a:path w="1173" h="1056" extrusionOk="0">
                  <a:moveTo>
                    <a:pt x="503" y="1"/>
                  </a:moveTo>
                  <a:cubicBezTo>
                    <a:pt x="480" y="1"/>
                    <a:pt x="456" y="4"/>
                    <a:pt x="432" y="10"/>
                  </a:cubicBezTo>
                  <a:cubicBezTo>
                    <a:pt x="0" y="128"/>
                    <a:pt x="101" y="1055"/>
                    <a:pt x="606" y="1055"/>
                  </a:cubicBezTo>
                  <a:cubicBezTo>
                    <a:pt x="622" y="1055"/>
                    <a:pt x="638" y="1054"/>
                    <a:pt x="654" y="1053"/>
                  </a:cubicBezTo>
                  <a:cubicBezTo>
                    <a:pt x="1172" y="995"/>
                    <a:pt x="926" y="1"/>
                    <a:pt x="503" y="1"/>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3"/>
            <p:cNvSpPr/>
            <p:nvPr/>
          </p:nvSpPr>
          <p:spPr>
            <a:xfrm>
              <a:off x="4831875" y="4067550"/>
              <a:ext cx="149725" cy="185250"/>
            </a:xfrm>
            <a:custGeom>
              <a:avLst/>
              <a:gdLst/>
              <a:ahLst/>
              <a:cxnLst/>
              <a:rect l="l" t="t" r="r" b="b"/>
              <a:pathLst>
                <a:path w="5989" h="7410" extrusionOk="0">
                  <a:moveTo>
                    <a:pt x="2995" y="0"/>
                  </a:moveTo>
                  <a:cubicBezTo>
                    <a:pt x="2626" y="0"/>
                    <a:pt x="2256" y="76"/>
                    <a:pt x="1912" y="228"/>
                  </a:cubicBezTo>
                  <a:cubicBezTo>
                    <a:pt x="1113" y="592"/>
                    <a:pt x="567" y="1320"/>
                    <a:pt x="496" y="2150"/>
                  </a:cubicBezTo>
                  <a:lnTo>
                    <a:pt x="0" y="7410"/>
                  </a:lnTo>
                  <a:lnTo>
                    <a:pt x="5989" y="7410"/>
                  </a:lnTo>
                  <a:lnTo>
                    <a:pt x="5493" y="2150"/>
                  </a:lnTo>
                  <a:cubicBezTo>
                    <a:pt x="5422" y="1320"/>
                    <a:pt x="4876" y="592"/>
                    <a:pt x="4077" y="228"/>
                  </a:cubicBezTo>
                  <a:cubicBezTo>
                    <a:pt x="3733" y="76"/>
                    <a:pt x="3364" y="0"/>
                    <a:pt x="2995" y="0"/>
                  </a:cubicBezTo>
                  <a:close/>
                </a:path>
              </a:pathLst>
            </a:custGeom>
            <a:solidFill>
              <a:srgbClr val="D6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3"/>
            <p:cNvSpPr/>
            <p:nvPr/>
          </p:nvSpPr>
          <p:spPr>
            <a:xfrm>
              <a:off x="4842250" y="4256825"/>
              <a:ext cx="29100" cy="149975"/>
            </a:xfrm>
            <a:custGeom>
              <a:avLst/>
              <a:gdLst/>
              <a:ahLst/>
              <a:cxnLst/>
              <a:rect l="l" t="t" r="r" b="b"/>
              <a:pathLst>
                <a:path w="1164" h="5999" extrusionOk="0">
                  <a:moveTo>
                    <a:pt x="556" y="1"/>
                  </a:moveTo>
                  <a:cubicBezTo>
                    <a:pt x="526" y="1"/>
                    <a:pt x="496" y="21"/>
                    <a:pt x="496" y="51"/>
                  </a:cubicBezTo>
                  <a:lnTo>
                    <a:pt x="0" y="5938"/>
                  </a:lnTo>
                  <a:cubicBezTo>
                    <a:pt x="0" y="5969"/>
                    <a:pt x="30" y="5999"/>
                    <a:pt x="61" y="5999"/>
                  </a:cubicBezTo>
                  <a:lnTo>
                    <a:pt x="324" y="5999"/>
                  </a:lnTo>
                  <a:cubicBezTo>
                    <a:pt x="354" y="5999"/>
                    <a:pt x="374" y="5969"/>
                    <a:pt x="374" y="5938"/>
                  </a:cubicBezTo>
                  <a:lnTo>
                    <a:pt x="1163" y="51"/>
                  </a:lnTo>
                  <a:cubicBezTo>
                    <a:pt x="1163" y="21"/>
                    <a:pt x="1143" y="1"/>
                    <a:pt x="1113" y="1"/>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3"/>
            <p:cNvSpPr/>
            <p:nvPr/>
          </p:nvSpPr>
          <p:spPr>
            <a:xfrm>
              <a:off x="4944150" y="4256825"/>
              <a:ext cx="28100" cy="149975"/>
            </a:xfrm>
            <a:custGeom>
              <a:avLst/>
              <a:gdLst/>
              <a:ahLst/>
              <a:cxnLst/>
              <a:rect l="l" t="t" r="r" b="b"/>
              <a:pathLst>
                <a:path w="1124" h="5999" extrusionOk="0">
                  <a:moveTo>
                    <a:pt x="52" y="1"/>
                  </a:moveTo>
                  <a:cubicBezTo>
                    <a:pt x="21" y="1"/>
                    <a:pt x="1" y="21"/>
                    <a:pt x="1" y="51"/>
                  </a:cubicBezTo>
                  <a:lnTo>
                    <a:pt x="749" y="5938"/>
                  </a:lnTo>
                  <a:cubicBezTo>
                    <a:pt x="749" y="5969"/>
                    <a:pt x="769" y="5999"/>
                    <a:pt x="800" y="5999"/>
                  </a:cubicBezTo>
                  <a:lnTo>
                    <a:pt x="1063" y="5999"/>
                  </a:lnTo>
                  <a:cubicBezTo>
                    <a:pt x="1093" y="5999"/>
                    <a:pt x="1124" y="5969"/>
                    <a:pt x="1124" y="5938"/>
                  </a:cubicBezTo>
                  <a:lnTo>
                    <a:pt x="769" y="51"/>
                  </a:lnTo>
                  <a:cubicBezTo>
                    <a:pt x="769" y="21"/>
                    <a:pt x="739" y="1"/>
                    <a:pt x="709" y="1"/>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3"/>
            <p:cNvSpPr/>
            <p:nvPr/>
          </p:nvSpPr>
          <p:spPr>
            <a:xfrm>
              <a:off x="4814425" y="4247975"/>
              <a:ext cx="184650" cy="20525"/>
            </a:xfrm>
            <a:custGeom>
              <a:avLst/>
              <a:gdLst/>
              <a:ahLst/>
              <a:cxnLst/>
              <a:rect l="l" t="t" r="r" b="b"/>
              <a:pathLst>
                <a:path w="7386" h="821" extrusionOk="0">
                  <a:moveTo>
                    <a:pt x="992" y="0"/>
                  </a:moveTo>
                  <a:cubicBezTo>
                    <a:pt x="577" y="0"/>
                    <a:pt x="203" y="203"/>
                    <a:pt x="31" y="506"/>
                  </a:cubicBezTo>
                  <a:cubicBezTo>
                    <a:pt x="1" y="557"/>
                    <a:pt x="1" y="618"/>
                    <a:pt x="21" y="668"/>
                  </a:cubicBezTo>
                  <a:cubicBezTo>
                    <a:pt x="61" y="759"/>
                    <a:pt x="172" y="820"/>
                    <a:pt x="294" y="820"/>
                  </a:cubicBezTo>
                  <a:lnTo>
                    <a:pt x="7091" y="820"/>
                  </a:lnTo>
                  <a:cubicBezTo>
                    <a:pt x="7213" y="820"/>
                    <a:pt x="7324" y="759"/>
                    <a:pt x="7365" y="668"/>
                  </a:cubicBezTo>
                  <a:cubicBezTo>
                    <a:pt x="7385" y="618"/>
                    <a:pt x="7385" y="557"/>
                    <a:pt x="7354" y="506"/>
                  </a:cubicBezTo>
                  <a:cubicBezTo>
                    <a:pt x="7183" y="203"/>
                    <a:pt x="6808" y="0"/>
                    <a:pt x="6394"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3"/>
            <p:cNvSpPr/>
            <p:nvPr/>
          </p:nvSpPr>
          <p:spPr>
            <a:xfrm>
              <a:off x="4834150" y="4026700"/>
              <a:ext cx="144925" cy="156825"/>
            </a:xfrm>
            <a:custGeom>
              <a:avLst/>
              <a:gdLst/>
              <a:ahLst/>
              <a:cxnLst/>
              <a:rect l="l" t="t" r="r" b="b"/>
              <a:pathLst>
                <a:path w="5797" h="6273" extrusionOk="0">
                  <a:moveTo>
                    <a:pt x="3602" y="0"/>
                  </a:moveTo>
                  <a:cubicBezTo>
                    <a:pt x="3541" y="122"/>
                    <a:pt x="3440" y="212"/>
                    <a:pt x="3319" y="233"/>
                  </a:cubicBezTo>
                  <a:cubicBezTo>
                    <a:pt x="3202" y="249"/>
                    <a:pt x="3087" y="258"/>
                    <a:pt x="2974" y="258"/>
                  </a:cubicBezTo>
                  <a:cubicBezTo>
                    <a:pt x="2667" y="258"/>
                    <a:pt x="2379" y="191"/>
                    <a:pt x="2135" y="21"/>
                  </a:cubicBezTo>
                  <a:lnTo>
                    <a:pt x="1821" y="61"/>
                  </a:lnTo>
                  <a:cubicBezTo>
                    <a:pt x="608" y="203"/>
                    <a:pt x="1" y="1315"/>
                    <a:pt x="162" y="2570"/>
                  </a:cubicBezTo>
                  <a:lnTo>
                    <a:pt x="354" y="4047"/>
                  </a:lnTo>
                  <a:lnTo>
                    <a:pt x="466" y="5847"/>
                  </a:lnTo>
                  <a:cubicBezTo>
                    <a:pt x="486" y="6090"/>
                    <a:pt x="689" y="6272"/>
                    <a:pt x="931" y="6272"/>
                  </a:cubicBezTo>
                  <a:lnTo>
                    <a:pt x="4937" y="6272"/>
                  </a:lnTo>
                  <a:cubicBezTo>
                    <a:pt x="5169" y="6272"/>
                    <a:pt x="5372" y="6090"/>
                    <a:pt x="5392" y="5847"/>
                  </a:cubicBezTo>
                  <a:lnTo>
                    <a:pt x="5635" y="2570"/>
                  </a:lnTo>
                  <a:cubicBezTo>
                    <a:pt x="5797" y="1295"/>
                    <a:pt x="5250" y="162"/>
                    <a:pt x="3996" y="51"/>
                  </a:cubicBezTo>
                  <a:lnTo>
                    <a:pt x="3602" y="0"/>
                  </a:ln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3"/>
            <p:cNvSpPr/>
            <p:nvPr/>
          </p:nvSpPr>
          <p:spPr>
            <a:xfrm>
              <a:off x="4799000" y="4034800"/>
              <a:ext cx="63750" cy="109125"/>
            </a:xfrm>
            <a:custGeom>
              <a:avLst/>
              <a:gdLst/>
              <a:ahLst/>
              <a:cxnLst/>
              <a:rect l="l" t="t" r="r" b="b"/>
              <a:pathLst>
                <a:path w="2550" h="4365" extrusionOk="0">
                  <a:moveTo>
                    <a:pt x="2448" y="0"/>
                  </a:moveTo>
                  <a:cubicBezTo>
                    <a:pt x="1700" y="293"/>
                    <a:pt x="890" y="1750"/>
                    <a:pt x="699" y="2154"/>
                  </a:cubicBezTo>
                  <a:cubicBezTo>
                    <a:pt x="618" y="2327"/>
                    <a:pt x="395" y="2833"/>
                    <a:pt x="253" y="3287"/>
                  </a:cubicBezTo>
                  <a:cubicBezTo>
                    <a:pt x="0" y="3601"/>
                    <a:pt x="11" y="3945"/>
                    <a:pt x="11" y="3945"/>
                  </a:cubicBezTo>
                  <a:lnTo>
                    <a:pt x="122" y="3945"/>
                  </a:lnTo>
                  <a:cubicBezTo>
                    <a:pt x="132" y="4006"/>
                    <a:pt x="162" y="4056"/>
                    <a:pt x="253" y="4076"/>
                  </a:cubicBezTo>
                  <a:lnTo>
                    <a:pt x="1710" y="4360"/>
                  </a:lnTo>
                  <a:cubicBezTo>
                    <a:pt x="1725" y="4363"/>
                    <a:pt x="1741" y="4364"/>
                    <a:pt x="1756" y="4364"/>
                  </a:cubicBezTo>
                  <a:cubicBezTo>
                    <a:pt x="1842" y="4364"/>
                    <a:pt x="1924" y="4318"/>
                    <a:pt x="1933" y="4249"/>
                  </a:cubicBezTo>
                  <a:cubicBezTo>
                    <a:pt x="1983" y="3905"/>
                    <a:pt x="2196" y="2357"/>
                    <a:pt x="2549" y="1224"/>
                  </a:cubicBezTo>
                  <a:lnTo>
                    <a:pt x="2448" y="0"/>
                  </a:ln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3"/>
            <p:cNvSpPr/>
            <p:nvPr/>
          </p:nvSpPr>
          <p:spPr>
            <a:xfrm>
              <a:off x="4862225" y="4032775"/>
              <a:ext cx="8875" cy="35925"/>
            </a:xfrm>
            <a:custGeom>
              <a:avLst/>
              <a:gdLst/>
              <a:ahLst/>
              <a:cxnLst/>
              <a:rect l="l" t="t" r="r" b="b"/>
              <a:pathLst>
                <a:path w="355" h="1437" extrusionOk="0">
                  <a:moveTo>
                    <a:pt x="31" y="0"/>
                  </a:moveTo>
                  <a:lnTo>
                    <a:pt x="0" y="41"/>
                  </a:lnTo>
                  <a:cubicBezTo>
                    <a:pt x="11" y="41"/>
                    <a:pt x="304" y="263"/>
                    <a:pt x="71" y="1426"/>
                  </a:cubicBezTo>
                  <a:lnTo>
                    <a:pt x="121" y="1437"/>
                  </a:lnTo>
                  <a:cubicBezTo>
                    <a:pt x="355" y="232"/>
                    <a:pt x="41" y="10"/>
                    <a:pt x="31" y="0"/>
                  </a:cubicBez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3"/>
            <p:cNvSpPr/>
            <p:nvPr/>
          </p:nvSpPr>
          <p:spPr>
            <a:xfrm>
              <a:off x="4879675" y="4025350"/>
              <a:ext cx="52350" cy="34750"/>
            </a:xfrm>
            <a:custGeom>
              <a:avLst/>
              <a:gdLst/>
              <a:ahLst/>
              <a:cxnLst/>
              <a:rect l="l" t="t" r="r" b="b"/>
              <a:pathLst>
                <a:path w="2094" h="1390" extrusionOk="0">
                  <a:moveTo>
                    <a:pt x="1079" y="1"/>
                  </a:moveTo>
                  <a:cubicBezTo>
                    <a:pt x="429" y="1"/>
                    <a:pt x="0" y="115"/>
                    <a:pt x="0" y="115"/>
                  </a:cubicBezTo>
                  <a:cubicBezTo>
                    <a:pt x="0" y="115"/>
                    <a:pt x="212" y="1390"/>
                    <a:pt x="1062" y="1390"/>
                  </a:cubicBezTo>
                  <a:cubicBezTo>
                    <a:pt x="1912" y="1390"/>
                    <a:pt x="2094" y="95"/>
                    <a:pt x="2094" y="95"/>
                  </a:cubicBezTo>
                  <a:cubicBezTo>
                    <a:pt x="1722" y="25"/>
                    <a:pt x="137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3"/>
            <p:cNvSpPr/>
            <p:nvPr/>
          </p:nvSpPr>
          <p:spPr>
            <a:xfrm>
              <a:off x="4952250" y="4034800"/>
              <a:ext cx="61225" cy="109125"/>
            </a:xfrm>
            <a:custGeom>
              <a:avLst/>
              <a:gdLst/>
              <a:ahLst/>
              <a:cxnLst/>
              <a:rect l="l" t="t" r="r" b="b"/>
              <a:pathLst>
                <a:path w="2449" h="4365" extrusionOk="0">
                  <a:moveTo>
                    <a:pt x="101" y="0"/>
                  </a:moveTo>
                  <a:lnTo>
                    <a:pt x="0" y="1224"/>
                  </a:lnTo>
                  <a:cubicBezTo>
                    <a:pt x="355" y="2357"/>
                    <a:pt x="567" y="3905"/>
                    <a:pt x="618" y="4249"/>
                  </a:cubicBezTo>
                  <a:cubicBezTo>
                    <a:pt x="626" y="4318"/>
                    <a:pt x="700" y="4364"/>
                    <a:pt x="785" y="4364"/>
                  </a:cubicBezTo>
                  <a:cubicBezTo>
                    <a:pt x="799" y="4364"/>
                    <a:pt x="815" y="4363"/>
                    <a:pt x="830" y="4360"/>
                  </a:cubicBezTo>
                  <a:lnTo>
                    <a:pt x="2297" y="4076"/>
                  </a:lnTo>
                  <a:cubicBezTo>
                    <a:pt x="2378" y="4056"/>
                    <a:pt x="2418" y="4006"/>
                    <a:pt x="2418" y="3935"/>
                  </a:cubicBezTo>
                  <a:cubicBezTo>
                    <a:pt x="2448" y="3541"/>
                    <a:pt x="1973" y="2428"/>
                    <a:pt x="1841" y="2154"/>
                  </a:cubicBezTo>
                  <a:cubicBezTo>
                    <a:pt x="1649" y="1750"/>
                    <a:pt x="850" y="293"/>
                    <a:pt x="101" y="0"/>
                  </a:cubicBez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3"/>
            <p:cNvSpPr/>
            <p:nvPr/>
          </p:nvSpPr>
          <p:spPr>
            <a:xfrm>
              <a:off x="4943650" y="4032775"/>
              <a:ext cx="8875" cy="35925"/>
            </a:xfrm>
            <a:custGeom>
              <a:avLst/>
              <a:gdLst/>
              <a:ahLst/>
              <a:cxnLst/>
              <a:rect l="l" t="t" r="r" b="b"/>
              <a:pathLst>
                <a:path w="355" h="1437" extrusionOk="0">
                  <a:moveTo>
                    <a:pt x="324" y="0"/>
                  </a:moveTo>
                  <a:cubicBezTo>
                    <a:pt x="314" y="10"/>
                    <a:pt x="0" y="232"/>
                    <a:pt x="243" y="1437"/>
                  </a:cubicBezTo>
                  <a:lnTo>
                    <a:pt x="284" y="1426"/>
                  </a:lnTo>
                  <a:cubicBezTo>
                    <a:pt x="61" y="263"/>
                    <a:pt x="355" y="41"/>
                    <a:pt x="355" y="41"/>
                  </a:cubicBezTo>
                  <a:lnTo>
                    <a:pt x="324" y="0"/>
                  </a:ln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3"/>
            <p:cNvSpPr/>
            <p:nvPr/>
          </p:nvSpPr>
          <p:spPr>
            <a:xfrm>
              <a:off x="4839725" y="4123050"/>
              <a:ext cx="19425" cy="10400"/>
            </a:xfrm>
            <a:custGeom>
              <a:avLst/>
              <a:gdLst/>
              <a:ahLst/>
              <a:cxnLst/>
              <a:rect l="l" t="t" r="r" b="b"/>
              <a:pathLst>
                <a:path w="777" h="416" extrusionOk="0">
                  <a:moveTo>
                    <a:pt x="304" y="0"/>
                  </a:moveTo>
                  <a:cubicBezTo>
                    <a:pt x="269" y="0"/>
                    <a:pt x="231" y="3"/>
                    <a:pt x="192" y="11"/>
                  </a:cubicBezTo>
                  <a:cubicBezTo>
                    <a:pt x="0" y="41"/>
                    <a:pt x="41" y="415"/>
                    <a:pt x="41" y="415"/>
                  </a:cubicBezTo>
                  <a:lnTo>
                    <a:pt x="576" y="415"/>
                  </a:lnTo>
                  <a:cubicBezTo>
                    <a:pt x="776" y="260"/>
                    <a:pt x="617" y="0"/>
                    <a:pt x="304" y="0"/>
                  </a:cubicBezTo>
                  <a:close/>
                </a:path>
              </a:pathLst>
            </a:custGeom>
            <a:solidFill>
              <a:srgbClr val="8E4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3"/>
            <p:cNvSpPr/>
            <p:nvPr/>
          </p:nvSpPr>
          <p:spPr>
            <a:xfrm>
              <a:off x="4808100" y="4114925"/>
              <a:ext cx="44800" cy="18525"/>
            </a:xfrm>
            <a:custGeom>
              <a:avLst/>
              <a:gdLst/>
              <a:ahLst/>
              <a:cxnLst/>
              <a:rect l="l" t="t" r="r" b="b"/>
              <a:pathLst>
                <a:path w="1792" h="741" extrusionOk="0">
                  <a:moveTo>
                    <a:pt x="791" y="0"/>
                  </a:moveTo>
                  <a:cubicBezTo>
                    <a:pt x="428" y="0"/>
                    <a:pt x="197" y="243"/>
                    <a:pt x="61" y="477"/>
                  </a:cubicBezTo>
                  <a:cubicBezTo>
                    <a:pt x="0" y="599"/>
                    <a:pt x="81" y="740"/>
                    <a:pt x="223" y="740"/>
                  </a:cubicBezTo>
                  <a:lnTo>
                    <a:pt x="1548" y="740"/>
                  </a:lnTo>
                  <a:cubicBezTo>
                    <a:pt x="1690" y="740"/>
                    <a:pt x="1791" y="578"/>
                    <a:pt x="1700" y="467"/>
                  </a:cubicBezTo>
                  <a:cubicBezTo>
                    <a:pt x="1578" y="325"/>
                    <a:pt x="1315" y="82"/>
                    <a:pt x="931" y="12"/>
                  </a:cubicBezTo>
                  <a:cubicBezTo>
                    <a:pt x="882" y="4"/>
                    <a:pt x="836" y="0"/>
                    <a:pt x="791" y="0"/>
                  </a:cubicBezTo>
                  <a:close/>
                </a:path>
              </a:pathLst>
            </a:custGeom>
            <a:solidFill>
              <a:srgbClr val="AF6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3"/>
            <p:cNvSpPr/>
            <p:nvPr/>
          </p:nvSpPr>
          <p:spPr>
            <a:xfrm>
              <a:off x="4818725" y="4127600"/>
              <a:ext cx="3325" cy="5850"/>
            </a:xfrm>
            <a:custGeom>
              <a:avLst/>
              <a:gdLst/>
              <a:ahLst/>
              <a:cxnLst/>
              <a:rect l="l" t="t" r="r" b="b"/>
              <a:pathLst>
                <a:path w="133" h="234" extrusionOk="0">
                  <a:moveTo>
                    <a:pt x="20" y="0"/>
                  </a:moveTo>
                  <a:lnTo>
                    <a:pt x="0" y="20"/>
                  </a:lnTo>
                  <a:cubicBezTo>
                    <a:pt x="71" y="81"/>
                    <a:pt x="101" y="142"/>
                    <a:pt x="92" y="193"/>
                  </a:cubicBezTo>
                  <a:cubicBezTo>
                    <a:pt x="81" y="203"/>
                    <a:pt x="71" y="223"/>
                    <a:pt x="61" y="233"/>
                  </a:cubicBezTo>
                  <a:lnTo>
                    <a:pt x="101" y="233"/>
                  </a:lnTo>
                  <a:cubicBezTo>
                    <a:pt x="101" y="223"/>
                    <a:pt x="112" y="213"/>
                    <a:pt x="112" y="193"/>
                  </a:cubicBezTo>
                  <a:cubicBezTo>
                    <a:pt x="132" y="142"/>
                    <a:pt x="101" y="71"/>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3"/>
            <p:cNvSpPr/>
            <p:nvPr/>
          </p:nvSpPr>
          <p:spPr>
            <a:xfrm>
              <a:off x="4827075" y="4126575"/>
              <a:ext cx="4075" cy="6875"/>
            </a:xfrm>
            <a:custGeom>
              <a:avLst/>
              <a:gdLst/>
              <a:ahLst/>
              <a:cxnLst/>
              <a:rect l="l" t="t" r="r" b="b"/>
              <a:pathLst>
                <a:path w="163" h="275" extrusionOk="0">
                  <a:moveTo>
                    <a:pt x="21" y="1"/>
                  </a:moveTo>
                  <a:lnTo>
                    <a:pt x="0" y="21"/>
                  </a:lnTo>
                  <a:cubicBezTo>
                    <a:pt x="91" y="92"/>
                    <a:pt x="132" y="163"/>
                    <a:pt x="122" y="214"/>
                  </a:cubicBezTo>
                  <a:cubicBezTo>
                    <a:pt x="122" y="244"/>
                    <a:pt x="102" y="254"/>
                    <a:pt x="81" y="274"/>
                  </a:cubicBezTo>
                  <a:lnTo>
                    <a:pt x="122" y="274"/>
                  </a:lnTo>
                  <a:cubicBezTo>
                    <a:pt x="142" y="254"/>
                    <a:pt x="152" y="244"/>
                    <a:pt x="152" y="223"/>
                  </a:cubicBezTo>
                  <a:cubicBezTo>
                    <a:pt x="162" y="153"/>
                    <a:pt x="122" y="82"/>
                    <a:pt x="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3"/>
            <p:cNvSpPr/>
            <p:nvPr/>
          </p:nvSpPr>
          <p:spPr>
            <a:xfrm>
              <a:off x="4837200" y="4125075"/>
              <a:ext cx="3800" cy="8375"/>
            </a:xfrm>
            <a:custGeom>
              <a:avLst/>
              <a:gdLst/>
              <a:ahLst/>
              <a:cxnLst/>
              <a:rect l="l" t="t" r="r" b="b"/>
              <a:pathLst>
                <a:path w="152" h="335" extrusionOk="0">
                  <a:moveTo>
                    <a:pt x="20" y="0"/>
                  </a:moveTo>
                  <a:lnTo>
                    <a:pt x="0" y="20"/>
                  </a:lnTo>
                  <a:cubicBezTo>
                    <a:pt x="81" y="101"/>
                    <a:pt x="121" y="182"/>
                    <a:pt x="121" y="243"/>
                  </a:cubicBezTo>
                  <a:cubicBezTo>
                    <a:pt x="121" y="283"/>
                    <a:pt x="101" y="314"/>
                    <a:pt x="91" y="334"/>
                  </a:cubicBezTo>
                  <a:lnTo>
                    <a:pt x="121" y="334"/>
                  </a:lnTo>
                  <a:cubicBezTo>
                    <a:pt x="142" y="314"/>
                    <a:pt x="151" y="283"/>
                    <a:pt x="151" y="253"/>
                  </a:cubicBezTo>
                  <a:cubicBezTo>
                    <a:pt x="151" y="172"/>
                    <a:pt x="111" y="91"/>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3"/>
            <p:cNvSpPr/>
            <p:nvPr/>
          </p:nvSpPr>
          <p:spPr>
            <a:xfrm>
              <a:off x="4847050" y="4123550"/>
              <a:ext cx="3550" cy="9900"/>
            </a:xfrm>
            <a:custGeom>
              <a:avLst/>
              <a:gdLst/>
              <a:ahLst/>
              <a:cxnLst/>
              <a:rect l="l" t="t" r="r" b="b"/>
              <a:pathLst>
                <a:path w="142" h="396" extrusionOk="0">
                  <a:moveTo>
                    <a:pt x="20" y="0"/>
                  </a:moveTo>
                  <a:lnTo>
                    <a:pt x="0" y="21"/>
                  </a:lnTo>
                  <a:cubicBezTo>
                    <a:pt x="112" y="152"/>
                    <a:pt x="112" y="254"/>
                    <a:pt x="101" y="304"/>
                  </a:cubicBezTo>
                  <a:cubicBezTo>
                    <a:pt x="92" y="344"/>
                    <a:pt x="71" y="375"/>
                    <a:pt x="51" y="395"/>
                  </a:cubicBezTo>
                  <a:lnTo>
                    <a:pt x="92" y="395"/>
                  </a:lnTo>
                  <a:cubicBezTo>
                    <a:pt x="112" y="375"/>
                    <a:pt x="122" y="344"/>
                    <a:pt x="132" y="314"/>
                  </a:cubicBezTo>
                  <a:cubicBezTo>
                    <a:pt x="142" y="263"/>
                    <a:pt x="142" y="142"/>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3"/>
            <p:cNvSpPr/>
            <p:nvPr/>
          </p:nvSpPr>
          <p:spPr>
            <a:xfrm>
              <a:off x="4937325" y="4114500"/>
              <a:ext cx="19500" cy="10600"/>
            </a:xfrm>
            <a:custGeom>
              <a:avLst/>
              <a:gdLst/>
              <a:ahLst/>
              <a:cxnLst/>
              <a:rect l="l" t="t" r="r" b="b"/>
              <a:pathLst>
                <a:path w="780" h="424" extrusionOk="0">
                  <a:moveTo>
                    <a:pt x="489" y="1"/>
                  </a:moveTo>
                  <a:cubicBezTo>
                    <a:pt x="167" y="1"/>
                    <a:pt x="0" y="267"/>
                    <a:pt x="203" y="423"/>
                  </a:cubicBezTo>
                  <a:lnTo>
                    <a:pt x="739" y="423"/>
                  </a:lnTo>
                  <a:cubicBezTo>
                    <a:pt x="739" y="423"/>
                    <a:pt x="779" y="49"/>
                    <a:pt x="588" y="9"/>
                  </a:cubicBezTo>
                  <a:cubicBezTo>
                    <a:pt x="553" y="3"/>
                    <a:pt x="521" y="1"/>
                    <a:pt x="489" y="1"/>
                  </a:cubicBezTo>
                  <a:close/>
                </a:path>
              </a:pathLst>
            </a:custGeom>
            <a:solidFill>
              <a:srgbClr val="8E4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3"/>
            <p:cNvSpPr/>
            <p:nvPr/>
          </p:nvSpPr>
          <p:spPr>
            <a:xfrm>
              <a:off x="4943900" y="4104575"/>
              <a:ext cx="42750" cy="20525"/>
            </a:xfrm>
            <a:custGeom>
              <a:avLst/>
              <a:gdLst/>
              <a:ahLst/>
              <a:cxnLst/>
              <a:rect l="l" t="t" r="r" b="b"/>
              <a:pathLst>
                <a:path w="1710" h="821" extrusionOk="0">
                  <a:moveTo>
                    <a:pt x="969" y="1"/>
                  </a:moveTo>
                  <a:cubicBezTo>
                    <a:pt x="930" y="1"/>
                    <a:pt x="891" y="4"/>
                    <a:pt x="851" y="11"/>
                  </a:cubicBezTo>
                  <a:cubicBezTo>
                    <a:pt x="466" y="82"/>
                    <a:pt x="223" y="334"/>
                    <a:pt x="82" y="537"/>
                  </a:cubicBezTo>
                  <a:cubicBezTo>
                    <a:pt x="1" y="658"/>
                    <a:pt x="91" y="820"/>
                    <a:pt x="233" y="820"/>
                  </a:cubicBezTo>
                  <a:lnTo>
                    <a:pt x="1285" y="820"/>
                  </a:lnTo>
                  <a:cubicBezTo>
                    <a:pt x="1559" y="820"/>
                    <a:pt x="1710" y="496"/>
                    <a:pt x="1528" y="284"/>
                  </a:cubicBezTo>
                  <a:cubicBezTo>
                    <a:pt x="1397" y="127"/>
                    <a:pt x="1206" y="1"/>
                    <a:pt x="969" y="1"/>
                  </a:cubicBezTo>
                  <a:close/>
                </a:path>
              </a:pathLst>
            </a:custGeom>
            <a:solidFill>
              <a:srgbClr val="AF6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3"/>
            <p:cNvSpPr/>
            <p:nvPr/>
          </p:nvSpPr>
          <p:spPr>
            <a:xfrm>
              <a:off x="4974500" y="4119250"/>
              <a:ext cx="3325" cy="5850"/>
            </a:xfrm>
            <a:custGeom>
              <a:avLst/>
              <a:gdLst/>
              <a:ahLst/>
              <a:cxnLst/>
              <a:rect l="l" t="t" r="r" b="b"/>
              <a:pathLst>
                <a:path w="133" h="234" extrusionOk="0">
                  <a:moveTo>
                    <a:pt x="102" y="1"/>
                  </a:moveTo>
                  <a:cubicBezTo>
                    <a:pt x="31" y="71"/>
                    <a:pt x="0" y="142"/>
                    <a:pt x="21" y="193"/>
                  </a:cubicBezTo>
                  <a:cubicBezTo>
                    <a:pt x="21" y="203"/>
                    <a:pt x="31" y="223"/>
                    <a:pt x="31" y="233"/>
                  </a:cubicBezTo>
                  <a:lnTo>
                    <a:pt x="72" y="233"/>
                  </a:lnTo>
                  <a:cubicBezTo>
                    <a:pt x="61" y="223"/>
                    <a:pt x="51" y="203"/>
                    <a:pt x="41" y="183"/>
                  </a:cubicBezTo>
                  <a:cubicBezTo>
                    <a:pt x="31" y="142"/>
                    <a:pt x="61" y="82"/>
                    <a:pt x="132" y="21"/>
                  </a:cubicBezTo>
                  <a:lnTo>
                    <a:pt x="1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3"/>
            <p:cNvSpPr/>
            <p:nvPr/>
          </p:nvSpPr>
          <p:spPr>
            <a:xfrm>
              <a:off x="4965400" y="4118250"/>
              <a:ext cx="4075" cy="6850"/>
            </a:xfrm>
            <a:custGeom>
              <a:avLst/>
              <a:gdLst/>
              <a:ahLst/>
              <a:cxnLst/>
              <a:rect l="l" t="t" r="r" b="b"/>
              <a:pathLst>
                <a:path w="163" h="274" extrusionOk="0">
                  <a:moveTo>
                    <a:pt x="142" y="0"/>
                  </a:moveTo>
                  <a:cubicBezTo>
                    <a:pt x="41" y="81"/>
                    <a:pt x="0" y="152"/>
                    <a:pt x="11" y="212"/>
                  </a:cubicBezTo>
                  <a:cubicBezTo>
                    <a:pt x="11" y="243"/>
                    <a:pt x="20" y="253"/>
                    <a:pt x="31" y="273"/>
                  </a:cubicBezTo>
                  <a:lnTo>
                    <a:pt x="71" y="273"/>
                  </a:lnTo>
                  <a:cubicBezTo>
                    <a:pt x="61" y="253"/>
                    <a:pt x="41" y="233"/>
                    <a:pt x="41" y="212"/>
                  </a:cubicBezTo>
                  <a:cubicBezTo>
                    <a:pt x="31" y="162"/>
                    <a:pt x="71" y="91"/>
                    <a:pt x="162" y="21"/>
                  </a:cubicBezTo>
                  <a:lnTo>
                    <a:pt x="1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3"/>
            <p:cNvSpPr/>
            <p:nvPr/>
          </p:nvSpPr>
          <p:spPr>
            <a:xfrm>
              <a:off x="4955275" y="4116725"/>
              <a:ext cx="4075" cy="8375"/>
            </a:xfrm>
            <a:custGeom>
              <a:avLst/>
              <a:gdLst/>
              <a:ahLst/>
              <a:cxnLst/>
              <a:rect l="l" t="t" r="r" b="b"/>
              <a:pathLst>
                <a:path w="163" h="335" extrusionOk="0">
                  <a:moveTo>
                    <a:pt x="142" y="1"/>
                  </a:moveTo>
                  <a:cubicBezTo>
                    <a:pt x="52" y="82"/>
                    <a:pt x="1" y="172"/>
                    <a:pt x="11" y="253"/>
                  </a:cubicBezTo>
                  <a:cubicBezTo>
                    <a:pt x="11" y="284"/>
                    <a:pt x="21" y="314"/>
                    <a:pt x="31" y="334"/>
                  </a:cubicBezTo>
                  <a:lnTo>
                    <a:pt x="72" y="334"/>
                  </a:lnTo>
                  <a:cubicBezTo>
                    <a:pt x="61" y="314"/>
                    <a:pt x="41" y="284"/>
                    <a:pt x="41" y="243"/>
                  </a:cubicBezTo>
                  <a:cubicBezTo>
                    <a:pt x="41" y="172"/>
                    <a:pt x="82" y="102"/>
                    <a:pt x="162" y="21"/>
                  </a:cubicBezTo>
                  <a:lnTo>
                    <a:pt x="1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3"/>
            <p:cNvSpPr/>
            <p:nvPr/>
          </p:nvSpPr>
          <p:spPr>
            <a:xfrm>
              <a:off x="4945925" y="4115200"/>
              <a:ext cx="3575" cy="9900"/>
            </a:xfrm>
            <a:custGeom>
              <a:avLst/>
              <a:gdLst/>
              <a:ahLst/>
              <a:cxnLst/>
              <a:rect l="l" t="t" r="r" b="b"/>
              <a:pathLst>
                <a:path w="143" h="396" extrusionOk="0">
                  <a:moveTo>
                    <a:pt x="122" y="1"/>
                  </a:moveTo>
                  <a:cubicBezTo>
                    <a:pt x="1" y="143"/>
                    <a:pt x="1" y="253"/>
                    <a:pt x="10" y="314"/>
                  </a:cubicBezTo>
                  <a:cubicBezTo>
                    <a:pt x="21" y="345"/>
                    <a:pt x="31" y="365"/>
                    <a:pt x="51" y="395"/>
                  </a:cubicBezTo>
                  <a:lnTo>
                    <a:pt x="91" y="395"/>
                  </a:lnTo>
                  <a:cubicBezTo>
                    <a:pt x="61" y="375"/>
                    <a:pt x="51" y="345"/>
                    <a:pt x="41" y="304"/>
                  </a:cubicBezTo>
                  <a:cubicBezTo>
                    <a:pt x="31" y="253"/>
                    <a:pt x="21" y="152"/>
                    <a:pt x="142" y="21"/>
                  </a:cubicBezTo>
                  <a:lnTo>
                    <a:pt x="1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3"/>
            <p:cNvSpPr/>
            <p:nvPr/>
          </p:nvSpPr>
          <p:spPr>
            <a:xfrm>
              <a:off x="4973750" y="4098775"/>
              <a:ext cx="18975" cy="26575"/>
            </a:xfrm>
            <a:custGeom>
              <a:avLst/>
              <a:gdLst/>
              <a:ahLst/>
              <a:cxnLst/>
              <a:rect l="l" t="t" r="r" b="b"/>
              <a:pathLst>
                <a:path w="759" h="1063" extrusionOk="0">
                  <a:moveTo>
                    <a:pt x="10" y="0"/>
                  </a:moveTo>
                  <a:lnTo>
                    <a:pt x="0" y="40"/>
                  </a:lnTo>
                  <a:cubicBezTo>
                    <a:pt x="253" y="101"/>
                    <a:pt x="567" y="274"/>
                    <a:pt x="668" y="557"/>
                  </a:cubicBezTo>
                  <a:cubicBezTo>
                    <a:pt x="709" y="678"/>
                    <a:pt x="698" y="800"/>
                    <a:pt x="628" y="890"/>
                  </a:cubicBezTo>
                  <a:cubicBezTo>
                    <a:pt x="572" y="974"/>
                    <a:pt x="465" y="1023"/>
                    <a:pt x="338" y="1023"/>
                  </a:cubicBezTo>
                  <a:cubicBezTo>
                    <a:pt x="327" y="1023"/>
                    <a:pt x="316" y="1023"/>
                    <a:pt x="304" y="1022"/>
                  </a:cubicBezTo>
                  <a:lnTo>
                    <a:pt x="304" y="1063"/>
                  </a:lnTo>
                  <a:lnTo>
                    <a:pt x="334" y="1063"/>
                  </a:lnTo>
                  <a:cubicBezTo>
                    <a:pt x="476" y="1063"/>
                    <a:pt x="597" y="1012"/>
                    <a:pt x="668" y="921"/>
                  </a:cubicBezTo>
                  <a:cubicBezTo>
                    <a:pt x="739" y="820"/>
                    <a:pt x="759" y="678"/>
                    <a:pt x="709" y="537"/>
                  </a:cubicBezTo>
                  <a:cubicBezTo>
                    <a:pt x="597" y="243"/>
                    <a:pt x="284" y="61"/>
                    <a:pt x="10"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3"/>
            <p:cNvSpPr/>
            <p:nvPr/>
          </p:nvSpPr>
          <p:spPr>
            <a:xfrm>
              <a:off x="4800500" y="4106450"/>
              <a:ext cx="41000" cy="18900"/>
            </a:xfrm>
            <a:custGeom>
              <a:avLst/>
              <a:gdLst/>
              <a:ahLst/>
              <a:cxnLst/>
              <a:rect l="l" t="t" r="r" b="b"/>
              <a:pathLst>
                <a:path w="1640" h="756" extrusionOk="0">
                  <a:moveTo>
                    <a:pt x="1010" y="1"/>
                  </a:moveTo>
                  <a:cubicBezTo>
                    <a:pt x="888" y="1"/>
                    <a:pt x="760" y="16"/>
                    <a:pt x="639" y="57"/>
                  </a:cubicBezTo>
                  <a:cubicBezTo>
                    <a:pt x="193" y="209"/>
                    <a:pt x="1" y="715"/>
                    <a:pt x="1" y="735"/>
                  </a:cubicBezTo>
                  <a:lnTo>
                    <a:pt x="41" y="756"/>
                  </a:lnTo>
                  <a:cubicBezTo>
                    <a:pt x="41" y="745"/>
                    <a:pt x="234" y="250"/>
                    <a:pt x="659" y="98"/>
                  </a:cubicBezTo>
                  <a:cubicBezTo>
                    <a:pt x="773" y="60"/>
                    <a:pt x="895" y="46"/>
                    <a:pt x="1013" y="46"/>
                  </a:cubicBezTo>
                  <a:cubicBezTo>
                    <a:pt x="1334" y="46"/>
                    <a:pt x="1622" y="149"/>
                    <a:pt x="1630" y="149"/>
                  </a:cubicBezTo>
                  <a:lnTo>
                    <a:pt x="1640" y="108"/>
                  </a:lnTo>
                  <a:cubicBezTo>
                    <a:pt x="1625" y="108"/>
                    <a:pt x="1337" y="1"/>
                    <a:pt x="1010"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3"/>
            <p:cNvSpPr/>
            <p:nvPr/>
          </p:nvSpPr>
          <p:spPr>
            <a:xfrm>
              <a:off x="4888525" y="4003175"/>
              <a:ext cx="36425" cy="34425"/>
            </a:xfrm>
            <a:custGeom>
              <a:avLst/>
              <a:gdLst/>
              <a:ahLst/>
              <a:cxnLst/>
              <a:rect l="l" t="t" r="r" b="b"/>
              <a:pathLst>
                <a:path w="1457" h="1377" extrusionOk="0">
                  <a:moveTo>
                    <a:pt x="61" y="0"/>
                  </a:moveTo>
                  <a:lnTo>
                    <a:pt x="0" y="941"/>
                  </a:lnTo>
                  <a:cubicBezTo>
                    <a:pt x="0" y="941"/>
                    <a:pt x="162" y="1376"/>
                    <a:pt x="708" y="1376"/>
                  </a:cubicBezTo>
                  <a:cubicBezTo>
                    <a:pt x="1254" y="1376"/>
                    <a:pt x="1457" y="941"/>
                    <a:pt x="1457" y="941"/>
                  </a:cubicBezTo>
                  <a:lnTo>
                    <a:pt x="1386" y="0"/>
                  </a:lnTo>
                  <a:close/>
                </a:path>
              </a:pathLst>
            </a:custGeom>
            <a:solidFill>
              <a:srgbClr val="AF6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3"/>
            <p:cNvSpPr/>
            <p:nvPr/>
          </p:nvSpPr>
          <p:spPr>
            <a:xfrm>
              <a:off x="4866250" y="3970125"/>
              <a:ext cx="18250" cy="18300"/>
            </a:xfrm>
            <a:custGeom>
              <a:avLst/>
              <a:gdLst/>
              <a:ahLst/>
              <a:cxnLst/>
              <a:rect l="l" t="t" r="r" b="b"/>
              <a:pathLst>
                <a:path w="730" h="732" extrusionOk="0">
                  <a:moveTo>
                    <a:pt x="336" y="0"/>
                  </a:moveTo>
                  <a:cubicBezTo>
                    <a:pt x="305" y="0"/>
                    <a:pt x="274" y="6"/>
                    <a:pt x="244" y="18"/>
                  </a:cubicBezTo>
                  <a:cubicBezTo>
                    <a:pt x="82" y="78"/>
                    <a:pt x="1" y="281"/>
                    <a:pt x="72" y="473"/>
                  </a:cubicBezTo>
                  <a:cubicBezTo>
                    <a:pt x="129" y="629"/>
                    <a:pt x="268" y="732"/>
                    <a:pt x="405" y="732"/>
                  </a:cubicBezTo>
                  <a:cubicBezTo>
                    <a:pt x="436" y="732"/>
                    <a:pt x="467" y="727"/>
                    <a:pt x="497" y="715"/>
                  </a:cubicBezTo>
                  <a:cubicBezTo>
                    <a:pt x="659" y="655"/>
                    <a:pt x="729" y="443"/>
                    <a:pt x="659" y="250"/>
                  </a:cubicBezTo>
                  <a:cubicBezTo>
                    <a:pt x="602" y="96"/>
                    <a:pt x="466" y="0"/>
                    <a:pt x="336" y="0"/>
                  </a:cubicBezTo>
                  <a:close/>
                </a:path>
              </a:pathLst>
            </a:custGeom>
            <a:solidFill>
              <a:srgbClr val="AF6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3"/>
            <p:cNvSpPr/>
            <p:nvPr/>
          </p:nvSpPr>
          <p:spPr>
            <a:xfrm>
              <a:off x="4869300" y="3973825"/>
              <a:ext cx="4575" cy="8900"/>
            </a:xfrm>
            <a:custGeom>
              <a:avLst/>
              <a:gdLst/>
              <a:ahLst/>
              <a:cxnLst/>
              <a:rect l="l" t="t" r="r" b="b"/>
              <a:pathLst>
                <a:path w="183" h="356" extrusionOk="0">
                  <a:moveTo>
                    <a:pt x="162" y="1"/>
                  </a:moveTo>
                  <a:cubicBezTo>
                    <a:pt x="0" y="133"/>
                    <a:pt x="72" y="355"/>
                    <a:pt x="72" y="355"/>
                  </a:cubicBezTo>
                  <a:lnTo>
                    <a:pt x="101" y="345"/>
                  </a:lnTo>
                  <a:cubicBezTo>
                    <a:pt x="101" y="345"/>
                    <a:pt x="41" y="142"/>
                    <a:pt x="182" y="32"/>
                  </a:cubicBezTo>
                  <a:lnTo>
                    <a:pt x="162" y="1"/>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3"/>
            <p:cNvSpPr/>
            <p:nvPr/>
          </p:nvSpPr>
          <p:spPr>
            <a:xfrm>
              <a:off x="4928975" y="3970125"/>
              <a:ext cx="18225" cy="18300"/>
            </a:xfrm>
            <a:custGeom>
              <a:avLst/>
              <a:gdLst/>
              <a:ahLst/>
              <a:cxnLst/>
              <a:rect l="l" t="t" r="r" b="b"/>
              <a:pathLst>
                <a:path w="729" h="732" extrusionOk="0">
                  <a:moveTo>
                    <a:pt x="399" y="0"/>
                  </a:moveTo>
                  <a:cubicBezTo>
                    <a:pt x="264" y="0"/>
                    <a:pt x="128" y="96"/>
                    <a:pt x="72" y="250"/>
                  </a:cubicBezTo>
                  <a:cubicBezTo>
                    <a:pt x="1" y="443"/>
                    <a:pt x="82" y="655"/>
                    <a:pt x="243" y="715"/>
                  </a:cubicBezTo>
                  <a:cubicBezTo>
                    <a:pt x="272" y="727"/>
                    <a:pt x="301" y="732"/>
                    <a:pt x="331" y="732"/>
                  </a:cubicBezTo>
                  <a:cubicBezTo>
                    <a:pt x="463" y="732"/>
                    <a:pt x="601" y="629"/>
                    <a:pt x="659" y="473"/>
                  </a:cubicBezTo>
                  <a:cubicBezTo>
                    <a:pt x="729" y="281"/>
                    <a:pt x="659" y="78"/>
                    <a:pt x="497" y="18"/>
                  </a:cubicBezTo>
                  <a:cubicBezTo>
                    <a:pt x="465" y="6"/>
                    <a:pt x="432" y="0"/>
                    <a:pt x="399" y="0"/>
                  </a:cubicBezTo>
                  <a:close/>
                </a:path>
              </a:pathLst>
            </a:custGeom>
            <a:solidFill>
              <a:srgbClr val="AF6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3"/>
            <p:cNvSpPr/>
            <p:nvPr/>
          </p:nvSpPr>
          <p:spPr>
            <a:xfrm>
              <a:off x="4940375" y="3973825"/>
              <a:ext cx="4575" cy="8900"/>
            </a:xfrm>
            <a:custGeom>
              <a:avLst/>
              <a:gdLst/>
              <a:ahLst/>
              <a:cxnLst/>
              <a:rect l="l" t="t" r="r" b="b"/>
              <a:pathLst>
                <a:path w="183" h="356" extrusionOk="0">
                  <a:moveTo>
                    <a:pt x="20" y="1"/>
                  </a:moveTo>
                  <a:lnTo>
                    <a:pt x="0" y="32"/>
                  </a:lnTo>
                  <a:cubicBezTo>
                    <a:pt x="142" y="142"/>
                    <a:pt x="81" y="345"/>
                    <a:pt x="81" y="345"/>
                  </a:cubicBezTo>
                  <a:lnTo>
                    <a:pt x="111" y="355"/>
                  </a:lnTo>
                  <a:cubicBezTo>
                    <a:pt x="111" y="355"/>
                    <a:pt x="182" y="133"/>
                    <a:pt x="20"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3"/>
            <p:cNvSpPr/>
            <p:nvPr/>
          </p:nvSpPr>
          <p:spPr>
            <a:xfrm>
              <a:off x="4889275" y="4007225"/>
              <a:ext cx="34925" cy="19750"/>
            </a:xfrm>
            <a:custGeom>
              <a:avLst/>
              <a:gdLst/>
              <a:ahLst/>
              <a:cxnLst/>
              <a:rect l="l" t="t" r="r" b="b"/>
              <a:pathLst>
                <a:path w="1397" h="790" extrusionOk="0">
                  <a:moveTo>
                    <a:pt x="1" y="0"/>
                  </a:moveTo>
                  <a:lnTo>
                    <a:pt x="1" y="344"/>
                  </a:lnTo>
                  <a:cubicBezTo>
                    <a:pt x="1" y="344"/>
                    <a:pt x="264" y="789"/>
                    <a:pt x="698" y="789"/>
                  </a:cubicBezTo>
                  <a:cubicBezTo>
                    <a:pt x="1134" y="789"/>
                    <a:pt x="1397" y="344"/>
                    <a:pt x="1397" y="344"/>
                  </a:cubicBezTo>
                  <a:lnTo>
                    <a:pt x="1397" y="0"/>
                  </a:ln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3"/>
            <p:cNvSpPr/>
            <p:nvPr/>
          </p:nvSpPr>
          <p:spPr>
            <a:xfrm>
              <a:off x="4874100" y="3934150"/>
              <a:ext cx="65025" cy="87250"/>
            </a:xfrm>
            <a:custGeom>
              <a:avLst/>
              <a:gdLst/>
              <a:ahLst/>
              <a:cxnLst/>
              <a:rect l="l" t="t" r="r" b="b"/>
              <a:pathLst>
                <a:path w="2601" h="3490" extrusionOk="0">
                  <a:moveTo>
                    <a:pt x="1305" y="0"/>
                  </a:moveTo>
                  <a:cubicBezTo>
                    <a:pt x="588" y="0"/>
                    <a:pt x="1" y="567"/>
                    <a:pt x="1" y="1254"/>
                  </a:cubicBezTo>
                  <a:cubicBezTo>
                    <a:pt x="1" y="1305"/>
                    <a:pt x="11" y="1345"/>
                    <a:pt x="11" y="1386"/>
                  </a:cubicBezTo>
                  <a:lnTo>
                    <a:pt x="11" y="1406"/>
                  </a:lnTo>
                  <a:lnTo>
                    <a:pt x="143" y="2478"/>
                  </a:lnTo>
                  <a:cubicBezTo>
                    <a:pt x="152" y="2489"/>
                    <a:pt x="152" y="2509"/>
                    <a:pt x="152" y="2519"/>
                  </a:cubicBezTo>
                  <a:lnTo>
                    <a:pt x="152" y="2529"/>
                  </a:lnTo>
                  <a:cubicBezTo>
                    <a:pt x="233" y="3075"/>
                    <a:pt x="719" y="3490"/>
                    <a:pt x="1305" y="3490"/>
                  </a:cubicBezTo>
                  <a:cubicBezTo>
                    <a:pt x="1892" y="3490"/>
                    <a:pt x="2378" y="3065"/>
                    <a:pt x="2459" y="2519"/>
                  </a:cubicBezTo>
                  <a:lnTo>
                    <a:pt x="2459" y="2489"/>
                  </a:lnTo>
                  <a:lnTo>
                    <a:pt x="2591" y="1406"/>
                  </a:lnTo>
                  <a:cubicBezTo>
                    <a:pt x="2600" y="1396"/>
                    <a:pt x="2600" y="1386"/>
                    <a:pt x="2600" y="1386"/>
                  </a:cubicBezTo>
                  <a:lnTo>
                    <a:pt x="2600" y="1254"/>
                  </a:lnTo>
                  <a:cubicBezTo>
                    <a:pt x="2600" y="567"/>
                    <a:pt x="2024" y="0"/>
                    <a:pt x="1305" y="0"/>
                  </a:cubicBezTo>
                  <a:close/>
                </a:path>
              </a:pathLst>
            </a:custGeom>
            <a:solidFill>
              <a:srgbClr val="AF6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3"/>
            <p:cNvSpPr/>
            <p:nvPr/>
          </p:nvSpPr>
          <p:spPr>
            <a:xfrm>
              <a:off x="4874100" y="3933875"/>
              <a:ext cx="65275" cy="46825"/>
            </a:xfrm>
            <a:custGeom>
              <a:avLst/>
              <a:gdLst/>
              <a:ahLst/>
              <a:cxnLst/>
              <a:rect l="l" t="t" r="r" b="b"/>
              <a:pathLst>
                <a:path w="2611" h="1873" extrusionOk="0">
                  <a:moveTo>
                    <a:pt x="1302" y="1"/>
                  </a:moveTo>
                  <a:cubicBezTo>
                    <a:pt x="1227" y="1"/>
                    <a:pt x="49" y="20"/>
                    <a:pt x="1" y="1214"/>
                  </a:cubicBezTo>
                  <a:cubicBezTo>
                    <a:pt x="1" y="1336"/>
                    <a:pt x="11" y="1448"/>
                    <a:pt x="21" y="1558"/>
                  </a:cubicBezTo>
                  <a:lnTo>
                    <a:pt x="71" y="1872"/>
                  </a:lnTo>
                  <a:cubicBezTo>
                    <a:pt x="71" y="1872"/>
                    <a:pt x="365" y="1589"/>
                    <a:pt x="516" y="1144"/>
                  </a:cubicBezTo>
                  <a:lnTo>
                    <a:pt x="2085" y="1144"/>
                  </a:lnTo>
                  <a:cubicBezTo>
                    <a:pt x="2236" y="1589"/>
                    <a:pt x="2530" y="1872"/>
                    <a:pt x="2530" y="1872"/>
                  </a:cubicBezTo>
                  <a:lnTo>
                    <a:pt x="2580" y="1558"/>
                  </a:lnTo>
                  <a:cubicBezTo>
                    <a:pt x="2600" y="1448"/>
                    <a:pt x="2611" y="1336"/>
                    <a:pt x="2600" y="1214"/>
                  </a:cubicBezTo>
                  <a:cubicBezTo>
                    <a:pt x="2552" y="20"/>
                    <a:pt x="1383" y="1"/>
                    <a:pt x="1309" y="1"/>
                  </a:cubicBezTo>
                  <a:cubicBezTo>
                    <a:pt x="1307" y="1"/>
                    <a:pt x="1305" y="1"/>
                    <a:pt x="1305" y="1"/>
                  </a:cubicBezTo>
                  <a:cubicBezTo>
                    <a:pt x="1305" y="1"/>
                    <a:pt x="1304" y="1"/>
                    <a:pt x="1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3"/>
            <p:cNvSpPr/>
            <p:nvPr/>
          </p:nvSpPr>
          <p:spPr>
            <a:xfrm>
              <a:off x="4906225" y="3985475"/>
              <a:ext cx="5075" cy="10400"/>
            </a:xfrm>
            <a:custGeom>
              <a:avLst/>
              <a:gdLst/>
              <a:ahLst/>
              <a:cxnLst/>
              <a:rect l="l" t="t" r="r" b="b"/>
              <a:pathLst>
                <a:path w="203" h="416" extrusionOk="0">
                  <a:moveTo>
                    <a:pt x="51" y="0"/>
                  </a:moveTo>
                  <a:lnTo>
                    <a:pt x="11" y="31"/>
                  </a:lnTo>
                  <a:cubicBezTo>
                    <a:pt x="51" y="81"/>
                    <a:pt x="142" y="233"/>
                    <a:pt x="112" y="314"/>
                  </a:cubicBezTo>
                  <a:cubicBezTo>
                    <a:pt x="92" y="344"/>
                    <a:pt x="61" y="364"/>
                    <a:pt x="0" y="364"/>
                  </a:cubicBezTo>
                  <a:lnTo>
                    <a:pt x="0" y="415"/>
                  </a:lnTo>
                  <a:cubicBezTo>
                    <a:pt x="81" y="405"/>
                    <a:pt x="132" y="375"/>
                    <a:pt x="152" y="334"/>
                  </a:cubicBezTo>
                  <a:cubicBezTo>
                    <a:pt x="203" y="213"/>
                    <a:pt x="61" y="20"/>
                    <a:pt x="5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3"/>
            <p:cNvSpPr/>
            <p:nvPr/>
          </p:nvSpPr>
          <p:spPr>
            <a:xfrm>
              <a:off x="4884975" y="3971800"/>
              <a:ext cx="11650" cy="5850"/>
            </a:xfrm>
            <a:custGeom>
              <a:avLst/>
              <a:gdLst/>
              <a:ahLst/>
              <a:cxnLst/>
              <a:rect l="l" t="t" r="r" b="b"/>
              <a:pathLst>
                <a:path w="466" h="234" extrusionOk="0">
                  <a:moveTo>
                    <a:pt x="446" y="1"/>
                  </a:moveTo>
                  <a:lnTo>
                    <a:pt x="0" y="102"/>
                  </a:lnTo>
                  <a:lnTo>
                    <a:pt x="21" y="234"/>
                  </a:lnTo>
                  <a:lnTo>
                    <a:pt x="466" y="133"/>
                  </a:lnTo>
                  <a:lnTo>
                    <a:pt x="4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3"/>
            <p:cNvSpPr/>
            <p:nvPr/>
          </p:nvSpPr>
          <p:spPr>
            <a:xfrm>
              <a:off x="4916600" y="3971800"/>
              <a:ext cx="11650" cy="5850"/>
            </a:xfrm>
            <a:custGeom>
              <a:avLst/>
              <a:gdLst/>
              <a:ahLst/>
              <a:cxnLst/>
              <a:rect l="l" t="t" r="r" b="b"/>
              <a:pathLst>
                <a:path w="466" h="234" extrusionOk="0">
                  <a:moveTo>
                    <a:pt x="21" y="1"/>
                  </a:moveTo>
                  <a:lnTo>
                    <a:pt x="0" y="133"/>
                  </a:lnTo>
                  <a:lnTo>
                    <a:pt x="445" y="234"/>
                  </a:lnTo>
                  <a:lnTo>
                    <a:pt x="466" y="102"/>
                  </a:lnTo>
                  <a:lnTo>
                    <a:pt x="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3"/>
            <p:cNvSpPr/>
            <p:nvPr/>
          </p:nvSpPr>
          <p:spPr>
            <a:xfrm>
              <a:off x="4918350" y="3984225"/>
              <a:ext cx="4075" cy="4050"/>
            </a:xfrm>
            <a:custGeom>
              <a:avLst/>
              <a:gdLst/>
              <a:ahLst/>
              <a:cxnLst/>
              <a:rect l="l" t="t" r="r" b="b"/>
              <a:pathLst>
                <a:path w="163" h="162" extrusionOk="0">
                  <a:moveTo>
                    <a:pt x="82" y="0"/>
                  </a:moveTo>
                  <a:cubicBezTo>
                    <a:pt x="41" y="0"/>
                    <a:pt x="1" y="40"/>
                    <a:pt x="1" y="81"/>
                  </a:cubicBezTo>
                  <a:cubicBezTo>
                    <a:pt x="1" y="121"/>
                    <a:pt x="41" y="162"/>
                    <a:pt x="82" y="162"/>
                  </a:cubicBezTo>
                  <a:cubicBezTo>
                    <a:pt x="122" y="162"/>
                    <a:pt x="163" y="121"/>
                    <a:pt x="163" y="81"/>
                  </a:cubicBezTo>
                  <a:cubicBezTo>
                    <a:pt x="163" y="40"/>
                    <a:pt x="122" y="0"/>
                    <a:pt x="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3"/>
            <p:cNvSpPr/>
            <p:nvPr/>
          </p:nvSpPr>
          <p:spPr>
            <a:xfrm>
              <a:off x="4890800" y="3984225"/>
              <a:ext cx="4075" cy="4050"/>
            </a:xfrm>
            <a:custGeom>
              <a:avLst/>
              <a:gdLst/>
              <a:ahLst/>
              <a:cxnLst/>
              <a:rect l="l" t="t" r="r" b="b"/>
              <a:pathLst>
                <a:path w="163" h="162" extrusionOk="0">
                  <a:moveTo>
                    <a:pt x="81" y="0"/>
                  </a:moveTo>
                  <a:cubicBezTo>
                    <a:pt x="41" y="0"/>
                    <a:pt x="1" y="40"/>
                    <a:pt x="1" y="81"/>
                  </a:cubicBezTo>
                  <a:cubicBezTo>
                    <a:pt x="1" y="121"/>
                    <a:pt x="41" y="162"/>
                    <a:pt x="81" y="162"/>
                  </a:cubicBezTo>
                  <a:cubicBezTo>
                    <a:pt x="122" y="162"/>
                    <a:pt x="162" y="121"/>
                    <a:pt x="162" y="81"/>
                  </a:cubicBezTo>
                  <a:cubicBezTo>
                    <a:pt x="162" y="40"/>
                    <a:pt x="122" y="0"/>
                    <a:pt x="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3"/>
            <p:cNvSpPr/>
            <p:nvPr/>
          </p:nvSpPr>
          <p:spPr>
            <a:xfrm>
              <a:off x="4897875" y="3999900"/>
              <a:ext cx="12175" cy="4800"/>
            </a:xfrm>
            <a:custGeom>
              <a:avLst/>
              <a:gdLst/>
              <a:ahLst/>
              <a:cxnLst/>
              <a:rect l="l" t="t" r="r" b="b"/>
              <a:pathLst>
                <a:path w="487" h="192" extrusionOk="0">
                  <a:moveTo>
                    <a:pt x="31" y="0"/>
                  </a:moveTo>
                  <a:lnTo>
                    <a:pt x="1" y="41"/>
                  </a:lnTo>
                  <a:cubicBezTo>
                    <a:pt x="132" y="162"/>
                    <a:pt x="264" y="192"/>
                    <a:pt x="354" y="192"/>
                  </a:cubicBezTo>
                  <a:cubicBezTo>
                    <a:pt x="426" y="192"/>
                    <a:pt x="476" y="172"/>
                    <a:pt x="486" y="172"/>
                  </a:cubicBezTo>
                  <a:lnTo>
                    <a:pt x="466" y="122"/>
                  </a:lnTo>
                  <a:cubicBezTo>
                    <a:pt x="466" y="122"/>
                    <a:pt x="422" y="138"/>
                    <a:pt x="355" y="138"/>
                  </a:cubicBezTo>
                  <a:cubicBezTo>
                    <a:pt x="270" y="138"/>
                    <a:pt x="149" y="113"/>
                    <a:pt x="3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3"/>
            <p:cNvSpPr/>
            <p:nvPr/>
          </p:nvSpPr>
          <p:spPr>
            <a:xfrm>
              <a:off x="4884225" y="3975350"/>
              <a:ext cx="17225" cy="17225"/>
            </a:xfrm>
            <a:custGeom>
              <a:avLst/>
              <a:gdLst/>
              <a:ahLst/>
              <a:cxnLst/>
              <a:rect l="l" t="t" r="r" b="b"/>
              <a:pathLst>
                <a:path w="689" h="689" extrusionOk="0">
                  <a:moveTo>
                    <a:pt x="344" y="52"/>
                  </a:moveTo>
                  <a:cubicBezTo>
                    <a:pt x="506" y="52"/>
                    <a:pt x="637" y="183"/>
                    <a:pt x="637" y="344"/>
                  </a:cubicBezTo>
                  <a:cubicBezTo>
                    <a:pt x="637" y="506"/>
                    <a:pt x="506" y="638"/>
                    <a:pt x="344" y="638"/>
                  </a:cubicBezTo>
                  <a:cubicBezTo>
                    <a:pt x="183" y="638"/>
                    <a:pt x="51" y="506"/>
                    <a:pt x="51" y="344"/>
                  </a:cubicBezTo>
                  <a:cubicBezTo>
                    <a:pt x="51" y="183"/>
                    <a:pt x="183" y="52"/>
                    <a:pt x="344" y="52"/>
                  </a:cubicBezTo>
                  <a:close/>
                  <a:moveTo>
                    <a:pt x="344" y="1"/>
                  </a:moveTo>
                  <a:cubicBezTo>
                    <a:pt x="152" y="1"/>
                    <a:pt x="1" y="153"/>
                    <a:pt x="1" y="344"/>
                  </a:cubicBezTo>
                  <a:cubicBezTo>
                    <a:pt x="1" y="537"/>
                    <a:pt x="152" y="688"/>
                    <a:pt x="344" y="688"/>
                  </a:cubicBezTo>
                  <a:cubicBezTo>
                    <a:pt x="536" y="688"/>
                    <a:pt x="688" y="537"/>
                    <a:pt x="688" y="344"/>
                  </a:cubicBezTo>
                  <a:cubicBezTo>
                    <a:pt x="688" y="153"/>
                    <a:pt x="536" y="1"/>
                    <a:pt x="344"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3"/>
            <p:cNvSpPr/>
            <p:nvPr/>
          </p:nvSpPr>
          <p:spPr>
            <a:xfrm>
              <a:off x="4911775" y="3975350"/>
              <a:ext cx="17225" cy="17225"/>
            </a:xfrm>
            <a:custGeom>
              <a:avLst/>
              <a:gdLst/>
              <a:ahLst/>
              <a:cxnLst/>
              <a:rect l="l" t="t" r="r" b="b"/>
              <a:pathLst>
                <a:path w="689" h="689" extrusionOk="0">
                  <a:moveTo>
                    <a:pt x="345" y="52"/>
                  </a:moveTo>
                  <a:cubicBezTo>
                    <a:pt x="507" y="52"/>
                    <a:pt x="638" y="183"/>
                    <a:pt x="638" y="344"/>
                  </a:cubicBezTo>
                  <a:cubicBezTo>
                    <a:pt x="638" y="506"/>
                    <a:pt x="507" y="638"/>
                    <a:pt x="345" y="638"/>
                  </a:cubicBezTo>
                  <a:cubicBezTo>
                    <a:pt x="183" y="638"/>
                    <a:pt x="52" y="506"/>
                    <a:pt x="52" y="344"/>
                  </a:cubicBezTo>
                  <a:cubicBezTo>
                    <a:pt x="52" y="183"/>
                    <a:pt x="183" y="52"/>
                    <a:pt x="345" y="52"/>
                  </a:cubicBezTo>
                  <a:close/>
                  <a:moveTo>
                    <a:pt x="345" y="1"/>
                  </a:moveTo>
                  <a:cubicBezTo>
                    <a:pt x="153" y="1"/>
                    <a:pt x="1" y="153"/>
                    <a:pt x="1" y="344"/>
                  </a:cubicBezTo>
                  <a:cubicBezTo>
                    <a:pt x="1" y="537"/>
                    <a:pt x="153" y="688"/>
                    <a:pt x="345" y="688"/>
                  </a:cubicBezTo>
                  <a:cubicBezTo>
                    <a:pt x="537" y="688"/>
                    <a:pt x="689" y="537"/>
                    <a:pt x="689" y="344"/>
                  </a:cubicBezTo>
                  <a:cubicBezTo>
                    <a:pt x="689" y="153"/>
                    <a:pt x="537" y="1"/>
                    <a:pt x="345"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3"/>
            <p:cNvSpPr/>
            <p:nvPr/>
          </p:nvSpPr>
          <p:spPr>
            <a:xfrm>
              <a:off x="4900650" y="3983450"/>
              <a:ext cx="11650" cy="1025"/>
            </a:xfrm>
            <a:custGeom>
              <a:avLst/>
              <a:gdLst/>
              <a:ahLst/>
              <a:cxnLst/>
              <a:rect l="l" t="t" r="r" b="b"/>
              <a:pathLst>
                <a:path w="466" h="41" extrusionOk="0">
                  <a:moveTo>
                    <a:pt x="1" y="0"/>
                  </a:moveTo>
                  <a:lnTo>
                    <a:pt x="1" y="41"/>
                  </a:lnTo>
                  <a:lnTo>
                    <a:pt x="466" y="41"/>
                  </a:lnTo>
                  <a:lnTo>
                    <a:pt x="466"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3"/>
            <p:cNvSpPr/>
            <p:nvPr/>
          </p:nvSpPr>
          <p:spPr>
            <a:xfrm>
              <a:off x="4877150" y="3971800"/>
              <a:ext cx="8100" cy="11925"/>
            </a:xfrm>
            <a:custGeom>
              <a:avLst/>
              <a:gdLst/>
              <a:ahLst/>
              <a:cxnLst/>
              <a:rect l="l" t="t" r="r" b="b"/>
              <a:pathLst>
                <a:path w="324" h="477" extrusionOk="0">
                  <a:moveTo>
                    <a:pt x="41" y="1"/>
                  </a:moveTo>
                  <a:lnTo>
                    <a:pt x="0" y="32"/>
                  </a:lnTo>
                  <a:lnTo>
                    <a:pt x="284" y="477"/>
                  </a:lnTo>
                  <a:lnTo>
                    <a:pt x="324" y="446"/>
                  </a:lnTo>
                  <a:lnTo>
                    <a:pt x="41" y="1"/>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3"/>
            <p:cNvSpPr/>
            <p:nvPr/>
          </p:nvSpPr>
          <p:spPr>
            <a:xfrm>
              <a:off x="4927975" y="3971800"/>
              <a:ext cx="8100" cy="11925"/>
            </a:xfrm>
            <a:custGeom>
              <a:avLst/>
              <a:gdLst/>
              <a:ahLst/>
              <a:cxnLst/>
              <a:rect l="l" t="t" r="r" b="b"/>
              <a:pathLst>
                <a:path w="324" h="477" extrusionOk="0">
                  <a:moveTo>
                    <a:pt x="283" y="1"/>
                  </a:moveTo>
                  <a:lnTo>
                    <a:pt x="0" y="446"/>
                  </a:lnTo>
                  <a:lnTo>
                    <a:pt x="41" y="477"/>
                  </a:lnTo>
                  <a:lnTo>
                    <a:pt x="324" y="32"/>
                  </a:lnTo>
                  <a:lnTo>
                    <a:pt x="283" y="1"/>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3"/>
            <p:cNvSpPr/>
            <p:nvPr/>
          </p:nvSpPr>
          <p:spPr>
            <a:xfrm>
              <a:off x="4837925" y="4369625"/>
              <a:ext cx="60725" cy="30600"/>
            </a:xfrm>
            <a:custGeom>
              <a:avLst/>
              <a:gdLst/>
              <a:ahLst/>
              <a:cxnLst/>
              <a:rect l="l" t="t" r="r" b="b"/>
              <a:pathLst>
                <a:path w="2429" h="1224" extrusionOk="0">
                  <a:moveTo>
                    <a:pt x="355" y="0"/>
                  </a:moveTo>
                  <a:lnTo>
                    <a:pt x="1" y="971"/>
                  </a:lnTo>
                  <a:lnTo>
                    <a:pt x="1154" y="1224"/>
                  </a:lnTo>
                  <a:lnTo>
                    <a:pt x="2429" y="971"/>
                  </a:lnTo>
                  <a:lnTo>
                    <a:pt x="2075"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3"/>
            <p:cNvSpPr/>
            <p:nvPr/>
          </p:nvSpPr>
          <p:spPr>
            <a:xfrm>
              <a:off x="4837925" y="4381000"/>
              <a:ext cx="60725" cy="25800"/>
            </a:xfrm>
            <a:custGeom>
              <a:avLst/>
              <a:gdLst/>
              <a:ahLst/>
              <a:cxnLst/>
              <a:rect l="l" t="t" r="r" b="b"/>
              <a:pathLst>
                <a:path w="2429" h="1032" extrusionOk="0">
                  <a:moveTo>
                    <a:pt x="1215" y="0"/>
                  </a:moveTo>
                  <a:cubicBezTo>
                    <a:pt x="173" y="0"/>
                    <a:pt x="1" y="1032"/>
                    <a:pt x="1" y="1032"/>
                  </a:cubicBezTo>
                  <a:lnTo>
                    <a:pt x="2429" y="1032"/>
                  </a:lnTo>
                  <a:cubicBezTo>
                    <a:pt x="2429" y="1032"/>
                    <a:pt x="2247"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3"/>
            <p:cNvSpPr/>
            <p:nvPr/>
          </p:nvSpPr>
          <p:spPr>
            <a:xfrm>
              <a:off x="4837925" y="4393900"/>
              <a:ext cx="60725" cy="12900"/>
            </a:xfrm>
            <a:custGeom>
              <a:avLst/>
              <a:gdLst/>
              <a:ahLst/>
              <a:cxnLst/>
              <a:rect l="l" t="t" r="r" b="b"/>
              <a:pathLst>
                <a:path w="2429" h="516" extrusionOk="0">
                  <a:moveTo>
                    <a:pt x="1" y="0"/>
                  </a:moveTo>
                  <a:lnTo>
                    <a:pt x="1" y="516"/>
                  </a:lnTo>
                  <a:lnTo>
                    <a:pt x="2429" y="516"/>
                  </a:lnTo>
                  <a:lnTo>
                    <a:pt x="2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3"/>
            <p:cNvSpPr/>
            <p:nvPr/>
          </p:nvSpPr>
          <p:spPr>
            <a:xfrm>
              <a:off x="4914825" y="4369625"/>
              <a:ext cx="60975" cy="30600"/>
            </a:xfrm>
            <a:custGeom>
              <a:avLst/>
              <a:gdLst/>
              <a:ahLst/>
              <a:cxnLst/>
              <a:rect l="l" t="t" r="r" b="b"/>
              <a:pathLst>
                <a:path w="2439" h="1224" extrusionOk="0">
                  <a:moveTo>
                    <a:pt x="364" y="0"/>
                  </a:moveTo>
                  <a:lnTo>
                    <a:pt x="0" y="971"/>
                  </a:lnTo>
                  <a:lnTo>
                    <a:pt x="1164" y="1224"/>
                  </a:lnTo>
                  <a:lnTo>
                    <a:pt x="2438" y="971"/>
                  </a:lnTo>
                  <a:lnTo>
                    <a:pt x="2084"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3"/>
            <p:cNvSpPr/>
            <p:nvPr/>
          </p:nvSpPr>
          <p:spPr>
            <a:xfrm>
              <a:off x="4914825" y="4381000"/>
              <a:ext cx="60975" cy="25800"/>
            </a:xfrm>
            <a:custGeom>
              <a:avLst/>
              <a:gdLst/>
              <a:ahLst/>
              <a:cxnLst/>
              <a:rect l="l" t="t" r="r" b="b"/>
              <a:pathLst>
                <a:path w="2439" h="1032" extrusionOk="0">
                  <a:moveTo>
                    <a:pt x="1225" y="0"/>
                  </a:moveTo>
                  <a:cubicBezTo>
                    <a:pt x="182" y="0"/>
                    <a:pt x="0" y="1032"/>
                    <a:pt x="0" y="1032"/>
                  </a:cubicBezTo>
                  <a:lnTo>
                    <a:pt x="2438" y="1032"/>
                  </a:lnTo>
                  <a:cubicBezTo>
                    <a:pt x="2438" y="1032"/>
                    <a:pt x="2256" y="0"/>
                    <a:pt x="1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3"/>
            <p:cNvSpPr/>
            <p:nvPr/>
          </p:nvSpPr>
          <p:spPr>
            <a:xfrm>
              <a:off x="4914825" y="4393900"/>
              <a:ext cx="60975" cy="12900"/>
            </a:xfrm>
            <a:custGeom>
              <a:avLst/>
              <a:gdLst/>
              <a:ahLst/>
              <a:cxnLst/>
              <a:rect l="l" t="t" r="r" b="b"/>
              <a:pathLst>
                <a:path w="2439" h="516" extrusionOk="0">
                  <a:moveTo>
                    <a:pt x="0" y="0"/>
                  </a:moveTo>
                  <a:lnTo>
                    <a:pt x="0" y="516"/>
                  </a:lnTo>
                  <a:lnTo>
                    <a:pt x="2438" y="516"/>
                  </a:lnTo>
                  <a:lnTo>
                    <a:pt x="2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3"/>
            <p:cNvSpPr/>
            <p:nvPr/>
          </p:nvSpPr>
          <p:spPr>
            <a:xfrm>
              <a:off x="4825550" y="4183225"/>
              <a:ext cx="162125" cy="74125"/>
            </a:xfrm>
            <a:custGeom>
              <a:avLst/>
              <a:gdLst/>
              <a:ahLst/>
              <a:cxnLst/>
              <a:rect l="l" t="t" r="r" b="b"/>
              <a:pathLst>
                <a:path w="6485" h="2965" extrusionOk="0">
                  <a:moveTo>
                    <a:pt x="1053" y="1"/>
                  </a:moveTo>
                  <a:lnTo>
                    <a:pt x="658" y="243"/>
                  </a:lnTo>
                  <a:cubicBezTo>
                    <a:pt x="132" y="567"/>
                    <a:pt x="1" y="1154"/>
                    <a:pt x="51" y="1751"/>
                  </a:cubicBezTo>
                  <a:lnTo>
                    <a:pt x="193" y="2965"/>
                  </a:lnTo>
                  <a:lnTo>
                    <a:pt x="3247" y="2671"/>
                  </a:lnTo>
                  <a:lnTo>
                    <a:pt x="3268" y="2671"/>
                  </a:lnTo>
                  <a:lnTo>
                    <a:pt x="6353" y="2965"/>
                  </a:lnTo>
                  <a:lnTo>
                    <a:pt x="6444" y="1751"/>
                  </a:lnTo>
                  <a:cubicBezTo>
                    <a:pt x="6484" y="1154"/>
                    <a:pt x="6383" y="567"/>
                    <a:pt x="5857" y="243"/>
                  </a:cubicBezTo>
                  <a:lnTo>
                    <a:pt x="5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3"/>
            <p:cNvSpPr/>
            <p:nvPr/>
          </p:nvSpPr>
          <p:spPr>
            <a:xfrm>
              <a:off x="4828825" y="4235075"/>
              <a:ext cx="72875" cy="140650"/>
            </a:xfrm>
            <a:custGeom>
              <a:avLst/>
              <a:gdLst/>
              <a:ahLst/>
              <a:cxnLst/>
              <a:rect l="l" t="t" r="r" b="b"/>
              <a:pathLst>
                <a:path w="2915" h="5626" extrusionOk="0">
                  <a:moveTo>
                    <a:pt x="2864" y="1"/>
                  </a:moveTo>
                  <a:lnTo>
                    <a:pt x="1" y="61"/>
                  </a:lnTo>
                  <a:lnTo>
                    <a:pt x="426" y="5625"/>
                  </a:lnTo>
                  <a:lnTo>
                    <a:pt x="2914" y="5625"/>
                  </a:lnTo>
                  <a:lnTo>
                    <a:pt x="286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3"/>
            <p:cNvSpPr/>
            <p:nvPr/>
          </p:nvSpPr>
          <p:spPr>
            <a:xfrm>
              <a:off x="4911275" y="4229525"/>
              <a:ext cx="75150" cy="146200"/>
            </a:xfrm>
            <a:custGeom>
              <a:avLst/>
              <a:gdLst/>
              <a:ahLst/>
              <a:cxnLst/>
              <a:rect l="l" t="t" r="r" b="b"/>
              <a:pathLst>
                <a:path w="3006" h="5848" extrusionOk="0">
                  <a:moveTo>
                    <a:pt x="1" y="0"/>
                  </a:moveTo>
                  <a:lnTo>
                    <a:pt x="81" y="5847"/>
                  </a:lnTo>
                  <a:lnTo>
                    <a:pt x="2580" y="5847"/>
                  </a:lnTo>
                  <a:lnTo>
                    <a:pt x="3005" y="8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3"/>
            <p:cNvSpPr/>
            <p:nvPr/>
          </p:nvSpPr>
          <p:spPr>
            <a:xfrm>
              <a:off x="4842250" y="4165800"/>
              <a:ext cx="131775" cy="22500"/>
            </a:xfrm>
            <a:custGeom>
              <a:avLst/>
              <a:gdLst/>
              <a:ahLst/>
              <a:cxnLst/>
              <a:rect l="l" t="t" r="r" b="b"/>
              <a:pathLst>
                <a:path w="5271" h="900" extrusionOk="0">
                  <a:moveTo>
                    <a:pt x="131" y="0"/>
                  </a:moveTo>
                  <a:cubicBezTo>
                    <a:pt x="91" y="70"/>
                    <a:pt x="71" y="131"/>
                    <a:pt x="51" y="192"/>
                  </a:cubicBezTo>
                  <a:cubicBezTo>
                    <a:pt x="0" y="465"/>
                    <a:pt x="192" y="718"/>
                    <a:pt x="455" y="758"/>
                  </a:cubicBezTo>
                  <a:cubicBezTo>
                    <a:pt x="830" y="819"/>
                    <a:pt x="1538" y="900"/>
                    <a:pt x="2579" y="900"/>
                  </a:cubicBezTo>
                  <a:cubicBezTo>
                    <a:pt x="3631" y="900"/>
                    <a:pt x="4380" y="819"/>
                    <a:pt x="4755" y="758"/>
                  </a:cubicBezTo>
                  <a:cubicBezTo>
                    <a:pt x="5078" y="708"/>
                    <a:pt x="5270" y="354"/>
                    <a:pt x="5119" y="61"/>
                  </a:cubicBezTo>
                  <a:cubicBezTo>
                    <a:pt x="5099" y="20"/>
                    <a:pt x="5078" y="0"/>
                    <a:pt x="5078" y="0"/>
                  </a:cubicBez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3"/>
            <p:cNvSpPr/>
            <p:nvPr/>
          </p:nvSpPr>
          <p:spPr>
            <a:xfrm>
              <a:off x="4564825" y="4258600"/>
              <a:ext cx="26825" cy="146700"/>
            </a:xfrm>
            <a:custGeom>
              <a:avLst/>
              <a:gdLst/>
              <a:ahLst/>
              <a:cxnLst/>
              <a:rect l="l" t="t" r="r" b="b"/>
              <a:pathLst>
                <a:path w="1073" h="5868" extrusionOk="0">
                  <a:moveTo>
                    <a:pt x="51" y="0"/>
                  </a:moveTo>
                  <a:cubicBezTo>
                    <a:pt x="31" y="0"/>
                    <a:pt x="0" y="20"/>
                    <a:pt x="0" y="51"/>
                  </a:cubicBezTo>
                  <a:lnTo>
                    <a:pt x="728" y="5817"/>
                  </a:lnTo>
                  <a:cubicBezTo>
                    <a:pt x="728" y="5847"/>
                    <a:pt x="749" y="5867"/>
                    <a:pt x="779" y="5867"/>
                  </a:cubicBezTo>
                  <a:lnTo>
                    <a:pt x="1022" y="5867"/>
                  </a:lnTo>
                  <a:cubicBezTo>
                    <a:pt x="1052" y="5867"/>
                    <a:pt x="1072" y="5847"/>
                    <a:pt x="1072" y="5817"/>
                  </a:cubicBezTo>
                  <a:lnTo>
                    <a:pt x="618" y="51"/>
                  </a:lnTo>
                  <a:cubicBezTo>
                    <a:pt x="618" y="20"/>
                    <a:pt x="597" y="0"/>
                    <a:pt x="567" y="0"/>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3"/>
            <p:cNvSpPr/>
            <p:nvPr/>
          </p:nvSpPr>
          <p:spPr>
            <a:xfrm>
              <a:off x="4463925" y="4258600"/>
              <a:ext cx="25825" cy="146700"/>
            </a:xfrm>
            <a:custGeom>
              <a:avLst/>
              <a:gdLst/>
              <a:ahLst/>
              <a:cxnLst/>
              <a:rect l="l" t="t" r="r" b="b"/>
              <a:pathLst>
                <a:path w="1033" h="5868" extrusionOk="0">
                  <a:moveTo>
                    <a:pt x="385" y="0"/>
                  </a:moveTo>
                  <a:cubicBezTo>
                    <a:pt x="354" y="0"/>
                    <a:pt x="334" y="20"/>
                    <a:pt x="334" y="51"/>
                  </a:cubicBezTo>
                  <a:lnTo>
                    <a:pt x="0" y="5817"/>
                  </a:lnTo>
                  <a:cubicBezTo>
                    <a:pt x="0" y="5847"/>
                    <a:pt x="30" y="5867"/>
                    <a:pt x="51" y="5867"/>
                  </a:cubicBezTo>
                  <a:lnTo>
                    <a:pt x="293" y="5867"/>
                  </a:lnTo>
                  <a:cubicBezTo>
                    <a:pt x="324" y="5867"/>
                    <a:pt x="344" y="5847"/>
                    <a:pt x="344" y="5817"/>
                  </a:cubicBezTo>
                  <a:lnTo>
                    <a:pt x="1032" y="51"/>
                  </a:lnTo>
                  <a:cubicBezTo>
                    <a:pt x="1032" y="20"/>
                    <a:pt x="1012" y="0"/>
                    <a:pt x="981" y="0"/>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3"/>
            <p:cNvSpPr/>
            <p:nvPr/>
          </p:nvSpPr>
          <p:spPr>
            <a:xfrm>
              <a:off x="4428000" y="4067400"/>
              <a:ext cx="180600" cy="202600"/>
            </a:xfrm>
            <a:custGeom>
              <a:avLst/>
              <a:gdLst/>
              <a:ahLst/>
              <a:cxnLst/>
              <a:rect l="l" t="t" r="r" b="b"/>
              <a:pathLst>
                <a:path w="7224" h="8104" extrusionOk="0">
                  <a:moveTo>
                    <a:pt x="223" y="1"/>
                  </a:moveTo>
                  <a:cubicBezTo>
                    <a:pt x="102" y="1"/>
                    <a:pt x="1" y="102"/>
                    <a:pt x="1" y="234"/>
                  </a:cubicBezTo>
                  <a:lnTo>
                    <a:pt x="345" y="5989"/>
                  </a:lnTo>
                  <a:cubicBezTo>
                    <a:pt x="415" y="7183"/>
                    <a:pt x="1407" y="8104"/>
                    <a:pt x="2600" y="8104"/>
                  </a:cubicBezTo>
                  <a:lnTo>
                    <a:pt x="7001" y="8104"/>
                  </a:lnTo>
                  <a:cubicBezTo>
                    <a:pt x="7092" y="8104"/>
                    <a:pt x="7173" y="8043"/>
                    <a:pt x="7213" y="7952"/>
                  </a:cubicBezTo>
                  <a:cubicBezTo>
                    <a:pt x="7223" y="7901"/>
                    <a:pt x="7223" y="7841"/>
                    <a:pt x="7203" y="7790"/>
                  </a:cubicBezTo>
                  <a:cubicBezTo>
                    <a:pt x="7071" y="7497"/>
                    <a:pt x="6778" y="7304"/>
                    <a:pt x="6444" y="7304"/>
                  </a:cubicBezTo>
                  <a:lnTo>
                    <a:pt x="2944" y="7304"/>
                  </a:lnTo>
                  <a:cubicBezTo>
                    <a:pt x="2004" y="7304"/>
                    <a:pt x="1225" y="6596"/>
                    <a:pt x="1134" y="5656"/>
                  </a:cubicBezTo>
                  <a:lnTo>
                    <a:pt x="588" y="203"/>
                  </a:lnTo>
                  <a:cubicBezTo>
                    <a:pt x="577" y="82"/>
                    <a:pt x="476" y="1"/>
                    <a:pt x="365" y="1"/>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3"/>
            <p:cNvSpPr/>
            <p:nvPr/>
          </p:nvSpPr>
          <p:spPr>
            <a:xfrm>
              <a:off x="4670525" y="4345075"/>
              <a:ext cx="84750" cy="39475"/>
            </a:xfrm>
            <a:custGeom>
              <a:avLst/>
              <a:gdLst/>
              <a:ahLst/>
              <a:cxnLst/>
              <a:rect l="l" t="t" r="r" b="b"/>
              <a:pathLst>
                <a:path w="3390" h="1579" extrusionOk="0">
                  <a:moveTo>
                    <a:pt x="1569" y="1"/>
                  </a:moveTo>
                  <a:lnTo>
                    <a:pt x="0" y="477"/>
                  </a:lnTo>
                  <a:lnTo>
                    <a:pt x="112" y="1579"/>
                  </a:lnTo>
                  <a:lnTo>
                    <a:pt x="3390" y="578"/>
                  </a:lnTo>
                  <a:lnTo>
                    <a:pt x="3005" y="41"/>
                  </a:lnTo>
                  <a:lnTo>
                    <a:pt x="1569" y="1"/>
                  </a:ln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3"/>
            <p:cNvSpPr/>
            <p:nvPr/>
          </p:nvSpPr>
          <p:spPr>
            <a:xfrm>
              <a:off x="4671800" y="4343500"/>
              <a:ext cx="94100" cy="43850"/>
            </a:xfrm>
            <a:custGeom>
              <a:avLst/>
              <a:gdLst/>
              <a:ahLst/>
              <a:cxnLst/>
              <a:rect l="l" t="t" r="r" b="b"/>
              <a:pathLst>
                <a:path w="3764" h="1754" extrusionOk="0">
                  <a:moveTo>
                    <a:pt x="3048" y="1"/>
                  </a:moveTo>
                  <a:cubicBezTo>
                    <a:pt x="3002" y="1"/>
                    <a:pt x="2953" y="8"/>
                    <a:pt x="2903" y="23"/>
                  </a:cubicBezTo>
                  <a:cubicBezTo>
                    <a:pt x="2377" y="185"/>
                    <a:pt x="2458" y="671"/>
                    <a:pt x="2458" y="671"/>
                  </a:cubicBezTo>
                  <a:lnTo>
                    <a:pt x="0" y="1419"/>
                  </a:lnTo>
                  <a:lnTo>
                    <a:pt x="81" y="1753"/>
                  </a:lnTo>
                  <a:lnTo>
                    <a:pt x="3763" y="630"/>
                  </a:lnTo>
                  <a:cubicBezTo>
                    <a:pt x="3763" y="630"/>
                    <a:pt x="3490" y="1"/>
                    <a:pt x="3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3"/>
            <p:cNvSpPr/>
            <p:nvPr/>
          </p:nvSpPr>
          <p:spPr>
            <a:xfrm>
              <a:off x="4598975" y="4206000"/>
              <a:ext cx="123925" cy="162125"/>
            </a:xfrm>
            <a:custGeom>
              <a:avLst/>
              <a:gdLst/>
              <a:ahLst/>
              <a:cxnLst/>
              <a:rect l="l" t="t" r="r" b="b"/>
              <a:pathLst>
                <a:path w="4957" h="6485" extrusionOk="0">
                  <a:moveTo>
                    <a:pt x="1912" y="0"/>
                  </a:moveTo>
                  <a:lnTo>
                    <a:pt x="0" y="1659"/>
                  </a:lnTo>
                  <a:lnTo>
                    <a:pt x="2489" y="6485"/>
                  </a:lnTo>
                  <a:lnTo>
                    <a:pt x="4957" y="5554"/>
                  </a:lnTo>
                  <a:lnTo>
                    <a:pt x="1912"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3"/>
            <p:cNvSpPr/>
            <p:nvPr/>
          </p:nvSpPr>
          <p:spPr>
            <a:xfrm>
              <a:off x="4610100" y="4373900"/>
              <a:ext cx="85500" cy="30650"/>
            </a:xfrm>
            <a:custGeom>
              <a:avLst/>
              <a:gdLst/>
              <a:ahLst/>
              <a:cxnLst/>
              <a:rect l="l" t="t" r="r" b="b"/>
              <a:pathLst>
                <a:path w="3420" h="1226" extrusionOk="0">
                  <a:moveTo>
                    <a:pt x="263" y="1"/>
                  </a:moveTo>
                  <a:lnTo>
                    <a:pt x="0" y="1063"/>
                  </a:lnTo>
                  <a:lnTo>
                    <a:pt x="3419" y="1225"/>
                  </a:lnTo>
                  <a:lnTo>
                    <a:pt x="3419" y="1225"/>
                  </a:lnTo>
                  <a:lnTo>
                    <a:pt x="3237" y="598"/>
                  </a:lnTo>
                  <a:lnTo>
                    <a:pt x="1902" y="72"/>
                  </a:lnTo>
                  <a:lnTo>
                    <a:pt x="263" y="1"/>
                  </a:ln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3"/>
            <p:cNvSpPr/>
            <p:nvPr/>
          </p:nvSpPr>
          <p:spPr>
            <a:xfrm>
              <a:off x="4609575" y="4386300"/>
              <a:ext cx="96125" cy="21775"/>
            </a:xfrm>
            <a:custGeom>
              <a:avLst/>
              <a:gdLst/>
              <a:ahLst/>
              <a:cxnLst/>
              <a:rect l="l" t="t" r="r" b="b"/>
              <a:pathLst>
                <a:path w="3845" h="871" extrusionOk="0">
                  <a:moveTo>
                    <a:pt x="3205" y="0"/>
                  </a:moveTo>
                  <a:cubicBezTo>
                    <a:pt x="2688" y="0"/>
                    <a:pt x="2600" y="466"/>
                    <a:pt x="2600" y="466"/>
                  </a:cubicBezTo>
                  <a:lnTo>
                    <a:pt x="31" y="345"/>
                  </a:lnTo>
                  <a:lnTo>
                    <a:pt x="1" y="689"/>
                  </a:lnTo>
                  <a:lnTo>
                    <a:pt x="3845" y="871"/>
                  </a:lnTo>
                  <a:cubicBezTo>
                    <a:pt x="3845" y="871"/>
                    <a:pt x="3794" y="31"/>
                    <a:pt x="3238" y="1"/>
                  </a:cubicBezTo>
                  <a:cubicBezTo>
                    <a:pt x="3227" y="1"/>
                    <a:pt x="3216"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3"/>
            <p:cNvSpPr/>
            <p:nvPr/>
          </p:nvSpPr>
          <p:spPr>
            <a:xfrm>
              <a:off x="4464425" y="4180700"/>
              <a:ext cx="211675" cy="198800"/>
            </a:xfrm>
            <a:custGeom>
              <a:avLst/>
              <a:gdLst/>
              <a:ahLst/>
              <a:cxnLst/>
              <a:rect l="l" t="t" r="r" b="b"/>
              <a:pathLst>
                <a:path w="8467" h="7952" extrusionOk="0">
                  <a:moveTo>
                    <a:pt x="243" y="0"/>
                  </a:moveTo>
                  <a:cubicBezTo>
                    <a:pt x="243" y="0"/>
                    <a:pt x="10" y="648"/>
                    <a:pt x="10" y="1387"/>
                  </a:cubicBezTo>
                  <a:cubicBezTo>
                    <a:pt x="1" y="2156"/>
                    <a:pt x="628" y="2772"/>
                    <a:pt x="1397" y="2772"/>
                  </a:cubicBezTo>
                  <a:lnTo>
                    <a:pt x="5088" y="2772"/>
                  </a:lnTo>
                  <a:lnTo>
                    <a:pt x="5736" y="7830"/>
                  </a:lnTo>
                  <a:lnTo>
                    <a:pt x="8467" y="7951"/>
                  </a:lnTo>
                  <a:lnTo>
                    <a:pt x="7587" y="2125"/>
                  </a:lnTo>
                  <a:cubicBezTo>
                    <a:pt x="7597" y="1164"/>
                    <a:pt x="7111" y="456"/>
                    <a:pt x="6140" y="335"/>
                  </a:cubicBezTo>
                  <a:lnTo>
                    <a:pt x="3501" y="72"/>
                  </a:lnTo>
                  <a:lnTo>
                    <a:pt x="243"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3"/>
            <p:cNvSpPr/>
            <p:nvPr/>
          </p:nvSpPr>
          <p:spPr>
            <a:xfrm>
              <a:off x="4512475" y="4026625"/>
              <a:ext cx="155550" cy="80625"/>
            </a:xfrm>
            <a:custGeom>
              <a:avLst/>
              <a:gdLst/>
              <a:ahLst/>
              <a:cxnLst/>
              <a:rect l="l" t="t" r="r" b="b"/>
              <a:pathLst>
                <a:path w="6222" h="3225" extrusionOk="0">
                  <a:moveTo>
                    <a:pt x="999" y="0"/>
                  </a:moveTo>
                  <a:cubicBezTo>
                    <a:pt x="868" y="0"/>
                    <a:pt x="737" y="31"/>
                    <a:pt x="617" y="94"/>
                  </a:cubicBezTo>
                  <a:cubicBezTo>
                    <a:pt x="152" y="327"/>
                    <a:pt x="1" y="903"/>
                    <a:pt x="273" y="1339"/>
                  </a:cubicBezTo>
                  <a:lnTo>
                    <a:pt x="293" y="1379"/>
                  </a:lnTo>
                  <a:cubicBezTo>
                    <a:pt x="324" y="1420"/>
                    <a:pt x="354" y="1460"/>
                    <a:pt x="395" y="1501"/>
                  </a:cubicBezTo>
                  <a:lnTo>
                    <a:pt x="1538" y="2724"/>
                  </a:lnTo>
                  <a:cubicBezTo>
                    <a:pt x="1761" y="2967"/>
                    <a:pt x="2054" y="3149"/>
                    <a:pt x="2388" y="3200"/>
                  </a:cubicBezTo>
                  <a:cubicBezTo>
                    <a:pt x="2477" y="3215"/>
                    <a:pt x="2571" y="3224"/>
                    <a:pt x="2663" y="3224"/>
                  </a:cubicBezTo>
                  <a:cubicBezTo>
                    <a:pt x="2696" y="3224"/>
                    <a:pt x="2729" y="3223"/>
                    <a:pt x="2762" y="3220"/>
                  </a:cubicBezTo>
                  <a:cubicBezTo>
                    <a:pt x="3055" y="3189"/>
                    <a:pt x="3328" y="3119"/>
                    <a:pt x="3591" y="2987"/>
                  </a:cubicBezTo>
                  <a:lnTo>
                    <a:pt x="3895" y="2846"/>
                  </a:lnTo>
                  <a:cubicBezTo>
                    <a:pt x="4117" y="2724"/>
                    <a:pt x="4340" y="2603"/>
                    <a:pt x="4573" y="2472"/>
                  </a:cubicBezTo>
                  <a:lnTo>
                    <a:pt x="6110" y="1510"/>
                  </a:lnTo>
                  <a:cubicBezTo>
                    <a:pt x="6191" y="1460"/>
                    <a:pt x="6221" y="1359"/>
                    <a:pt x="6171" y="1268"/>
                  </a:cubicBezTo>
                  <a:lnTo>
                    <a:pt x="5584" y="236"/>
                  </a:lnTo>
                  <a:cubicBezTo>
                    <a:pt x="5556" y="179"/>
                    <a:pt x="5498" y="147"/>
                    <a:pt x="5434" y="147"/>
                  </a:cubicBezTo>
                  <a:cubicBezTo>
                    <a:pt x="5407" y="147"/>
                    <a:pt x="5379" y="153"/>
                    <a:pt x="5351" y="165"/>
                  </a:cubicBezTo>
                  <a:lnTo>
                    <a:pt x="2610" y="1288"/>
                  </a:lnTo>
                  <a:lnTo>
                    <a:pt x="1660" y="296"/>
                  </a:lnTo>
                  <a:cubicBezTo>
                    <a:pt x="1488" y="106"/>
                    <a:pt x="1244" y="0"/>
                    <a:pt x="999" y="0"/>
                  </a:cubicBez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3"/>
            <p:cNvSpPr/>
            <p:nvPr/>
          </p:nvSpPr>
          <p:spPr>
            <a:xfrm>
              <a:off x="4462650" y="4019625"/>
              <a:ext cx="109775" cy="166925"/>
            </a:xfrm>
            <a:custGeom>
              <a:avLst/>
              <a:gdLst/>
              <a:ahLst/>
              <a:cxnLst/>
              <a:rect l="l" t="t" r="r" b="b"/>
              <a:pathLst>
                <a:path w="4391" h="6677" extrusionOk="0">
                  <a:moveTo>
                    <a:pt x="1760" y="0"/>
                  </a:moveTo>
                  <a:cubicBezTo>
                    <a:pt x="1124" y="131"/>
                    <a:pt x="598" y="567"/>
                    <a:pt x="344" y="1163"/>
                  </a:cubicBezTo>
                  <a:cubicBezTo>
                    <a:pt x="72" y="1831"/>
                    <a:pt x="0" y="2680"/>
                    <a:pt x="81" y="3419"/>
                  </a:cubicBezTo>
                  <a:lnTo>
                    <a:pt x="223" y="5715"/>
                  </a:lnTo>
                  <a:cubicBezTo>
                    <a:pt x="233" y="5827"/>
                    <a:pt x="223" y="5948"/>
                    <a:pt x="203" y="6059"/>
                  </a:cubicBezTo>
                  <a:cubicBezTo>
                    <a:pt x="152" y="6231"/>
                    <a:pt x="112" y="6524"/>
                    <a:pt x="263" y="6575"/>
                  </a:cubicBezTo>
                  <a:cubicBezTo>
                    <a:pt x="466" y="6656"/>
                    <a:pt x="1680" y="6677"/>
                    <a:pt x="2246" y="6677"/>
                  </a:cubicBezTo>
                  <a:cubicBezTo>
                    <a:pt x="2813" y="6677"/>
                    <a:pt x="4057" y="6677"/>
                    <a:pt x="4239" y="6575"/>
                  </a:cubicBezTo>
                  <a:cubicBezTo>
                    <a:pt x="4350" y="6504"/>
                    <a:pt x="4320" y="6252"/>
                    <a:pt x="4280" y="6079"/>
                  </a:cubicBezTo>
                  <a:cubicBezTo>
                    <a:pt x="4249" y="5958"/>
                    <a:pt x="4249" y="5837"/>
                    <a:pt x="4259" y="5705"/>
                  </a:cubicBezTo>
                  <a:cubicBezTo>
                    <a:pt x="4381" y="4694"/>
                    <a:pt x="4320" y="4238"/>
                    <a:pt x="4381" y="3217"/>
                  </a:cubicBezTo>
                  <a:cubicBezTo>
                    <a:pt x="4391" y="2660"/>
                    <a:pt x="4340" y="2013"/>
                    <a:pt x="4239" y="1608"/>
                  </a:cubicBezTo>
                  <a:cubicBezTo>
                    <a:pt x="4188" y="1376"/>
                    <a:pt x="3855" y="354"/>
                    <a:pt x="3379" y="61"/>
                  </a:cubicBezTo>
                  <a:lnTo>
                    <a:pt x="3379" y="61"/>
                  </a:lnTo>
                  <a:cubicBezTo>
                    <a:pt x="3399" y="273"/>
                    <a:pt x="3551" y="749"/>
                    <a:pt x="3450" y="1093"/>
                  </a:cubicBezTo>
                  <a:cubicBezTo>
                    <a:pt x="3419" y="1183"/>
                    <a:pt x="3369" y="1255"/>
                    <a:pt x="3298" y="1275"/>
                  </a:cubicBezTo>
                  <a:lnTo>
                    <a:pt x="3309" y="1335"/>
                  </a:lnTo>
                  <a:cubicBezTo>
                    <a:pt x="2783" y="1335"/>
                    <a:pt x="2216" y="698"/>
                    <a:pt x="1760"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3"/>
            <p:cNvSpPr/>
            <p:nvPr/>
          </p:nvSpPr>
          <p:spPr>
            <a:xfrm>
              <a:off x="4506650" y="4016075"/>
              <a:ext cx="50350" cy="36950"/>
            </a:xfrm>
            <a:custGeom>
              <a:avLst/>
              <a:gdLst/>
              <a:ahLst/>
              <a:cxnLst/>
              <a:rect l="l" t="t" r="r" b="b"/>
              <a:pathLst>
                <a:path w="2014" h="1478" extrusionOk="0">
                  <a:moveTo>
                    <a:pt x="243" y="1"/>
                  </a:moveTo>
                  <a:lnTo>
                    <a:pt x="0" y="142"/>
                  </a:lnTo>
                  <a:cubicBezTo>
                    <a:pt x="274" y="688"/>
                    <a:pt x="992" y="1447"/>
                    <a:pt x="1518" y="1477"/>
                  </a:cubicBezTo>
                  <a:lnTo>
                    <a:pt x="1579" y="1477"/>
                  </a:lnTo>
                  <a:cubicBezTo>
                    <a:pt x="2014" y="1457"/>
                    <a:pt x="1619" y="203"/>
                    <a:pt x="1619" y="203"/>
                  </a:cubicBezTo>
                  <a:lnTo>
                    <a:pt x="1630" y="203"/>
                  </a:lnTo>
                  <a:lnTo>
                    <a:pt x="1417" y="61"/>
                  </a:lnTo>
                  <a:cubicBezTo>
                    <a:pt x="1235" y="71"/>
                    <a:pt x="1053" y="82"/>
                    <a:pt x="881" y="91"/>
                  </a:cubicBezTo>
                  <a:cubicBezTo>
                    <a:pt x="859" y="93"/>
                    <a:pt x="837" y="94"/>
                    <a:pt x="815" y="94"/>
                  </a:cubicBezTo>
                  <a:cubicBezTo>
                    <a:pt x="616" y="94"/>
                    <a:pt x="425" y="19"/>
                    <a:pt x="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3"/>
            <p:cNvSpPr/>
            <p:nvPr/>
          </p:nvSpPr>
          <p:spPr>
            <a:xfrm>
              <a:off x="4589850" y="4242175"/>
              <a:ext cx="17975" cy="9350"/>
            </a:xfrm>
            <a:custGeom>
              <a:avLst/>
              <a:gdLst/>
              <a:ahLst/>
              <a:cxnLst/>
              <a:rect l="l" t="t" r="r" b="b"/>
              <a:pathLst>
                <a:path w="719" h="374" extrusionOk="0">
                  <a:moveTo>
                    <a:pt x="699" y="0"/>
                  </a:moveTo>
                  <a:lnTo>
                    <a:pt x="132" y="263"/>
                  </a:lnTo>
                  <a:lnTo>
                    <a:pt x="132" y="263"/>
                  </a:lnTo>
                  <a:lnTo>
                    <a:pt x="304" y="30"/>
                  </a:lnTo>
                  <a:lnTo>
                    <a:pt x="264" y="10"/>
                  </a:lnTo>
                  <a:lnTo>
                    <a:pt x="1" y="374"/>
                  </a:lnTo>
                  <a:lnTo>
                    <a:pt x="719" y="40"/>
                  </a:lnTo>
                  <a:lnTo>
                    <a:pt x="699" y="0"/>
                  </a:ln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3"/>
            <p:cNvSpPr/>
            <p:nvPr/>
          </p:nvSpPr>
          <p:spPr>
            <a:xfrm>
              <a:off x="4464925" y="4208275"/>
              <a:ext cx="18250" cy="29600"/>
            </a:xfrm>
            <a:custGeom>
              <a:avLst/>
              <a:gdLst/>
              <a:ahLst/>
              <a:cxnLst/>
              <a:rect l="l" t="t" r="r" b="b"/>
              <a:pathLst>
                <a:path w="730" h="1184" extrusionOk="0">
                  <a:moveTo>
                    <a:pt x="1" y="1"/>
                  </a:moveTo>
                  <a:lnTo>
                    <a:pt x="1" y="41"/>
                  </a:lnTo>
                  <a:lnTo>
                    <a:pt x="617" y="41"/>
                  </a:lnTo>
                  <a:cubicBezTo>
                    <a:pt x="628" y="172"/>
                    <a:pt x="658" y="840"/>
                    <a:pt x="456" y="1062"/>
                  </a:cubicBezTo>
                  <a:cubicBezTo>
                    <a:pt x="405" y="1113"/>
                    <a:pt x="354" y="1133"/>
                    <a:pt x="294" y="1133"/>
                  </a:cubicBezTo>
                  <a:lnTo>
                    <a:pt x="294" y="1184"/>
                  </a:lnTo>
                  <a:cubicBezTo>
                    <a:pt x="365" y="1184"/>
                    <a:pt x="435" y="1154"/>
                    <a:pt x="486" y="1093"/>
                  </a:cubicBezTo>
                  <a:cubicBezTo>
                    <a:pt x="729" y="830"/>
                    <a:pt x="658" y="51"/>
                    <a:pt x="658" y="21"/>
                  </a:cubicBezTo>
                  <a:lnTo>
                    <a:pt x="658" y="1"/>
                  </a:ln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3"/>
            <p:cNvSpPr/>
            <p:nvPr/>
          </p:nvSpPr>
          <p:spPr>
            <a:xfrm>
              <a:off x="4651050" y="4216875"/>
              <a:ext cx="23300" cy="146450"/>
            </a:xfrm>
            <a:custGeom>
              <a:avLst/>
              <a:gdLst/>
              <a:ahLst/>
              <a:cxnLst/>
              <a:rect l="l" t="t" r="r" b="b"/>
              <a:pathLst>
                <a:path w="932" h="5858" extrusionOk="0">
                  <a:moveTo>
                    <a:pt x="62" y="0"/>
                  </a:moveTo>
                  <a:lnTo>
                    <a:pt x="1" y="10"/>
                  </a:lnTo>
                  <a:lnTo>
                    <a:pt x="881" y="5857"/>
                  </a:lnTo>
                  <a:lnTo>
                    <a:pt x="932" y="5847"/>
                  </a:lnTo>
                  <a:lnTo>
                    <a:pt x="62" y="0"/>
                  </a:ln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3"/>
            <p:cNvSpPr/>
            <p:nvPr/>
          </p:nvSpPr>
          <p:spPr>
            <a:xfrm>
              <a:off x="5080975" y="4374925"/>
              <a:ext cx="85500" cy="27100"/>
            </a:xfrm>
            <a:custGeom>
              <a:avLst/>
              <a:gdLst/>
              <a:ahLst/>
              <a:cxnLst/>
              <a:rect l="l" t="t" r="r" b="b"/>
              <a:pathLst>
                <a:path w="3420" h="1084" extrusionOk="0">
                  <a:moveTo>
                    <a:pt x="1579" y="0"/>
                  </a:moveTo>
                  <a:lnTo>
                    <a:pt x="213" y="466"/>
                  </a:lnTo>
                  <a:lnTo>
                    <a:pt x="1" y="1083"/>
                  </a:lnTo>
                  <a:lnTo>
                    <a:pt x="3420" y="1083"/>
                  </a:lnTo>
                  <a:lnTo>
                    <a:pt x="32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3"/>
            <p:cNvSpPr/>
            <p:nvPr/>
          </p:nvSpPr>
          <p:spPr>
            <a:xfrm>
              <a:off x="5070600" y="4384025"/>
              <a:ext cx="96375" cy="21025"/>
            </a:xfrm>
            <a:custGeom>
              <a:avLst/>
              <a:gdLst/>
              <a:ahLst/>
              <a:cxnLst/>
              <a:rect l="l" t="t" r="r" b="b"/>
              <a:pathLst>
                <a:path w="3855" h="841" extrusionOk="0">
                  <a:moveTo>
                    <a:pt x="648" y="1"/>
                  </a:moveTo>
                  <a:cubicBezTo>
                    <a:pt x="92" y="1"/>
                    <a:pt x="0" y="841"/>
                    <a:pt x="0" y="841"/>
                  </a:cubicBezTo>
                  <a:lnTo>
                    <a:pt x="3855" y="841"/>
                  </a:lnTo>
                  <a:lnTo>
                    <a:pt x="3835" y="497"/>
                  </a:lnTo>
                  <a:lnTo>
                    <a:pt x="1265" y="497"/>
                  </a:lnTo>
                  <a:cubicBezTo>
                    <a:pt x="1265" y="497"/>
                    <a:pt x="1205" y="1"/>
                    <a:pt x="648" y="1"/>
                  </a:cubicBezTo>
                  <a:close/>
                </a:path>
              </a:pathLst>
            </a:custGeom>
            <a:solidFill>
              <a:srgbClr val="F4F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3"/>
            <p:cNvSpPr/>
            <p:nvPr/>
          </p:nvSpPr>
          <p:spPr>
            <a:xfrm>
              <a:off x="5107025" y="4182975"/>
              <a:ext cx="180325" cy="196275"/>
            </a:xfrm>
            <a:custGeom>
              <a:avLst/>
              <a:gdLst/>
              <a:ahLst/>
              <a:cxnLst/>
              <a:rect l="l" t="t" r="r" b="b"/>
              <a:pathLst>
                <a:path w="7213" h="7851" extrusionOk="0">
                  <a:moveTo>
                    <a:pt x="5857" y="1"/>
                  </a:moveTo>
                  <a:lnTo>
                    <a:pt x="3682" y="284"/>
                  </a:lnTo>
                  <a:cubicBezTo>
                    <a:pt x="2934" y="355"/>
                    <a:pt x="2297" y="851"/>
                    <a:pt x="2043" y="1559"/>
                  </a:cubicBezTo>
                  <a:lnTo>
                    <a:pt x="0" y="7851"/>
                  </a:lnTo>
                  <a:lnTo>
                    <a:pt x="2560" y="7851"/>
                  </a:lnTo>
                  <a:lnTo>
                    <a:pt x="3520" y="2094"/>
                  </a:lnTo>
                  <a:lnTo>
                    <a:pt x="7213" y="2094"/>
                  </a:lnTo>
                  <a:lnTo>
                    <a:pt x="5857" y="1"/>
                  </a:lnTo>
                  <a:close/>
                </a:path>
              </a:pathLst>
            </a:custGeom>
            <a:solidFill>
              <a:srgbClr val="F7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3"/>
            <p:cNvSpPr/>
            <p:nvPr/>
          </p:nvSpPr>
          <p:spPr>
            <a:xfrm>
              <a:off x="5227650" y="4258075"/>
              <a:ext cx="26825" cy="146700"/>
            </a:xfrm>
            <a:custGeom>
              <a:avLst/>
              <a:gdLst/>
              <a:ahLst/>
              <a:cxnLst/>
              <a:rect l="l" t="t" r="r" b="b"/>
              <a:pathLst>
                <a:path w="1073" h="5868" extrusionOk="0">
                  <a:moveTo>
                    <a:pt x="506" y="1"/>
                  </a:moveTo>
                  <a:cubicBezTo>
                    <a:pt x="476" y="1"/>
                    <a:pt x="455" y="21"/>
                    <a:pt x="455" y="52"/>
                  </a:cubicBezTo>
                  <a:lnTo>
                    <a:pt x="1" y="5818"/>
                  </a:lnTo>
                  <a:cubicBezTo>
                    <a:pt x="1" y="5848"/>
                    <a:pt x="21" y="5868"/>
                    <a:pt x="51" y="5868"/>
                  </a:cubicBezTo>
                  <a:lnTo>
                    <a:pt x="294" y="5868"/>
                  </a:lnTo>
                  <a:cubicBezTo>
                    <a:pt x="324" y="5868"/>
                    <a:pt x="345" y="5848"/>
                    <a:pt x="345" y="5818"/>
                  </a:cubicBezTo>
                  <a:lnTo>
                    <a:pt x="1073" y="52"/>
                  </a:lnTo>
                  <a:cubicBezTo>
                    <a:pt x="1073" y="21"/>
                    <a:pt x="1042" y="1"/>
                    <a:pt x="1012" y="1"/>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3"/>
            <p:cNvSpPr/>
            <p:nvPr/>
          </p:nvSpPr>
          <p:spPr>
            <a:xfrm>
              <a:off x="5329325" y="4258075"/>
              <a:ext cx="26050" cy="146700"/>
            </a:xfrm>
            <a:custGeom>
              <a:avLst/>
              <a:gdLst/>
              <a:ahLst/>
              <a:cxnLst/>
              <a:rect l="l" t="t" r="r" b="b"/>
              <a:pathLst>
                <a:path w="1042" h="5868" extrusionOk="0">
                  <a:moveTo>
                    <a:pt x="61" y="1"/>
                  </a:moveTo>
                  <a:cubicBezTo>
                    <a:pt x="30" y="1"/>
                    <a:pt x="0" y="21"/>
                    <a:pt x="0" y="52"/>
                  </a:cubicBezTo>
                  <a:lnTo>
                    <a:pt x="698" y="5818"/>
                  </a:lnTo>
                  <a:cubicBezTo>
                    <a:pt x="698" y="5848"/>
                    <a:pt x="718" y="5868"/>
                    <a:pt x="749" y="5868"/>
                  </a:cubicBezTo>
                  <a:lnTo>
                    <a:pt x="991" y="5868"/>
                  </a:lnTo>
                  <a:cubicBezTo>
                    <a:pt x="1012" y="5868"/>
                    <a:pt x="1042" y="5848"/>
                    <a:pt x="1042" y="5818"/>
                  </a:cubicBezTo>
                  <a:lnTo>
                    <a:pt x="708" y="52"/>
                  </a:lnTo>
                  <a:cubicBezTo>
                    <a:pt x="708" y="21"/>
                    <a:pt x="688" y="1"/>
                    <a:pt x="657" y="1"/>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3"/>
            <p:cNvSpPr/>
            <p:nvPr/>
          </p:nvSpPr>
          <p:spPr>
            <a:xfrm>
              <a:off x="5210700" y="4066900"/>
              <a:ext cx="180575" cy="202850"/>
            </a:xfrm>
            <a:custGeom>
              <a:avLst/>
              <a:gdLst/>
              <a:ahLst/>
              <a:cxnLst/>
              <a:rect l="l" t="t" r="r" b="b"/>
              <a:pathLst>
                <a:path w="7223" h="8114" extrusionOk="0">
                  <a:moveTo>
                    <a:pt x="6859" y="0"/>
                  </a:moveTo>
                  <a:cubicBezTo>
                    <a:pt x="6748" y="0"/>
                    <a:pt x="6647" y="92"/>
                    <a:pt x="6636" y="203"/>
                  </a:cubicBezTo>
                  <a:lnTo>
                    <a:pt x="6090" y="5665"/>
                  </a:lnTo>
                  <a:cubicBezTo>
                    <a:pt x="5999" y="6596"/>
                    <a:pt x="5210" y="7314"/>
                    <a:pt x="4280" y="7314"/>
                  </a:cubicBezTo>
                  <a:lnTo>
                    <a:pt x="769" y="7314"/>
                  </a:lnTo>
                  <a:cubicBezTo>
                    <a:pt x="446" y="7314"/>
                    <a:pt x="153" y="7497"/>
                    <a:pt x="21" y="7800"/>
                  </a:cubicBezTo>
                  <a:cubicBezTo>
                    <a:pt x="0" y="7850"/>
                    <a:pt x="0" y="7911"/>
                    <a:pt x="11" y="7962"/>
                  </a:cubicBezTo>
                  <a:cubicBezTo>
                    <a:pt x="41" y="8053"/>
                    <a:pt x="132" y="8113"/>
                    <a:pt x="223" y="8113"/>
                  </a:cubicBezTo>
                  <a:lnTo>
                    <a:pt x="4624" y="8113"/>
                  </a:lnTo>
                  <a:cubicBezTo>
                    <a:pt x="5817" y="8113"/>
                    <a:pt x="6809" y="7183"/>
                    <a:pt x="6879" y="5989"/>
                  </a:cubicBezTo>
                  <a:lnTo>
                    <a:pt x="7223" y="243"/>
                  </a:lnTo>
                  <a:cubicBezTo>
                    <a:pt x="7223" y="112"/>
                    <a:pt x="7122" y="0"/>
                    <a:pt x="6991" y="0"/>
                  </a:cubicBez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3"/>
            <p:cNvSpPr/>
            <p:nvPr/>
          </p:nvSpPr>
          <p:spPr>
            <a:xfrm>
              <a:off x="5126500" y="4374925"/>
              <a:ext cx="85225" cy="27100"/>
            </a:xfrm>
            <a:custGeom>
              <a:avLst/>
              <a:gdLst/>
              <a:ahLst/>
              <a:cxnLst/>
              <a:rect l="l" t="t" r="r" b="b"/>
              <a:pathLst>
                <a:path w="3409" h="1084" extrusionOk="0">
                  <a:moveTo>
                    <a:pt x="1568" y="0"/>
                  </a:moveTo>
                  <a:lnTo>
                    <a:pt x="203" y="466"/>
                  </a:lnTo>
                  <a:lnTo>
                    <a:pt x="0" y="1083"/>
                  </a:lnTo>
                  <a:lnTo>
                    <a:pt x="3409" y="1083"/>
                  </a:lnTo>
                  <a:lnTo>
                    <a:pt x="31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3"/>
            <p:cNvSpPr/>
            <p:nvPr/>
          </p:nvSpPr>
          <p:spPr>
            <a:xfrm>
              <a:off x="5115875" y="4384025"/>
              <a:ext cx="96375" cy="21025"/>
            </a:xfrm>
            <a:custGeom>
              <a:avLst/>
              <a:gdLst/>
              <a:ahLst/>
              <a:cxnLst/>
              <a:rect l="l" t="t" r="r" b="b"/>
              <a:pathLst>
                <a:path w="3855" h="841" extrusionOk="0">
                  <a:moveTo>
                    <a:pt x="648" y="1"/>
                  </a:moveTo>
                  <a:cubicBezTo>
                    <a:pt x="102" y="1"/>
                    <a:pt x="0" y="841"/>
                    <a:pt x="0" y="841"/>
                  </a:cubicBezTo>
                  <a:lnTo>
                    <a:pt x="3854" y="841"/>
                  </a:lnTo>
                  <a:lnTo>
                    <a:pt x="3834" y="497"/>
                  </a:lnTo>
                  <a:lnTo>
                    <a:pt x="1265" y="497"/>
                  </a:lnTo>
                  <a:cubicBezTo>
                    <a:pt x="1265" y="497"/>
                    <a:pt x="1204" y="1"/>
                    <a:pt x="648" y="1"/>
                  </a:cubicBezTo>
                  <a:close/>
                </a:path>
              </a:pathLst>
            </a:custGeom>
            <a:solidFill>
              <a:srgbClr val="F4F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3"/>
            <p:cNvSpPr/>
            <p:nvPr/>
          </p:nvSpPr>
          <p:spPr>
            <a:xfrm>
              <a:off x="5145450" y="4179700"/>
              <a:ext cx="210425" cy="199550"/>
            </a:xfrm>
            <a:custGeom>
              <a:avLst/>
              <a:gdLst/>
              <a:ahLst/>
              <a:cxnLst/>
              <a:rect l="l" t="t" r="r" b="b"/>
              <a:pathLst>
                <a:path w="8417" h="7982" extrusionOk="0">
                  <a:moveTo>
                    <a:pt x="5038" y="0"/>
                  </a:moveTo>
                  <a:lnTo>
                    <a:pt x="2995" y="314"/>
                  </a:lnTo>
                  <a:cubicBezTo>
                    <a:pt x="2783" y="344"/>
                    <a:pt x="2570" y="395"/>
                    <a:pt x="2378" y="476"/>
                  </a:cubicBezTo>
                  <a:cubicBezTo>
                    <a:pt x="1630" y="779"/>
                    <a:pt x="1316" y="1012"/>
                    <a:pt x="1093" y="2145"/>
                  </a:cubicBezTo>
                  <a:lnTo>
                    <a:pt x="1" y="7982"/>
                  </a:lnTo>
                  <a:lnTo>
                    <a:pt x="2661" y="7982"/>
                  </a:lnTo>
                  <a:lnTo>
                    <a:pt x="3592" y="2802"/>
                  </a:lnTo>
                  <a:lnTo>
                    <a:pt x="7031" y="2802"/>
                  </a:lnTo>
                  <a:cubicBezTo>
                    <a:pt x="7790" y="2802"/>
                    <a:pt x="8417" y="2175"/>
                    <a:pt x="8407" y="1416"/>
                  </a:cubicBezTo>
                  <a:cubicBezTo>
                    <a:pt x="8407" y="678"/>
                    <a:pt x="8174" y="20"/>
                    <a:pt x="8174" y="20"/>
                  </a:cubicBezTo>
                  <a:lnTo>
                    <a:pt x="5038" y="0"/>
                  </a:ln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3"/>
            <p:cNvSpPr/>
            <p:nvPr/>
          </p:nvSpPr>
          <p:spPr>
            <a:xfrm>
              <a:off x="5337400" y="4207775"/>
              <a:ext cx="17975" cy="29600"/>
            </a:xfrm>
            <a:custGeom>
              <a:avLst/>
              <a:gdLst/>
              <a:ahLst/>
              <a:cxnLst/>
              <a:rect l="l" t="t" r="r" b="b"/>
              <a:pathLst>
                <a:path w="719" h="1184" extrusionOk="0">
                  <a:moveTo>
                    <a:pt x="61" y="0"/>
                  </a:moveTo>
                  <a:lnTo>
                    <a:pt x="61" y="21"/>
                  </a:lnTo>
                  <a:cubicBezTo>
                    <a:pt x="61" y="61"/>
                    <a:pt x="1" y="839"/>
                    <a:pt x="233" y="1102"/>
                  </a:cubicBezTo>
                  <a:cubicBezTo>
                    <a:pt x="294" y="1153"/>
                    <a:pt x="354" y="1183"/>
                    <a:pt x="426" y="1183"/>
                  </a:cubicBezTo>
                  <a:lnTo>
                    <a:pt x="426" y="1143"/>
                  </a:lnTo>
                  <a:cubicBezTo>
                    <a:pt x="365" y="1143"/>
                    <a:pt x="314" y="1113"/>
                    <a:pt x="273" y="1073"/>
                  </a:cubicBezTo>
                  <a:cubicBezTo>
                    <a:pt x="61" y="839"/>
                    <a:pt x="102" y="172"/>
                    <a:pt x="102" y="50"/>
                  </a:cubicBezTo>
                  <a:lnTo>
                    <a:pt x="719" y="50"/>
                  </a:lnTo>
                  <a:lnTo>
                    <a:pt x="719" y="0"/>
                  </a:lnTo>
                  <a:close/>
                </a:path>
              </a:pathLst>
            </a:custGeom>
            <a:solidFill>
              <a:srgbClr val="F7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3"/>
            <p:cNvSpPr/>
            <p:nvPr/>
          </p:nvSpPr>
          <p:spPr>
            <a:xfrm>
              <a:off x="5165675" y="4022525"/>
              <a:ext cx="155575" cy="91650"/>
            </a:xfrm>
            <a:custGeom>
              <a:avLst/>
              <a:gdLst/>
              <a:ahLst/>
              <a:cxnLst/>
              <a:rect l="l" t="t" r="r" b="b"/>
              <a:pathLst>
                <a:path w="6223" h="3666" extrusionOk="0">
                  <a:moveTo>
                    <a:pt x="1171" y="1"/>
                  </a:moveTo>
                  <a:cubicBezTo>
                    <a:pt x="1073" y="1"/>
                    <a:pt x="979" y="46"/>
                    <a:pt x="911" y="127"/>
                  </a:cubicBezTo>
                  <a:lnTo>
                    <a:pt x="82" y="1118"/>
                  </a:lnTo>
                  <a:cubicBezTo>
                    <a:pt x="1" y="1209"/>
                    <a:pt x="1" y="1351"/>
                    <a:pt x="82" y="1452"/>
                  </a:cubicBezTo>
                  <a:cubicBezTo>
                    <a:pt x="153" y="1543"/>
                    <a:pt x="264" y="1593"/>
                    <a:pt x="385" y="1593"/>
                  </a:cubicBezTo>
                  <a:cubicBezTo>
                    <a:pt x="405" y="1685"/>
                    <a:pt x="466" y="1766"/>
                    <a:pt x="537" y="1826"/>
                  </a:cubicBezTo>
                  <a:lnTo>
                    <a:pt x="2520" y="3273"/>
                  </a:lnTo>
                  <a:cubicBezTo>
                    <a:pt x="2743" y="3434"/>
                    <a:pt x="2995" y="3556"/>
                    <a:pt x="3248" y="3627"/>
                  </a:cubicBezTo>
                  <a:cubicBezTo>
                    <a:pt x="3319" y="3637"/>
                    <a:pt x="3390" y="3657"/>
                    <a:pt x="3460" y="3657"/>
                  </a:cubicBezTo>
                  <a:cubicBezTo>
                    <a:pt x="3510" y="3662"/>
                    <a:pt x="3560" y="3665"/>
                    <a:pt x="3609" y="3665"/>
                  </a:cubicBezTo>
                  <a:cubicBezTo>
                    <a:pt x="3922" y="3665"/>
                    <a:pt x="4229" y="3556"/>
                    <a:pt x="4482" y="3364"/>
                  </a:cubicBezTo>
                  <a:lnTo>
                    <a:pt x="5757" y="2393"/>
                  </a:lnTo>
                  <a:cubicBezTo>
                    <a:pt x="5798" y="2362"/>
                    <a:pt x="5838" y="2332"/>
                    <a:pt x="5868" y="2292"/>
                  </a:cubicBezTo>
                  <a:lnTo>
                    <a:pt x="5899" y="2261"/>
                  </a:lnTo>
                  <a:cubicBezTo>
                    <a:pt x="6222" y="1907"/>
                    <a:pt x="6171" y="1341"/>
                    <a:pt x="5798" y="1047"/>
                  </a:cubicBezTo>
                  <a:cubicBezTo>
                    <a:pt x="5644" y="930"/>
                    <a:pt x="5465" y="872"/>
                    <a:pt x="5286" y="872"/>
                  </a:cubicBezTo>
                  <a:cubicBezTo>
                    <a:pt x="5111" y="872"/>
                    <a:pt x="4936" y="927"/>
                    <a:pt x="4786" y="1037"/>
                  </a:cubicBezTo>
                  <a:lnTo>
                    <a:pt x="3714" y="1836"/>
                  </a:lnTo>
                  <a:lnTo>
                    <a:pt x="1801" y="379"/>
                  </a:lnTo>
                  <a:cubicBezTo>
                    <a:pt x="1722" y="326"/>
                    <a:pt x="1635" y="297"/>
                    <a:pt x="1546" y="297"/>
                  </a:cubicBezTo>
                  <a:cubicBezTo>
                    <a:pt x="1534" y="297"/>
                    <a:pt x="1521" y="297"/>
                    <a:pt x="1508" y="299"/>
                  </a:cubicBezTo>
                  <a:lnTo>
                    <a:pt x="1488" y="299"/>
                  </a:lnTo>
                  <a:lnTo>
                    <a:pt x="1478" y="248"/>
                  </a:lnTo>
                  <a:cubicBezTo>
                    <a:pt x="1457" y="157"/>
                    <a:pt x="1397" y="76"/>
                    <a:pt x="1316" y="36"/>
                  </a:cubicBezTo>
                  <a:cubicBezTo>
                    <a:pt x="1269" y="12"/>
                    <a:pt x="1219" y="1"/>
                    <a:pt x="117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3"/>
            <p:cNvSpPr/>
            <p:nvPr/>
          </p:nvSpPr>
          <p:spPr>
            <a:xfrm>
              <a:off x="5175050" y="4029225"/>
              <a:ext cx="27850" cy="33650"/>
            </a:xfrm>
            <a:custGeom>
              <a:avLst/>
              <a:gdLst/>
              <a:ahLst/>
              <a:cxnLst/>
              <a:rect l="l" t="t" r="r" b="b"/>
              <a:pathLst>
                <a:path w="1114" h="1346" extrusionOk="0">
                  <a:moveTo>
                    <a:pt x="1082" y="1"/>
                  </a:moveTo>
                  <a:lnTo>
                    <a:pt x="1" y="1316"/>
                  </a:lnTo>
                  <a:lnTo>
                    <a:pt x="41" y="1346"/>
                  </a:lnTo>
                  <a:lnTo>
                    <a:pt x="1113" y="31"/>
                  </a:lnTo>
                  <a:lnTo>
                    <a:pt x="1082" y="1"/>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3"/>
            <p:cNvSpPr/>
            <p:nvPr/>
          </p:nvSpPr>
          <p:spPr>
            <a:xfrm>
              <a:off x="5193500" y="4023400"/>
              <a:ext cx="7625" cy="6100"/>
            </a:xfrm>
            <a:custGeom>
              <a:avLst/>
              <a:gdLst/>
              <a:ahLst/>
              <a:cxnLst/>
              <a:rect l="l" t="t" r="r" b="b"/>
              <a:pathLst>
                <a:path w="305" h="244" extrusionOk="0">
                  <a:moveTo>
                    <a:pt x="1" y="1"/>
                  </a:moveTo>
                  <a:lnTo>
                    <a:pt x="1" y="41"/>
                  </a:lnTo>
                  <a:cubicBezTo>
                    <a:pt x="193" y="61"/>
                    <a:pt x="264" y="243"/>
                    <a:pt x="264" y="243"/>
                  </a:cubicBezTo>
                  <a:lnTo>
                    <a:pt x="304" y="223"/>
                  </a:lnTo>
                  <a:cubicBezTo>
                    <a:pt x="304" y="213"/>
                    <a:pt x="223" y="21"/>
                    <a:pt x="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3"/>
            <p:cNvSpPr/>
            <p:nvPr/>
          </p:nvSpPr>
          <p:spPr>
            <a:xfrm>
              <a:off x="5188200" y="4029225"/>
              <a:ext cx="7850" cy="6350"/>
            </a:xfrm>
            <a:custGeom>
              <a:avLst/>
              <a:gdLst/>
              <a:ahLst/>
              <a:cxnLst/>
              <a:rect l="l" t="t" r="r" b="b"/>
              <a:pathLst>
                <a:path w="314" h="254" extrusionOk="0">
                  <a:moveTo>
                    <a:pt x="21" y="1"/>
                  </a:moveTo>
                  <a:lnTo>
                    <a:pt x="1" y="41"/>
                  </a:lnTo>
                  <a:cubicBezTo>
                    <a:pt x="162" y="102"/>
                    <a:pt x="273" y="253"/>
                    <a:pt x="273" y="253"/>
                  </a:cubicBezTo>
                  <a:lnTo>
                    <a:pt x="314" y="233"/>
                  </a:lnTo>
                  <a:cubicBezTo>
                    <a:pt x="304" y="223"/>
                    <a:pt x="192" y="61"/>
                    <a:pt x="2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3"/>
            <p:cNvSpPr/>
            <p:nvPr/>
          </p:nvSpPr>
          <p:spPr>
            <a:xfrm>
              <a:off x="5182875" y="4035300"/>
              <a:ext cx="7875" cy="6600"/>
            </a:xfrm>
            <a:custGeom>
              <a:avLst/>
              <a:gdLst/>
              <a:ahLst/>
              <a:cxnLst/>
              <a:rect l="l" t="t" r="r" b="b"/>
              <a:pathLst>
                <a:path w="315" h="264" extrusionOk="0">
                  <a:moveTo>
                    <a:pt x="31" y="0"/>
                  </a:moveTo>
                  <a:lnTo>
                    <a:pt x="1" y="30"/>
                  </a:lnTo>
                  <a:cubicBezTo>
                    <a:pt x="142" y="131"/>
                    <a:pt x="284" y="253"/>
                    <a:pt x="284" y="263"/>
                  </a:cubicBezTo>
                  <a:lnTo>
                    <a:pt x="315" y="223"/>
                  </a:lnTo>
                  <a:cubicBezTo>
                    <a:pt x="315" y="223"/>
                    <a:pt x="173" y="102"/>
                    <a:pt x="31"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3"/>
            <p:cNvSpPr/>
            <p:nvPr/>
          </p:nvSpPr>
          <p:spPr>
            <a:xfrm>
              <a:off x="5177825" y="4041375"/>
              <a:ext cx="7600" cy="6600"/>
            </a:xfrm>
            <a:custGeom>
              <a:avLst/>
              <a:gdLst/>
              <a:ahLst/>
              <a:cxnLst/>
              <a:rect l="l" t="t" r="r" b="b"/>
              <a:pathLst>
                <a:path w="304" h="264" extrusionOk="0">
                  <a:moveTo>
                    <a:pt x="31" y="0"/>
                  </a:moveTo>
                  <a:lnTo>
                    <a:pt x="0" y="20"/>
                  </a:lnTo>
                  <a:cubicBezTo>
                    <a:pt x="112" y="162"/>
                    <a:pt x="274" y="263"/>
                    <a:pt x="284" y="263"/>
                  </a:cubicBezTo>
                  <a:lnTo>
                    <a:pt x="304" y="223"/>
                  </a:lnTo>
                  <a:cubicBezTo>
                    <a:pt x="304" y="223"/>
                    <a:pt x="142" y="131"/>
                    <a:pt x="31"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3"/>
            <p:cNvSpPr/>
            <p:nvPr/>
          </p:nvSpPr>
          <p:spPr>
            <a:xfrm>
              <a:off x="5172525" y="4047175"/>
              <a:ext cx="7600" cy="6850"/>
            </a:xfrm>
            <a:custGeom>
              <a:avLst/>
              <a:gdLst/>
              <a:ahLst/>
              <a:cxnLst/>
              <a:rect l="l" t="t" r="r" b="b"/>
              <a:pathLst>
                <a:path w="304" h="274" extrusionOk="0">
                  <a:moveTo>
                    <a:pt x="41" y="0"/>
                  </a:moveTo>
                  <a:lnTo>
                    <a:pt x="0" y="21"/>
                  </a:lnTo>
                  <a:cubicBezTo>
                    <a:pt x="81" y="213"/>
                    <a:pt x="284" y="274"/>
                    <a:pt x="293" y="274"/>
                  </a:cubicBezTo>
                  <a:lnTo>
                    <a:pt x="304" y="233"/>
                  </a:lnTo>
                  <a:cubicBezTo>
                    <a:pt x="304" y="233"/>
                    <a:pt x="122" y="173"/>
                    <a:pt x="41"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93"/>
            <p:cNvSpPr/>
            <p:nvPr/>
          </p:nvSpPr>
          <p:spPr>
            <a:xfrm>
              <a:off x="5167475" y="4053250"/>
              <a:ext cx="7325" cy="6850"/>
            </a:xfrm>
            <a:custGeom>
              <a:avLst/>
              <a:gdLst/>
              <a:ahLst/>
              <a:cxnLst/>
              <a:rect l="l" t="t" r="r" b="b"/>
              <a:pathLst>
                <a:path w="293" h="274" extrusionOk="0">
                  <a:moveTo>
                    <a:pt x="41" y="0"/>
                  </a:moveTo>
                  <a:lnTo>
                    <a:pt x="0" y="11"/>
                  </a:lnTo>
                  <a:cubicBezTo>
                    <a:pt x="50" y="243"/>
                    <a:pt x="283" y="274"/>
                    <a:pt x="293" y="274"/>
                  </a:cubicBezTo>
                  <a:lnTo>
                    <a:pt x="293" y="233"/>
                  </a:lnTo>
                  <a:cubicBezTo>
                    <a:pt x="283" y="233"/>
                    <a:pt x="91" y="203"/>
                    <a:pt x="41"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3"/>
            <p:cNvSpPr/>
            <p:nvPr/>
          </p:nvSpPr>
          <p:spPr>
            <a:xfrm>
              <a:off x="5283525" y="3924625"/>
              <a:ext cx="65925" cy="77825"/>
            </a:xfrm>
            <a:custGeom>
              <a:avLst/>
              <a:gdLst/>
              <a:ahLst/>
              <a:cxnLst/>
              <a:rect l="l" t="t" r="r" b="b"/>
              <a:pathLst>
                <a:path w="2637" h="3113" extrusionOk="0">
                  <a:moveTo>
                    <a:pt x="424" y="0"/>
                  </a:moveTo>
                  <a:cubicBezTo>
                    <a:pt x="290" y="0"/>
                    <a:pt x="149" y="12"/>
                    <a:pt x="1" y="37"/>
                  </a:cubicBezTo>
                  <a:lnTo>
                    <a:pt x="1286" y="3112"/>
                  </a:lnTo>
                  <a:cubicBezTo>
                    <a:pt x="2636" y="1921"/>
                    <a:pt x="2126" y="0"/>
                    <a:pt x="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3"/>
            <p:cNvSpPr/>
            <p:nvPr/>
          </p:nvSpPr>
          <p:spPr>
            <a:xfrm>
              <a:off x="5233225" y="4015825"/>
              <a:ext cx="120900" cy="171750"/>
            </a:xfrm>
            <a:custGeom>
              <a:avLst/>
              <a:gdLst/>
              <a:ahLst/>
              <a:cxnLst/>
              <a:rect l="l" t="t" r="r" b="b"/>
              <a:pathLst>
                <a:path w="4836" h="6870" extrusionOk="0">
                  <a:moveTo>
                    <a:pt x="2711" y="0"/>
                  </a:moveTo>
                  <a:cubicBezTo>
                    <a:pt x="2509" y="0"/>
                    <a:pt x="2145" y="20"/>
                    <a:pt x="1750" y="233"/>
                  </a:cubicBezTo>
                  <a:cubicBezTo>
                    <a:pt x="1669" y="283"/>
                    <a:pt x="1750" y="274"/>
                    <a:pt x="1669" y="334"/>
                  </a:cubicBezTo>
                  <a:cubicBezTo>
                    <a:pt x="1608" y="384"/>
                    <a:pt x="1628" y="355"/>
                    <a:pt x="1568" y="425"/>
                  </a:cubicBezTo>
                  <a:cubicBezTo>
                    <a:pt x="789" y="1254"/>
                    <a:pt x="0" y="2246"/>
                    <a:pt x="718" y="2954"/>
                  </a:cubicBezTo>
                  <a:cubicBezTo>
                    <a:pt x="708" y="3106"/>
                    <a:pt x="688" y="3288"/>
                    <a:pt x="668" y="3612"/>
                  </a:cubicBezTo>
                  <a:cubicBezTo>
                    <a:pt x="607" y="4502"/>
                    <a:pt x="435" y="4633"/>
                    <a:pt x="486" y="5534"/>
                  </a:cubicBezTo>
                  <a:cubicBezTo>
                    <a:pt x="495" y="5736"/>
                    <a:pt x="556" y="5928"/>
                    <a:pt x="648" y="6110"/>
                  </a:cubicBezTo>
                  <a:cubicBezTo>
                    <a:pt x="617" y="6191"/>
                    <a:pt x="486" y="6676"/>
                    <a:pt x="648" y="6768"/>
                  </a:cubicBezTo>
                  <a:cubicBezTo>
                    <a:pt x="738" y="6818"/>
                    <a:pt x="1093" y="6838"/>
                    <a:pt x="1497" y="6859"/>
                  </a:cubicBezTo>
                  <a:cubicBezTo>
                    <a:pt x="1740" y="6859"/>
                    <a:pt x="2003" y="6869"/>
                    <a:pt x="2226" y="6869"/>
                  </a:cubicBezTo>
                  <a:lnTo>
                    <a:pt x="2630" y="6869"/>
                  </a:lnTo>
                  <a:cubicBezTo>
                    <a:pt x="3197" y="6869"/>
                    <a:pt x="4411" y="6849"/>
                    <a:pt x="4623" y="6768"/>
                  </a:cubicBezTo>
                  <a:cubicBezTo>
                    <a:pt x="4835" y="6687"/>
                    <a:pt x="4643" y="6100"/>
                    <a:pt x="4643" y="6100"/>
                  </a:cubicBezTo>
                  <a:cubicBezTo>
                    <a:pt x="4764" y="5857"/>
                    <a:pt x="4815" y="5594"/>
                    <a:pt x="4795" y="5331"/>
                  </a:cubicBezTo>
                  <a:cubicBezTo>
                    <a:pt x="4714" y="3915"/>
                    <a:pt x="4552" y="1811"/>
                    <a:pt x="4056" y="809"/>
                  </a:cubicBezTo>
                  <a:cubicBezTo>
                    <a:pt x="4056" y="789"/>
                    <a:pt x="4046" y="779"/>
                    <a:pt x="4036" y="769"/>
                  </a:cubicBezTo>
                  <a:lnTo>
                    <a:pt x="4036" y="759"/>
                  </a:lnTo>
                  <a:cubicBezTo>
                    <a:pt x="3935" y="557"/>
                    <a:pt x="3813" y="415"/>
                    <a:pt x="3682" y="334"/>
                  </a:cubicBezTo>
                  <a:cubicBezTo>
                    <a:pt x="3662" y="324"/>
                    <a:pt x="3651" y="314"/>
                    <a:pt x="3631" y="304"/>
                  </a:cubicBezTo>
                  <a:cubicBezTo>
                    <a:pt x="3298" y="61"/>
                    <a:pt x="2903" y="0"/>
                    <a:pt x="2711"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3"/>
            <p:cNvSpPr/>
            <p:nvPr/>
          </p:nvSpPr>
          <p:spPr>
            <a:xfrm>
              <a:off x="5280900" y="3996100"/>
              <a:ext cx="31750" cy="32250"/>
            </a:xfrm>
            <a:custGeom>
              <a:avLst/>
              <a:gdLst/>
              <a:ahLst/>
              <a:cxnLst/>
              <a:rect l="l" t="t" r="r" b="b"/>
              <a:pathLst>
                <a:path w="1270" h="1290" extrusionOk="0">
                  <a:moveTo>
                    <a:pt x="76" y="0"/>
                  </a:moveTo>
                  <a:lnTo>
                    <a:pt x="5" y="1123"/>
                  </a:lnTo>
                  <a:cubicBezTo>
                    <a:pt x="5" y="1123"/>
                    <a:pt x="0" y="1289"/>
                    <a:pt x="375" y="1289"/>
                  </a:cubicBezTo>
                  <a:cubicBezTo>
                    <a:pt x="562" y="1289"/>
                    <a:pt x="845" y="1248"/>
                    <a:pt x="1269" y="1123"/>
                  </a:cubicBezTo>
                  <a:lnTo>
                    <a:pt x="1198" y="0"/>
                  </a:ln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3"/>
            <p:cNvSpPr/>
            <p:nvPr/>
          </p:nvSpPr>
          <p:spPr>
            <a:xfrm>
              <a:off x="5276725" y="3998100"/>
              <a:ext cx="34900" cy="20525"/>
            </a:xfrm>
            <a:custGeom>
              <a:avLst/>
              <a:gdLst/>
              <a:ahLst/>
              <a:cxnLst/>
              <a:rect l="l" t="t" r="r" b="b"/>
              <a:pathLst>
                <a:path w="1396" h="821" extrusionOk="0">
                  <a:moveTo>
                    <a:pt x="0" y="1"/>
                  </a:moveTo>
                  <a:lnTo>
                    <a:pt x="0" y="365"/>
                  </a:lnTo>
                  <a:cubicBezTo>
                    <a:pt x="0" y="365"/>
                    <a:pt x="273" y="821"/>
                    <a:pt x="708" y="821"/>
                  </a:cubicBezTo>
                  <a:cubicBezTo>
                    <a:pt x="1133" y="821"/>
                    <a:pt x="1396" y="365"/>
                    <a:pt x="1396" y="365"/>
                  </a:cubicBezTo>
                  <a:lnTo>
                    <a:pt x="1396" y="1"/>
                  </a:lnTo>
                  <a:close/>
                </a:path>
              </a:pathLst>
            </a:custGeom>
            <a:solidFill>
              <a:srgbClr val="EA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3"/>
            <p:cNvSpPr/>
            <p:nvPr/>
          </p:nvSpPr>
          <p:spPr>
            <a:xfrm>
              <a:off x="5260275" y="3927575"/>
              <a:ext cx="65025" cy="87525"/>
            </a:xfrm>
            <a:custGeom>
              <a:avLst/>
              <a:gdLst/>
              <a:ahLst/>
              <a:cxnLst/>
              <a:rect l="l" t="t" r="r" b="b"/>
              <a:pathLst>
                <a:path w="2601" h="3501" extrusionOk="0">
                  <a:moveTo>
                    <a:pt x="1305" y="0"/>
                  </a:moveTo>
                  <a:cubicBezTo>
                    <a:pt x="587" y="0"/>
                    <a:pt x="0" y="475"/>
                    <a:pt x="0" y="1194"/>
                  </a:cubicBezTo>
                  <a:cubicBezTo>
                    <a:pt x="0" y="1234"/>
                    <a:pt x="0" y="1284"/>
                    <a:pt x="11" y="1325"/>
                  </a:cubicBezTo>
                  <a:lnTo>
                    <a:pt x="11" y="1345"/>
                  </a:lnTo>
                  <a:lnTo>
                    <a:pt x="142" y="2458"/>
                  </a:lnTo>
                  <a:cubicBezTo>
                    <a:pt x="142" y="2468"/>
                    <a:pt x="152" y="2489"/>
                    <a:pt x="152" y="2498"/>
                  </a:cubicBezTo>
                  <a:lnTo>
                    <a:pt x="152" y="2509"/>
                  </a:lnTo>
                  <a:cubicBezTo>
                    <a:pt x="233" y="3075"/>
                    <a:pt x="546" y="3500"/>
                    <a:pt x="1133" y="3500"/>
                  </a:cubicBezTo>
                  <a:cubicBezTo>
                    <a:pt x="1720" y="3500"/>
                    <a:pt x="2084" y="3278"/>
                    <a:pt x="2306" y="2832"/>
                  </a:cubicBezTo>
                  <a:cubicBezTo>
                    <a:pt x="2387" y="2671"/>
                    <a:pt x="2438" y="2489"/>
                    <a:pt x="2468" y="2316"/>
                  </a:cubicBezTo>
                  <a:lnTo>
                    <a:pt x="2590" y="1335"/>
                  </a:lnTo>
                  <a:lnTo>
                    <a:pt x="2600" y="1325"/>
                  </a:lnTo>
                  <a:lnTo>
                    <a:pt x="2600" y="1194"/>
                  </a:lnTo>
                  <a:cubicBezTo>
                    <a:pt x="2600" y="475"/>
                    <a:pt x="2023" y="0"/>
                    <a:pt x="1305"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93"/>
            <p:cNvSpPr/>
            <p:nvPr/>
          </p:nvSpPr>
          <p:spPr>
            <a:xfrm>
              <a:off x="5277450" y="3976375"/>
              <a:ext cx="6100" cy="12150"/>
            </a:xfrm>
            <a:custGeom>
              <a:avLst/>
              <a:gdLst/>
              <a:ahLst/>
              <a:cxnLst/>
              <a:rect l="l" t="t" r="r" b="b"/>
              <a:pathLst>
                <a:path w="244" h="486" extrusionOk="0">
                  <a:moveTo>
                    <a:pt x="194" y="0"/>
                  </a:moveTo>
                  <a:cubicBezTo>
                    <a:pt x="183" y="11"/>
                    <a:pt x="1" y="213"/>
                    <a:pt x="52" y="354"/>
                  </a:cubicBezTo>
                  <a:cubicBezTo>
                    <a:pt x="72" y="425"/>
                    <a:pt x="133" y="465"/>
                    <a:pt x="234" y="486"/>
                  </a:cubicBezTo>
                  <a:lnTo>
                    <a:pt x="244" y="445"/>
                  </a:lnTo>
                  <a:cubicBezTo>
                    <a:pt x="163" y="425"/>
                    <a:pt x="113" y="395"/>
                    <a:pt x="92" y="344"/>
                  </a:cubicBezTo>
                  <a:cubicBezTo>
                    <a:pt x="52" y="223"/>
                    <a:pt x="224" y="31"/>
                    <a:pt x="224" y="31"/>
                  </a:cubicBezTo>
                  <a:lnTo>
                    <a:pt x="194"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3"/>
            <p:cNvSpPr/>
            <p:nvPr/>
          </p:nvSpPr>
          <p:spPr>
            <a:xfrm>
              <a:off x="5295175" y="3966250"/>
              <a:ext cx="11650" cy="5575"/>
            </a:xfrm>
            <a:custGeom>
              <a:avLst/>
              <a:gdLst/>
              <a:ahLst/>
              <a:cxnLst/>
              <a:rect l="l" t="t" r="r" b="b"/>
              <a:pathLst>
                <a:path w="466" h="223" extrusionOk="0">
                  <a:moveTo>
                    <a:pt x="20" y="0"/>
                  </a:moveTo>
                  <a:lnTo>
                    <a:pt x="0" y="122"/>
                  </a:lnTo>
                  <a:lnTo>
                    <a:pt x="445" y="223"/>
                  </a:lnTo>
                  <a:lnTo>
                    <a:pt x="465" y="102"/>
                  </a:lnTo>
                  <a:lnTo>
                    <a:pt x="20"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3"/>
            <p:cNvSpPr/>
            <p:nvPr/>
          </p:nvSpPr>
          <p:spPr>
            <a:xfrm>
              <a:off x="5267350" y="3966250"/>
              <a:ext cx="9900" cy="5575"/>
            </a:xfrm>
            <a:custGeom>
              <a:avLst/>
              <a:gdLst/>
              <a:ahLst/>
              <a:cxnLst/>
              <a:rect l="l" t="t" r="r" b="b"/>
              <a:pathLst>
                <a:path w="396" h="223" extrusionOk="0">
                  <a:moveTo>
                    <a:pt x="364" y="0"/>
                  </a:moveTo>
                  <a:lnTo>
                    <a:pt x="0" y="112"/>
                  </a:lnTo>
                  <a:lnTo>
                    <a:pt x="31" y="223"/>
                  </a:lnTo>
                  <a:lnTo>
                    <a:pt x="395" y="122"/>
                  </a:lnTo>
                  <a:lnTo>
                    <a:pt x="364"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3"/>
            <p:cNvSpPr/>
            <p:nvPr/>
          </p:nvSpPr>
          <p:spPr>
            <a:xfrm>
              <a:off x="5271150" y="3974350"/>
              <a:ext cx="4075" cy="4050"/>
            </a:xfrm>
            <a:custGeom>
              <a:avLst/>
              <a:gdLst/>
              <a:ahLst/>
              <a:cxnLst/>
              <a:rect l="l" t="t" r="r" b="b"/>
              <a:pathLst>
                <a:path w="163" h="162" extrusionOk="0">
                  <a:moveTo>
                    <a:pt x="81" y="0"/>
                  </a:moveTo>
                  <a:cubicBezTo>
                    <a:pt x="41" y="0"/>
                    <a:pt x="0" y="41"/>
                    <a:pt x="0" y="81"/>
                  </a:cubicBezTo>
                  <a:cubicBezTo>
                    <a:pt x="0" y="121"/>
                    <a:pt x="41" y="162"/>
                    <a:pt x="81" y="162"/>
                  </a:cubicBezTo>
                  <a:cubicBezTo>
                    <a:pt x="122" y="162"/>
                    <a:pt x="162" y="121"/>
                    <a:pt x="162" y="81"/>
                  </a:cubicBezTo>
                  <a:cubicBezTo>
                    <a:pt x="162" y="41"/>
                    <a:pt x="122" y="0"/>
                    <a:pt x="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3"/>
            <p:cNvSpPr/>
            <p:nvPr/>
          </p:nvSpPr>
          <p:spPr>
            <a:xfrm>
              <a:off x="5296950" y="3974350"/>
              <a:ext cx="4075" cy="4050"/>
            </a:xfrm>
            <a:custGeom>
              <a:avLst/>
              <a:gdLst/>
              <a:ahLst/>
              <a:cxnLst/>
              <a:rect l="l" t="t" r="r" b="b"/>
              <a:pathLst>
                <a:path w="163" h="162" extrusionOk="0">
                  <a:moveTo>
                    <a:pt x="81" y="0"/>
                  </a:moveTo>
                  <a:cubicBezTo>
                    <a:pt x="41" y="0"/>
                    <a:pt x="0" y="41"/>
                    <a:pt x="0" y="81"/>
                  </a:cubicBezTo>
                  <a:cubicBezTo>
                    <a:pt x="0" y="121"/>
                    <a:pt x="41" y="162"/>
                    <a:pt x="81" y="162"/>
                  </a:cubicBezTo>
                  <a:cubicBezTo>
                    <a:pt x="122" y="162"/>
                    <a:pt x="162" y="121"/>
                    <a:pt x="162" y="81"/>
                  </a:cubicBezTo>
                  <a:cubicBezTo>
                    <a:pt x="162" y="41"/>
                    <a:pt x="122" y="0"/>
                    <a:pt x="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3"/>
            <p:cNvSpPr/>
            <p:nvPr/>
          </p:nvSpPr>
          <p:spPr>
            <a:xfrm>
              <a:off x="5326025" y="3967025"/>
              <a:ext cx="2800" cy="8100"/>
            </a:xfrm>
            <a:custGeom>
              <a:avLst/>
              <a:gdLst/>
              <a:ahLst/>
              <a:cxnLst/>
              <a:rect l="l" t="t" r="r" b="b"/>
              <a:pathLst>
                <a:path w="112" h="324" extrusionOk="0">
                  <a:moveTo>
                    <a:pt x="20" y="0"/>
                  </a:moveTo>
                  <a:lnTo>
                    <a:pt x="0" y="20"/>
                  </a:lnTo>
                  <a:cubicBezTo>
                    <a:pt x="61" y="91"/>
                    <a:pt x="81" y="202"/>
                    <a:pt x="51" y="313"/>
                  </a:cubicBezTo>
                  <a:lnTo>
                    <a:pt x="81" y="324"/>
                  </a:lnTo>
                  <a:cubicBezTo>
                    <a:pt x="112" y="202"/>
                    <a:pt x="92" y="81"/>
                    <a:pt x="20"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3"/>
            <p:cNvSpPr/>
            <p:nvPr/>
          </p:nvSpPr>
          <p:spPr>
            <a:xfrm>
              <a:off x="5243075" y="3924775"/>
              <a:ext cx="89800" cy="64775"/>
            </a:xfrm>
            <a:custGeom>
              <a:avLst/>
              <a:gdLst/>
              <a:ahLst/>
              <a:cxnLst/>
              <a:rect l="l" t="t" r="r" b="b"/>
              <a:pathLst>
                <a:path w="3592" h="2591" extrusionOk="0">
                  <a:moveTo>
                    <a:pt x="1983" y="0"/>
                  </a:moveTo>
                  <a:cubicBezTo>
                    <a:pt x="0" y="0"/>
                    <a:pt x="809" y="2398"/>
                    <a:pt x="809" y="2398"/>
                  </a:cubicBezTo>
                  <a:cubicBezTo>
                    <a:pt x="941" y="2075"/>
                    <a:pt x="921" y="1518"/>
                    <a:pt x="921" y="1518"/>
                  </a:cubicBezTo>
                  <a:cubicBezTo>
                    <a:pt x="1245" y="1295"/>
                    <a:pt x="1356" y="951"/>
                    <a:pt x="1356" y="951"/>
                  </a:cubicBezTo>
                  <a:cubicBezTo>
                    <a:pt x="1720" y="1477"/>
                    <a:pt x="2651" y="1549"/>
                    <a:pt x="2651" y="1549"/>
                  </a:cubicBezTo>
                  <a:cubicBezTo>
                    <a:pt x="2641" y="2307"/>
                    <a:pt x="3177" y="2590"/>
                    <a:pt x="3177" y="2590"/>
                  </a:cubicBezTo>
                  <a:cubicBezTo>
                    <a:pt x="3470" y="2459"/>
                    <a:pt x="3592" y="1862"/>
                    <a:pt x="3581" y="1549"/>
                  </a:cubicBezTo>
                  <a:cubicBezTo>
                    <a:pt x="3561" y="931"/>
                    <a:pt x="3298" y="0"/>
                    <a:pt x="19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3"/>
            <p:cNvSpPr/>
            <p:nvPr/>
          </p:nvSpPr>
          <p:spPr>
            <a:xfrm>
              <a:off x="5289350" y="3979900"/>
              <a:ext cx="14200" cy="6350"/>
            </a:xfrm>
            <a:custGeom>
              <a:avLst/>
              <a:gdLst/>
              <a:ahLst/>
              <a:cxnLst/>
              <a:rect l="l" t="t" r="r" b="b"/>
              <a:pathLst>
                <a:path w="568" h="254" extrusionOk="0">
                  <a:moveTo>
                    <a:pt x="253" y="1"/>
                  </a:moveTo>
                  <a:cubicBezTo>
                    <a:pt x="112" y="1"/>
                    <a:pt x="1" y="61"/>
                    <a:pt x="21" y="133"/>
                  </a:cubicBezTo>
                  <a:cubicBezTo>
                    <a:pt x="31" y="203"/>
                    <a:pt x="152" y="254"/>
                    <a:pt x="294" y="254"/>
                  </a:cubicBezTo>
                  <a:lnTo>
                    <a:pt x="304" y="254"/>
                  </a:lnTo>
                  <a:cubicBezTo>
                    <a:pt x="456" y="243"/>
                    <a:pt x="567" y="193"/>
                    <a:pt x="547" y="122"/>
                  </a:cubicBezTo>
                  <a:cubicBezTo>
                    <a:pt x="537" y="52"/>
                    <a:pt x="415" y="1"/>
                    <a:pt x="274" y="1"/>
                  </a:cubicBezTo>
                  <a:close/>
                </a:path>
              </a:pathLst>
            </a:custGeom>
            <a:solidFill>
              <a:srgbClr val="FF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3"/>
            <p:cNvSpPr/>
            <p:nvPr/>
          </p:nvSpPr>
          <p:spPr>
            <a:xfrm>
              <a:off x="5266325" y="3980400"/>
              <a:ext cx="9650" cy="5350"/>
            </a:xfrm>
            <a:custGeom>
              <a:avLst/>
              <a:gdLst/>
              <a:ahLst/>
              <a:cxnLst/>
              <a:rect l="l" t="t" r="r" b="b"/>
              <a:pathLst>
                <a:path w="386" h="214" extrusionOk="0">
                  <a:moveTo>
                    <a:pt x="193" y="1"/>
                  </a:moveTo>
                  <a:cubicBezTo>
                    <a:pt x="183" y="1"/>
                    <a:pt x="183" y="11"/>
                    <a:pt x="183" y="11"/>
                  </a:cubicBezTo>
                  <a:cubicBezTo>
                    <a:pt x="82" y="11"/>
                    <a:pt x="1" y="62"/>
                    <a:pt x="11" y="122"/>
                  </a:cubicBezTo>
                  <a:cubicBezTo>
                    <a:pt x="21" y="173"/>
                    <a:pt x="102" y="214"/>
                    <a:pt x="203" y="214"/>
                  </a:cubicBezTo>
                  <a:lnTo>
                    <a:pt x="214" y="214"/>
                  </a:lnTo>
                  <a:cubicBezTo>
                    <a:pt x="315" y="214"/>
                    <a:pt x="385" y="163"/>
                    <a:pt x="376" y="102"/>
                  </a:cubicBezTo>
                  <a:cubicBezTo>
                    <a:pt x="365" y="52"/>
                    <a:pt x="284" y="1"/>
                    <a:pt x="193" y="1"/>
                  </a:cubicBezTo>
                  <a:close/>
                </a:path>
              </a:pathLst>
            </a:custGeom>
            <a:solidFill>
              <a:srgbClr val="FFA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3"/>
            <p:cNvSpPr/>
            <p:nvPr/>
          </p:nvSpPr>
          <p:spPr>
            <a:xfrm>
              <a:off x="5144700" y="4189800"/>
              <a:ext cx="63000" cy="189450"/>
            </a:xfrm>
            <a:custGeom>
              <a:avLst/>
              <a:gdLst/>
              <a:ahLst/>
              <a:cxnLst/>
              <a:rect l="l" t="t" r="r" b="b"/>
              <a:pathLst>
                <a:path w="2520" h="7578" extrusionOk="0">
                  <a:moveTo>
                    <a:pt x="2499" y="1"/>
                  </a:moveTo>
                  <a:cubicBezTo>
                    <a:pt x="1376" y="304"/>
                    <a:pt x="1255" y="972"/>
                    <a:pt x="1143" y="1609"/>
                  </a:cubicBezTo>
                  <a:cubicBezTo>
                    <a:pt x="1123" y="1680"/>
                    <a:pt x="1113" y="1751"/>
                    <a:pt x="1103" y="1821"/>
                  </a:cubicBezTo>
                  <a:cubicBezTo>
                    <a:pt x="961" y="2530"/>
                    <a:pt x="10" y="7517"/>
                    <a:pt x="1" y="7567"/>
                  </a:cubicBezTo>
                  <a:lnTo>
                    <a:pt x="61" y="7578"/>
                  </a:lnTo>
                  <a:cubicBezTo>
                    <a:pt x="71" y="7527"/>
                    <a:pt x="1022" y="2540"/>
                    <a:pt x="1154" y="1832"/>
                  </a:cubicBezTo>
                  <a:cubicBezTo>
                    <a:pt x="1174" y="1761"/>
                    <a:pt x="1184" y="1690"/>
                    <a:pt x="1194" y="1619"/>
                  </a:cubicBezTo>
                  <a:cubicBezTo>
                    <a:pt x="1316" y="972"/>
                    <a:pt x="1427" y="355"/>
                    <a:pt x="2519" y="61"/>
                  </a:cubicBezTo>
                  <a:lnTo>
                    <a:pt x="2499" y="1"/>
                  </a:lnTo>
                  <a:close/>
                </a:path>
              </a:pathLst>
            </a:custGeom>
            <a:solidFill>
              <a:srgbClr val="00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3"/>
            <p:cNvSpPr/>
            <p:nvPr/>
          </p:nvSpPr>
          <p:spPr>
            <a:xfrm>
              <a:off x="5220075" y="4242900"/>
              <a:ext cx="17725" cy="6875"/>
            </a:xfrm>
            <a:custGeom>
              <a:avLst/>
              <a:gdLst/>
              <a:ahLst/>
              <a:cxnLst/>
              <a:rect l="l" t="t" r="r" b="b"/>
              <a:pathLst>
                <a:path w="709" h="275" extrusionOk="0">
                  <a:moveTo>
                    <a:pt x="283" y="1"/>
                  </a:moveTo>
                  <a:lnTo>
                    <a:pt x="253" y="52"/>
                  </a:lnTo>
                  <a:lnTo>
                    <a:pt x="506" y="214"/>
                  </a:lnTo>
                  <a:lnTo>
                    <a:pt x="0" y="214"/>
                  </a:lnTo>
                  <a:lnTo>
                    <a:pt x="0" y="274"/>
                  </a:lnTo>
                  <a:lnTo>
                    <a:pt x="708" y="274"/>
                  </a:lnTo>
                  <a:lnTo>
                    <a:pt x="283" y="1"/>
                  </a:lnTo>
                  <a:close/>
                </a:path>
              </a:pathLst>
            </a:custGeom>
            <a:solidFill>
              <a:srgbClr val="F7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3"/>
            <p:cNvSpPr/>
            <p:nvPr/>
          </p:nvSpPr>
          <p:spPr>
            <a:xfrm>
              <a:off x="5148400" y="4058175"/>
              <a:ext cx="40075" cy="43400"/>
            </a:xfrm>
            <a:custGeom>
              <a:avLst/>
              <a:gdLst/>
              <a:ahLst/>
              <a:cxnLst/>
              <a:rect l="l" t="t" r="r" b="b"/>
              <a:pathLst>
                <a:path w="1603" h="1736" extrusionOk="0">
                  <a:moveTo>
                    <a:pt x="822" y="1"/>
                  </a:moveTo>
                  <a:cubicBezTo>
                    <a:pt x="811" y="1"/>
                    <a:pt x="801" y="2"/>
                    <a:pt x="793" y="6"/>
                  </a:cubicBezTo>
                  <a:cubicBezTo>
                    <a:pt x="642" y="66"/>
                    <a:pt x="804" y="299"/>
                    <a:pt x="884" y="410"/>
                  </a:cubicBezTo>
                  <a:cubicBezTo>
                    <a:pt x="891" y="418"/>
                    <a:pt x="888" y="425"/>
                    <a:pt x="882" y="425"/>
                  </a:cubicBezTo>
                  <a:cubicBezTo>
                    <a:pt x="880" y="425"/>
                    <a:pt x="877" y="423"/>
                    <a:pt x="874" y="421"/>
                  </a:cubicBezTo>
                  <a:cubicBezTo>
                    <a:pt x="742" y="340"/>
                    <a:pt x="621" y="260"/>
                    <a:pt x="534" y="260"/>
                  </a:cubicBezTo>
                  <a:cubicBezTo>
                    <a:pt x="500" y="260"/>
                    <a:pt x="471" y="271"/>
                    <a:pt x="449" y="299"/>
                  </a:cubicBezTo>
                  <a:cubicBezTo>
                    <a:pt x="358" y="400"/>
                    <a:pt x="399" y="511"/>
                    <a:pt x="399" y="511"/>
                  </a:cubicBezTo>
                  <a:cubicBezTo>
                    <a:pt x="399" y="511"/>
                    <a:pt x="278" y="532"/>
                    <a:pt x="227" y="623"/>
                  </a:cubicBezTo>
                  <a:cubicBezTo>
                    <a:pt x="166" y="744"/>
                    <a:pt x="247" y="835"/>
                    <a:pt x="247" y="835"/>
                  </a:cubicBezTo>
                  <a:cubicBezTo>
                    <a:pt x="247" y="835"/>
                    <a:pt x="136" y="846"/>
                    <a:pt x="95" y="947"/>
                  </a:cubicBezTo>
                  <a:cubicBezTo>
                    <a:pt x="44" y="1078"/>
                    <a:pt x="146" y="1149"/>
                    <a:pt x="146" y="1149"/>
                  </a:cubicBezTo>
                  <a:cubicBezTo>
                    <a:pt x="146" y="1149"/>
                    <a:pt x="132" y="1146"/>
                    <a:pt x="113" y="1146"/>
                  </a:cubicBezTo>
                  <a:cubicBezTo>
                    <a:pt x="70" y="1146"/>
                    <a:pt x="0" y="1161"/>
                    <a:pt x="15" y="1260"/>
                  </a:cubicBezTo>
                  <a:cubicBezTo>
                    <a:pt x="44" y="1401"/>
                    <a:pt x="227" y="1614"/>
                    <a:pt x="1036" y="1736"/>
                  </a:cubicBezTo>
                  <a:cubicBezTo>
                    <a:pt x="1036" y="1736"/>
                    <a:pt x="1339" y="1230"/>
                    <a:pt x="1602" y="471"/>
                  </a:cubicBezTo>
                  <a:cubicBezTo>
                    <a:pt x="1602" y="471"/>
                    <a:pt x="1015" y="1"/>
                    <a:pt x="822" y="1"/>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3"/>
            <p:cNvSpPr/>
            <p:nvPr/>
          </p:nvSpPr>
          <p:spPr>
            <a:xfrm>
              <a:off x="5157850" y="4070950"/>
              <a:ext cx="4325" cy="3325"/>
            </a:xfrm>
            <a:custGeom>
              <a:avLst/>
              <a:gdLst/>
              <a:ahLst/>
              <a:cxnLst/>
              <a:rect l="l" t="t" r="r" b="b"/>
              <a:pathLst>
                <a:path w="173" h="133" extrusionOk="0">
                  <a:moveTo>
                    <a:pt x="21" y="0"/>
                  </a:moveTo>
                  <a:lnTo>
                    <a:pt x="1" y="31"/>
                  </a:lnTo>
                  <a:cubicBezTo>
                    <a:pt x="51" y="61"/>
                    <a:pt x="102" y="101"/>
                    <a:pt x="163" y="132"/>
                  </a:cubicBezTo>
                  <a:lnTo>
                    <a:pt x="172" y="112"/>
                  </a:lnTo>
                  <a:cubicBezTo>
                    <a:pt x="122" y="81"/>
                    <a:pt x="71" y="41"/>
                    <a:pt x="2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3"/>
            <p:cNvSpPr/>
            <p:nvPr/>
          </p:nvSpPr>
          <p:spPr>
            <a:xfrm>
              <a:off x="5154050" y="4078300"/>
              <a:ext cx="5075" cy="3050"/>
            </a:xfrm>
            <a:custGeom>
              <a:avLst/>
              <a:gdLst/>
              <a:ahLst/>
              <a:cxnLst/>
              <a:rect l="l" t="t" r="r" b="b"/>
              <a:pathLst>
                <a:path w="203" h="122" extrusionOk="0">
                  <a:moveTo>
                    <a:pt x="11" y="0"/>
                  </a:moveTo>
                  <a:lnTo>
                    <a:pt x="1" y="30"/>
                  </a:lnTo>
                  <a:cubicBezTo>
                    <a:pt x="61" y="61"/>
                    <a:pt x="122" y="91"/>
                    <a:pt x="193" y="121"/>
                  </a:cubicBezTo>
                  <a:lnTo>
                    <a:pt x="203" y="101"/>
                  </a:lnTo>
                  <a:cubicBezTo>
                    <a:pt x="142" y="70"/>
                    <a:pt x="72" y="30"/>
                    <a:pt x="1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3"/>
            <p:cNvSpPr/>
            <p:nvPr/>
          </p:nvSpPr>
          <p:spPr>
            <a:xfrm>
              <a:off x="5152025" y="4085875"/>
              <a:ext cx="5075" cy="2550"/>
            </a:xfrm>
            <a:custGeom>
              <a:avLst/>
              <a:gdLst/>
              <a:ahLst/>
              <a:cxnLst/>
              <a:rect l="l" t="t" r="r" b="b"/>
              <a:pathLst>
                <a:path w="203" h="102" extrusionOk="0">
                  <a:moveTo>
                    <a:pt x="11" y="1"/>
                  </a:moveTo>
                  <a:lnTo>
                    <a:pt x="1" y="30"/>
                  </a:lnTo>
                  <a:cubicBezTo>
                    <a:pt x="61" y="51"/>
                    <a:pt x="133" y="81"/>
                    <a:pt x="193" y="102"/>
                  </a:cubicBezTo>
                  <a:lnTo>
                    <a:pt x="203" y="71"/>
                  </a:lnTo>
                  <a:cubicBezTo>
                    <a:pt x="142" y="51"/>
                    <a:pt x="72" y="30"/>
                    <a:pt x="11"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3"/>
            <p:cNvSpPr/>
            <p:nvPr/>
          </p:nvSpPr>
          <p:spPr>
            <a:xfrm>
              <a:off x="5172025" y="4044000"/>
              <a:ext cx="171975" cy="87975"/>
            </a:xfrm>
            <a:custGeom>
              <a:avLst/>
              <a:gdLst/>
              <a:ahLst/>
              <a:cxnLst/>
              <a:rect l="l" t="t" r="r" b="b"/>
              <a:pathLst>
                <a:path w="6879" h="3519" extrusionOk="0">
                  <a:moveTo>
                    <a:pt x="5928" y="0"/>
                  </a:moveTo>
                  <a:cubicBezTo>
                    <a:pt x="5512" y="0"/>
                    <a:pt x="5099" y="112"/>
                    <a:pt x="4734" y="320"/>
                  </a:cubicBezTo>
                  <a:lnTo>
                    <a:pt x="3591" y="1564"/>
                  </a:lnTo>
                  <a:lnTo>
                    <a:pt x="1437" y="896"/>
                  </a:lnTo>
                  <a:cubicBezTo>
                    <a:pt x="1372" y="890"/>
                    <a:pt x="1269" y="863"/>
                    <a:pt x="1179" y="863"/>
                  </a:cubicBezTo>
                  <a:cubicBezTo>
                    <a:pt x="1130" y="863"/>
                    <a:pt x="1085" y="871"/>
                    <a:pt x="1052" y="896"/>
                  </a:cubicBezTo>
                  <a:lnTo>
                    <a:pt x="1021" y="937"/>
                  </a:lnTo>
                  <a:lnTo>
                    <a:pt x="991" y="886"/>
                  </a:lnTo>
                  <a:cubicBezTo>
                    <a:pt x="920" y="815"/>
                    <a:pt x="839" y="755"/>
                    <a:pt x="738" y="734"/>
                  </a:cubicBezTo>
                  <a:cubicBezTo>
                    <a:pt x="719" y="732"/>
                    <a:pt x="700" y="730"/>
                    <a:pt x="682" y="730"/>
                  </a:cubicBezTo>
                  <a:cubicBezTo>
                    <a:pt x="557" y="730"/>
                    <a:pt x="456" y="796"/>
                    <a:pt x="394" y="1008"/>
                  </a:cubicBezTo>
                  <a:lnTo>
                    <a:pt x="20" y="2393"/>
                  </a:lnTo>
                  <a:cubicBezTo>
                    <a:pt x="0" y="2525"/>
                    <a:pt x="71" y="2647"/>
                    <a:pt x="192" y="2697"/>
                  </a:cubicBezTo>
                  <a:cubicBezTo>
                    <a:pt x="238" y="2716"/>
                    <a:pt x="285" y="2725"/>
                    <a:pt x="332" y="2725"/>
                  </a:cubicBezTo>
                  <a:cubicBezTo>
                    <a:pt x="410" y="2725"/>
                    <a:pt x="487" y="2701"/>
                    <a:pt x="556" y="2656"/>
                  </a:cubicBezTo>
                  <a:cubicBezTo>
                    <a:pt x="627" y="2737"/>
                    <a:pt x="718" y="2778"/>
                    <a:pt x="809" y="2798"/>
                  </a:cubicBezTo>
                  <a:lnTo>
                    <a:pt x="3298" y="3506"/>
                  </a:lnTo>
                  <a:cubicBezTo>
                    <a:pt x="3400" y="3514"/>
                    <a:pt x="3500" y="3519"/>
                    <a:pt x="3599" y="3519"/>
                  </a:cubicBezTo>
                  <a:cubicBezTo>
                    <a:pt x="4012" y="3519"/>
                    <a:pt x="4403" y="3436"/>
                    <a:pt x="4795" y="3142"/>
                  </a:cubicBezTo>
                  <a:lnTo>
                    <a:pt x="5726" y="2231"/>
                  </a:lnTo>
                  <a:lnTo>
                    <a:pt x="6605" y="1281"/>
                  </a:lnTo>
                  <a:cubicBezTo>
                    <a:pt x="6717" y="1119"/>
                    <a:pt x="6757" y="1018"/>
                    <a:pt x="6787" y="856"/>
                  </a:cubicBezTo>
                  <a:cubicBezTo>
                    <a:pt x="6879" y="431"/>
                    <a:pt x="6636" y="67"/>
                    <a:pt x="6201" y="17"/>
                  </a:cubicBezTo>
                  <a:cubicBezTo>
                    <a:pt x="6110" y="6"/>
                    <a:pt x="6019" y="0"/>
                    <a:pt x="5928"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3"/>
            <p:cNvSpPr/>
            <p:nvPr/>
          </p:nvSpPr>
          <p:spPr>
            <a:xfrm>
              <a:off x="5244075" y="4049200"/>
              <a:ext cx="51375" cy="34675"/>
            </a:xfrm>
            <a:custGeom>
              <a:avLst/>
              <a:gdLst/>
              <a:ahLst/>
              <a:cxnLst/>
              <a:rect l="l" t="t" r="r" b="b"/>
              <a:pathLst>
                <a:path w="2055" h="1387" extrusionOk="0">
                  <a:moveTo>
                    <a:pt x="2034" y="0"/>
                  </a:moveTo>
                  <a:cubicBezTo>
                    <a:pt x="1660" y="203"/>
                    <a:pt x="810" y="1205"/>
                    <a:pt x="699" y="1336"/>
                  </a:cubicBezTo>
                  <a:lnTo>
                    <a:pt x="11" y="1124"/>
                  </a:lnTo>
                  <a:lnTo>
                    <a:pt x="1" y="1164"/>
                  </a:lnTo>
                  <a:lnTo>
                    <a:pt x="719" y="1387"/>
                  </a:lnTo>
                  <a:lnTo>
                    <a:pt x="729" y="1376"/>
                  </a:lnTo>
                  <a:cubicBezTo>
                    <a:pt x="740" y="1366"/>
                    <a:pt x="1670" y="243"/>
                    <a:pt x="2055" y="31"/>
                  </a:cubicBezTo>
                  <a:lnTo>
                    <a:pt x="2034"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93"/>
            <p:cNvSpPr/>
            <p:nvPr/>
          </p:nvSpPr>
          <p:spPr>
            <a:xfrm>
              <a:off x="5246100" y="4084100"/>
              <a:ext cx="83475" cy="48075"/>
            </a:xfrm>
            <a:custGeom>
              <a:avLst/>
              <a:gdLst/>
              <a:ahLst/>
              <a:cxnLst/>
              <a:rect l="l" t="t" r="r" b="b"/>
              <a:pathLst>
                <a:path w="3339" h="1923" extrusionOk="0">
                  <a:moveTo>
                    <a:pt x="3309" y="0"/>
                  </a:moveTo>
                  <a:cubicBezTo>
                    <a:pt x="3035" y="314"/>
                    <a:pt x="2581" y="820"/>
                    <a:pt x="1821" y="1497"/>
                  </a:cubicBezTo>
                  <a:cubicBezTo>
                    <a:pt x="1492" y="1802"/>
                    <a:pt x="1035" y="1880"/>
                    <a:pt x="652" y="1880"/>
                  </a:cubicBezTo>
                  <a:cubicBezTo>
                    <a:pt x="576" y="1880"/>
                    <a:pt x="504" y="1877"/>
                    <a:pt x="436" y="1872"/>
                  </a:cubicBezTo>
                  <a:cubicBezTo>
                    <a:pt x="345" y="1862"/>
                    <a:pt x="254" y="1841"/>
                    <a:pt x="142" y="1811"/>
                  </a:cubicBezTo>
                  <a:cubicBezTo>
                    <a:pt x="102" y="1801"/>
                    <a:pt x="52" y="1791"/>
                    <a:pt x="11" y="1781"/>
                  </a:cubicBezTo>
                  <a:lnTo>
                    <a:pt x="1" y="1832"/>
                  </a:lnTo>
                  <a:cubicBezTo>
                    <a:pt x="41" y="1841"/>
                    <a:pt x="92" y="1852"/>
                    <a:pt x="133" y="1862"/>
                  </a:cubicBezTo>
                  <a:cubicBezTo>
                    <a:pt x="243" y="1882"/>
                    <a:pt x="335" y="1902"/>
                    <a:pt x="436" y="1913"/>
                  </a:cubicBezTo>
                  <a:cubicBezTo>
                    <a:pt x="506" y="1922"/>
                    <a:pt x="578" y="1922"/>
                    <a:pt x="659" y="1922"/>
                  </a:cubicBezTo>
                  <a:cubicBezTo>
                    <a:pt x="1053" y="1922"/>
                    <a:pt x="1508" y="1841"/>
                    <a:pt x="1852" y="1538"/>
                  </a:cubicBezTo>
                  <a:cubicBezTo>
                    <a:pt x="2610" y="850"/>
                    <a:pt x="3066" y="344"/>
                    <a:pt x="3339" y="31"/>
                  </a:cubicBezTo>
                  <a:lnTo>
                    <a:pt x="3309"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93"/>
            <p:cNvSpPr/>
            <p:nvPr/>
          </p:nvSpPr>
          <p:spPr>
            <a:xfrm>
              <a:off x="5261275" y="4082850"/>
              <a:ext cx="6350" cy="9875"/>
            </a:xfrm>
            <a:custGeom>
              <a:avLst/>
              <a:gdLst/>
              <a:ahLst/>
              <a:cxnLst/>
              <a:rect l="l" t="t" r="r" b="b"/>
              <a:pathLst>
                <a:path w="254" h="395" extrusionOk="0">
                  <a:moveTo>
                    <a:pt x="41" y="0"/>
                  </a:moveTo>
                  <a:lnTo>
                    <a:pt x="1" y="20"/>
                  </a:lnTo>
                  <a:lnTo>
                    <a:pt x="213" y="394"/>
                  </a:lnTo>
                  <a:lnTo>
                    <a:pt x="254" y="364"/>
                  </a:lnTo>
                  <a:lnTo>
                    <a:pt x="41"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93"/>
            <p:cNvSpPr/>
            <p:nvPr/>
          </p:nvSpPr>
          <p:spPr>
            <a:xfrm>
              <a:off x="5185400" y="4066400"/>
              <a:ext cx="12950" cy="44275"/>
            </a:xfrm>
            <a:custGeom>
              <a:avLst/>
              <a:gdLst/>
              <a:ahLst/>
              <a:cxnLst/>
              <a:rect l="l" t="t" r="r" b="b"/>
              <a:pathLst>
                <a:path w="518" h="1771" extrusionOk="0">
                  <a:moveTo>
                    <a:pt x="477" y="0"/>
                  </a:moveTo>
                  <a:lnTo>
                    <a:pt x="1" y="1760"/>
                  </a:lnTo>
                  <a:lnTo>
                    <a:pt x="41" y="1771"/>
                  </a:lnTo>
                  <a:lnTo>
                    <a:pt x="517" y="11"/>
                  </a:lnTo>
                  <a:lnTo>
                    <a:pt x="477"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3"/>
            <p:cNvSpPr/>
            <p:nvPr/>
          </p:nvSpPr>
          <p:spPr>
            <a:xfrm>
              <a:off x="5185400" y="4065650"/>
              <a:ext cx="9650" cy="3300"/>
            </a:xfrm>
            <a:custGeom>
              <a:avLst/>
              <a:gdLst/>
              <a:ahLst/>
              <a:cxnLst/>
              <a:rect l="l" t="t" r="r" b="b"/>
              <a:pathLst>
                <a:path w="386" h="132" extrusionOk="0">
                  <a:moveTo>
                    <a:pt x="121" y="1"/>
                  </a:moveTo>
                  <a:cubicBezTo>
                    <a:pt x="84" y="1"/>
                    <a:pt x="43" y="6"/>
                    <a:pt x="1" y="20"/>
                  </a:cubicBezTo>
                  <a:lnTo>
                    <a:pt x="11" y="61"/>
                  </a:lnTo>
                  <a:cubicBezTo>
                    <a:pt x="47" y="50"/>
                    <a:pt x="82" y="45"/>
                    <a:pt x="115" y="45"/>
                  </a:cubicBezTo>
                  <a:cubicBezTo>
                    <a:pt x="255" y="45"/>
                    <a:pt x="355" y="131"/>
                    <a:pt x="355" y="131"/>
                  </a:cubicBezTo>
                  <a:lnTo>
                    <a:pt x="385" y="101"/>
                  </a:lnTo>
                  <a:cubicBezTo>
                    <a:pt x="377" y="93"/>
                    <a:pt x="272" y="1"/>
                    <a:pt x="12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93"/>
            <p:cNvSpPr/>
            <p:nvPr/>
          </p:nvSpPr>
          <p:spPr>
            <a:xfrm>
              <a:off x="5183650" y="4073175"/>
              <a:ext cx="9375" cy="3125"/>
            </a:xfrm>
            <a:custGeom>
              <a:avLst/>
              <a:gdLst/>
              <a:ahLst/>
              <a:cxnLst/>
              <a:rect l="l" t="t" r="r" b="b"/>
              <a:pathLst>
                <a:path w="375" h="125" extrusionOk="0">
                  <a:moveTo>
                    <a:pt x="52" y="0"/>
                  </a:moveTo>
                  <a:cubicBezTo>
                    <a:pt x="35" y="0"/>
                    <a:pt x="18" y="1"/>
                    <a:pt x="0" y="3"/>
                  </a:cubicBezTo>
                  <a:lnTo>
                    <a:pt x="10" y="53"/>
                  </a:lnTo>
                  <a:cubicBezTo>
                    <a:pt x="27" y="51"/>
                    <a:pt x="44" y="50"/>
                    <a:pt x="61" y="50"/>
                  </a:cubicBezTo>
                  <a:cubicBezTo>
                    <a:pt x="215" y="50"/>
                    <a:pt x="354" y="124"/>
                    <a:pt x="354" y="124"/>
                  </a:cubicBezTo>
                  <a:lnTo>
                    <a:pt x="374" y="93"/>
                  </a:lnTo>
                  <a:cubicBezTo>
                    <a:pt x="374" y="85"/>
                    <a:pt x="224" y="0"/>
                    <a:pt x="52"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3"/>
            <p:cNvSpPr/>
            <p:nvPr/>
          </p:nvSpPr>
          <p:spPr>
            <a:xfrm>
              <a:off x="5181375" y="4081050"/>
              <a:ext cx="9375" cy="3575"/>
            </a:xfrm>
            <a:custGeom>
              <a:avLst/>
              <a:gdLst/>
              <a:ahLst/>
              <a:cxnLst/>
              <a:rect l="l" t="t" r="r" b="b"/>
              <a:pathLst>
                <a:path w="375" h="143" extrusionOk="0">
                  <a:moveTo>
                    <a:pt x="11" y="1"/>
                  </a:moveTo>
                  <a:lnTo>
                    <a:pt x="0" y="52"/>
                  </a:lnTo>
                  <a:cubicBezTo>
                    <a:pt x="172" y="82"/>
                    <a:pt x="364" y="133"/>
                    <a:pt x="364" y="143"/>
                  </a:cubicBezTo>
                  <a:lnTo>
                    <a:pt x="375" y="92"/>
                  </a:lnTo>
                  <a:cubicBezTo>
                    <a:pt x="375" y="92"/>
                    <a:pt x="182" y="41"/>
                    <a:pt x="1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93"/>
            <p:cNvSpPr/>
            <p:nvPr/>
          </p:nvSpPr>
          <p:spPr>
            <a:xfrm>
              <a:off x="5178825" y="4089150"/>
              <a:ext cx="9650" cy="3575"/>
            </a:xfrm>
            <a:custGeom>
              <a:avLst/>
              <a:gdLst/>
              <a:ahLst/>
              <a:cxnLst/>
              <a:rect l="l" t="t" r="r" b="b"/>
              <a:pathLst>
                <a:path w="386" h="143" extrusionOk="0">
                  <a:moveTo>
                    <a:pt x="21" y="1"/>
                  </a:moveTo>
                  <a:lnTo>
                    <a:pt x="1" y="31"/>
                  </a:lnTo>
                  <a:cubicBezTo>
                    <a:pt x="173" y="122"/>
                    <a:pt x="376" y="142"/>
                    <a:pt x="385" y="142"/>
                  </a:cubicBezTo>
                  <a:lnTo>
                    <a:pt x="385" y="92"/>
                  </a:lnTo>
                  <a:cubicBezTo>
                    <a:pt x="385" y="92"/>
                    <a:pt x="183" y="82"/>
                    <a:pt x="21"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93"/>
            <p:cNvSpPr/>
            <p:nvPr/>
          </p:nvSpPr>
          <p:spPr>
            <a:xfrm>
              <a:off x="5176575" y="4097000"/>
              <a:ext cx="9625" cy="3800"/>
            </a:xfrm>
            <a:custGeom>
              <a:avLst/>
              <a:gdLst/>
              <a:ahLst/>
              <a:cxnLst/>
              <a:rect l="l" t="t" r="r" b="b"/>
              <a:pathLst>
                <a:path w="385" h="152" extrusionOk="0">
                  <a:moveTo>
                    <a:pt x="30" y="1"/>
                  </a:moveTo>
                  <a:lnTo>
                    <a:pt x="0" y="31"/>
                  </a:lnTo>
                  <a:cubicBezTo>
                    <a:pt x="111" y="132"/>
                    <a:pt x="253" y="152"/>
                    <a:pt x="334" y="152"/>
                  </a:cubicBezTo>
                  <a:cubicBezTo>
                    <a:pt x="364" y="152"/>
                    <a:pt x="385" y="152"/>
                    <a:pt x="385" y="142"/>
                  </a:cubicBezTo>
                  <a:lnTo>
                    <a:pt x="385" y="102"/>
                  </a:lnTo>
                  <a:cubicBezTo>
                    <a:pt x="381" y="102"/>
                    <a:pt x="360" y="105"/>
                    <a:pt x="328" y="105"/>
                  </a:cubicBezTo>
                  <a:cubicBezTo>
                    <a:pt x="258" y="105"/>
                    <a:pt x="135" y="91"/>
                    <a:pt x="30"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93"/>
            <p:cNvSpPr/>
            <p:nvPr/>
          </p:nvSpPr>
          <p:spPr>
            <a:xfrm>
              <a:off x="5174275" y="4104825"/>
              <a:ext cx="9900" cy="4350"/>
            </a:xfrm>
            <a:custGeom>
              <a:avLst/>
              <a:gdLst/>
              <a:ahLst/>
              <a:cxnLst/>
              <a:rect l="l" t="t" r="r" b="b"/>
              <a:pathLst>
                <a:path w="396" h="174" extrusionOk="0">
                  <a:moveTo>
                    <a:pt x="32" y="1"/>
                  </a:moveTo>
                  <a:lnTo>
                    <a:pt x="1" y="32"/>
                  </a:lnTo>
                  <a:cubicBezTo>
                    <a:pt x="92" y="142"/>
                    <a:pt x="203" y="173"/>
                    <a:pt x="284" y="173"/>
                  </a:cubicBezTo>
                  <a:cubicBezTo>
                    <a:pt x="345" y="173"/>
                    <a:pt x="396" y="153"/>
                    <a:pt x="396" y="153"/>
                  </a:cubicBezTo>
                  <a:lnTo>
                    <a:pt x="375" y="112"/>
                  </a:lnTo>
                  <a:cubicBezTo>
                    <a:pt x="371" y="117"/>
                    <a:pt x="334" y="130"/>
                    <a:pt x="282" y="130"/>
                  </a:cubicBezTo>
                  <a:cubicBezTo>
                    <a:pt x="211" y="130"/>
                    <a:pt x="113" y="106"/>
                    <a:pt x="32"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3"/>
            <p:cNvSpPr/>
            <p:nvPr/>
          </p:nvSpPr>
          <p:spPr>
            <a:xfrm>
              <a:off x="5282275" y="3993825"/>
              <a:ext cx="10900" cy="5325"/>
            </a:xfrm>
            <a:custGeom>
              <a:avLst/>
              <a:gdLst/>
              <a:ahLst/>
              <a:cxnLst/>
              <a:rect l="l" t="t" r="r" b="b"/>
              <a:pathLst>
                <a:path w="436" h="213" extrusionOk="0">
                  <a:moveTo>
                    <a:pt x="385" y="0"/>
                  </a:moveTo>
                  <a:cubicBezTo>
                    <a:pt x="385" y="10"/>
                    <a:pt x="385" y="111"/>
                    <a:pt x="264" y="152"/>
                  </a:cubicBezTo>
                  <a:cubicBezTo>
                    <a:pt x="234" y="161"/>
                    <a:pt x="207" y="164"/>
                    <a:pt x="182" y="164"/>
                  </a:cubicBezTo>
                  <a:cubicBezTo>
                    <a:pt x="95" y="164"/>
                    <a:pt x="39" y="122"/>
                    <a:pt x="31" y="122"/>
                  </a:cubicBezTo>
                  <a:lnTo>
                    <a:pt x="1" y="152"/>
                  </a:lnTo>
                  <a:cubicBezTo>
                    <a:pt x="10" y="162"/>
                    <a:pt x="81" y="212"/>
                    <a:pt x="183" y="212"/>
                  </a:cubicBezTo>
                  <a:cubicBezTo>
                    <a:pt x="213" y="212"/>
                    <a:pt x="243" y="203"/>
                    <a:pt x="273" y="192"/>
                  </a:cubicBezTo>
                  <a:cubicBezTo>
                    <a:pt x="425" y="142"/>
                    <a:pt x="435" y="10"/>
                    <a:pt x="435" y="10"/>
                  </a:cubicBezTo>
                  <a:lnTo>
                    <a:pt x="385"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3"/>
            <p:cNvSpPr/>
            <p:nvPr/>
          </p:nvSpPr>
          <p:spPr>
            <a:xfrm>
              <a:off x="4606800" y="4177150"/>
              <a:ext cx="33675" cy="228150"/>
            </a:xfrm>
            <a:custGeom>
              <a:avLst/>
              <a:gdLst/>
              <a:ahLst/>
              <a:cxnLst/>
              <a:rect l="l" t="t" r="r" b="b"/>
              <a:pathLst>
                <a:path w="1347" h="9126" extrusionOk="0">
                  <a:moveTo>
                    <a:pt x="415" y="1"/>
                  </a:moveTo>
                  <a:lnTo>
                    <a:pt x="0" y="9044"/>
                  </a:lnTo>
                  <a:cubicBezTo>
                    <a:pt x="0" y="9085"/>
                    <a:pt x="31" y="9125"/>
                    <a:pt x="71" y="9125"/>
                  </a:cubicBezTo>
                  <a:lnTo>
                    <a:pt x="304" y="9125"/>
                  </a:lnTo>
                  <a:cubicBezTo>
                    <a:pt x="344" y="9125"/>
                    <a:pt x="385" y="9085"/>
                    <a:pt x="385" y="9044"/>
                  </a:cubicBezTo>
                  <a:lnTo>
                    <a:pt x="1346" y="1"/>
                  </a:ln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4617175" y="4143525"/>
              <a:ext cx="26575" cy="33650"/>
            </a:xfrm>
            <a:custGeom>
              <a:avLst/>
              <a:gdLst/>
              <a:ahLst/>
              <a:cxnLst/>
              <a:rect l="l" t="t" r="r" b="b"/>
              <a:pathLst>
                <a:path w="1063" h="1346" extrusionOk="0">
                  <a:moveTo>
                    <a:pt x="132" y="1"/>
                  </a:moveTo>
                  <a:cubicBezTo>
                    <a:pt x="91" y="1"/>
                    <a:pt x="61" y="31"/>
                    <a:pt x="61" y="71"/>
                  </a:cubicBezTo>
                  <a:lnTo>
                    <a:pt x="0" y="1346"/>
                  </a:lnTo>
                  <a:lnTo>
                    <a:pt x="931" y="1346"/>
                  </a:lnTo>
                  <a:lnTo>
                    <a:pt x="1062" y="71"/>
                  </a:lnTo>
                  <a:cubicBezTo>
                    <a:pt x="1062" y="31"/>
                    <a:pt x="1032" y="1"/>
                    <a:pt x="992" y="1"/>
                  </a:cubicBezTo>
                  <a:close/>
                </a:path>
              </a:pathLst>
            </a:custGeom>
            <a:solidFill>
              <a:srgbClr val="703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p:nvPr/>
          </p:nvSpPr>
          <p:spPr>
            <a:xfrm>
              <a:off x="5182875" y="4177150"/>
              <a:ext cx="33675" cy="228150"/>
            </a:xfrm>
            <a:custGeom>
              <a:avLst/>
              <a:gdLst/>
              <a:ahLst/>
              <a:cxnLst/>
              <a:rect l="l" t="t" r="r" b="b"/>
              <a:pathLst>
                <a:path w="1347" h="9126" extrusionOk="0">
                  <a:moveTo>
                    <a:pt x="1" y="1"/>
                  </a:moveTo>
                  <a:lnTo>
                    <a:pt x="962" y="9044"/>
                  </a:lnTo>
                  <a:cubicBezTo>
                    <a:pt x="962" y="9085"/>
                    <a:pt x="992" y="9125"/>
                    <a:pt x="1033" y="9125"/>
                  </a:cubicBezTo>
                  <a:lnTo>
                    <a:pt x="1275" y="9125"/>
                  </a:lnTo>
                  <a:cubicBezTo>
                    <a:pt x="1316" y="9125"/>
                    <a:pt x="1346" y="9085"/>
                    <a:pt x="1346" y="9044"/>
                  </a:cubicBezTo>
                  <a:lnTo>
                    <a:pt x="931" y="1"/>
                  </a:ln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3"/>
            <p:cNvSpPr/>
            <p:nvPr/>
          </p:nvSpPr>
          <p:spPr>
            <a:xfrm>
              <a:off x="5179600" y="4143525"/>
              <a:ext cx="26575" cy="33650"/>
            </a:xfrm>
            <a:custGeom>
              <a:avLst/>
              <a:gdLst/>
              <a:ahLst/>
              <a:cxnLst/>
              <a:rect l="l" t="t" r="r" b="b"/>
              <a:pathLst>
                <a:path w="1063" h="1346" extrusionOk="0">
                  <a:moveTo>
                    <a:pt x="71" y="1"/>
                  </a:moveTo>
                  <a:cubicBezTo>
                    <a:pt x="31" y="1"/>
                    <a:pt x="1" y="31"/>
                    <a:pt x="1" y="71"/>
                  </a:cubicBezTo>
                  <a:lnTo>
                    <a:pt x="132" y="1346"/>
                  </a:lnTo>
                  <a:lnTo>
                    <a:pt x="1062" y="1346"/>
                  </a:lnTo>
                  <a:lnTo>
                    <a:pt x="1002" y="71"/>
                  </a:lnTo>
                  <a:cubicBezTo>
                    <a:pt x="1002" y="31"/>
                    <a:pt x="972" y="1"/>
                    <a:pt x="921" y="1"/>
                  </a:cubicBezTo>
                  <a:close/>
                </a:path>
              </a:pathLst>
            </a:custGeom>
            <a:solidFill>
              <a:srgbClr val="703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3"/>
            <p:cNvSpPr/>
            <p:nvPr/>
          </p:nvSpPr>
          <p:spPr>
            <a:xfrm>
              <a:off x="4592625" y="4133425"/>
              <a:ext cx="637825" cy="19975"/>
            </a:xfrm>
            <a:custGeom>
              <a:avLst/>
              <a:gdLst/>
              <a:ahLst/>
              <a:cxnLst/>
              <a:rect l="l" t="t" r="r" b="b"/>
              <a:pathLst>
                <a:path w="25513" h="799" extrusionOk="0">
                  <a:moveTo>
                    <a:pt x="405" y="0"/>
                  </a:moveTo>
                  <a:cubicBezTo>
                    <a:pt x="223" y="0"/>
                    <a:pt x="61" y="142"/>
                    <a:pt x="41" y="324"/>
                  </a:cubicBezTo>
                  <a:lnTo>
                    <a:pt x="1" y="668"/>
                  </a:lnTo>
                  <a:cubicBezTo>
                    <a:pt x="1" y="738"/>
                    <a:pt x="61" y="799"/>
                    <a:pt x="133" y="799"/>
                  </a:cubicBezTo>
                  <a:lnTo>
                    <a:pt x="25381" y="799"/>
                  </a:lnTo>
                  <a:cubicBezTo>
                    <a:pt x="25452" y="799"/>
                    <a:pt x="25512" y="738"/>
                    <a:pt x="25503" y="657"/>
                  </a:cubicBezTo>
                  <a:lnTo>
                    <a:pt x="25462" y="313"/>
                  </a:lnTo>
                  <a:cubicBezTo>
                    <a:pt x="25432" y="131"/>
                    <a:pt x="25280" y="0"/>
                    <a:pt x="25088" y="0"/>
                  </a:cubicBezTo>
                  <a:close/>
                </a:path>
              </a:pathLst>
            </a:custGeom>
            <a:solidFill>
              <a:srgbClr val="8E4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3"/>
            <p:cNvSpPr/>
            <p:nvPr/>
          </p:nvSpPr>
          <p:spPr>
            <a:xfrm>
              <a:off x="4832375" y="4124825"/>
              <a:ext cx="150250" cy="8625"/>
            </a:xfrm>
            <a:custGeom>
              <a:avLst/>
              <a:gdLst/>
              <a:ahLst/>
              <a:cxnLst/>
              <a:rect l="l" t="t" r="r" b="b"/>
              <a:pathLst>
                <a:path w="6010" h="345" extrusionOk="0">
                  <a:moveTo>
                    <a:pt x="173" y="0"/>
                  </a:moveTo>
                  <a:cubicBezTo>
                    <a:pt x="81" y="0"/>
                    <a:pt x="0" y="81"/>
                    <a:pt x="0" y="172"/>
                  </a:cubicBezTo>
                  <a:cubicBezTo>
                    <a:pt x="0" y="263"/>
                    <a:pt x="81" y="344"/>
                    <a:pt x="173" y="344"/>
                  </a:cubicBezTo>
                  <a:lnTo>
                    <a:pt x="5838" y="344"/>
                  </a:lnTo>
                  <a:cubicBezTo>
                    <a:pt x="5928" y="344"/>
                    <a:pt x="6009" y="263"/>
                    <a:pt x="6009" y="172"/>
                  </a:cubicBezTo>
                  <a:cubicBezTo>
                    <a:pt x="6009" y="81"/>
                    <a:pt x="5928" y="0"/>
                    <a:pt x="583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93"/>
            <p:cNvSpPr/>
            <p:nvPr/>
          </p:nvSpPr>
          <p:spPr>
            <a:xfrm>
              <a:off x="4842750" y="4045425"/>
              <a:ext cx="129250" cy="88025"/>
            </a:xfrm>
            <a:custGeom>
              <a:avLst/>
              <a:gdLst/>
              <a:ahLst/>
              <a:cxnLst/>
              <a:rect l="l" t="t" r="r" b="b"/>
              <a:pathLst>
                <a:path w="5170" h="3521" extrusionOk="0">
                  <a:moveTo>
                    <a:pt x="21" y="0"/>
                  </a:moveTo>
                  <a:cubicBezTo>
                    <a:pt x="10" y="0"/>
                    <a:pt x="1" y="10"/>
                    <a:pt x="1" y="20"/>
                  </a:cubicBezTo>
                  <a:lnTo>
                    <a:pt x="1" y="3500"/>
                  </a:lnTo>
                  <a:cubicBezTo>
                    <a:pt x="1" y="3510"/>
                    <a:pt x="10" y="3520"/>
                    <a:pt x="21" y="3520"/>
                  </a:cubicBezTo>
                  <a:lnTo>
                    <a:pt x="5160" y="3520"/>
                  </a:lnTo>
                  <a:cubicBezTo>
                    <a:pt x="5169" y="3520"/>
                    <a:pt x="5169" y="3510"/>
                    <a:pt x="5169" y="3500"/>
                  </a:cubicBezTo>
                  <a:lnTo>
                    <a:pt x="5169" y="20"/>
                  </a:lnTo>
                  <a:cubicBezTo>
                    <a:pt x="5169" y="10"/>
                    <a:pt x="5169" y="0"/>
                    <a:pt x="516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3"/>
            <p:cNvSpPr/>
            <p:nvPr/>
          </p:nvSpPr>
          <p:spPr>
            <a:xfrm>
              <a:off x="4898400" y="4080300"/>
              <a:ext cx="18225" cy="18250"/>
            </a:xfrm>
            <a:custGeom>
              <a:avLst/>
              <a:gdLst/>
              <a:ahLst/>
              <a:cxnLst/>
              <a:rect l="l" t="t" r="r" b="b"/>
              <a:pathLst>
                <a:path w="729" h="730" extrusionOk="0">
                  <a:moveTo>
                    <a:pt x="10" y="1"/>
                  </a:moveTo>
                  <a:cubicBezTo>
                    <a:pt x="0" y="1"/>
                    <a:pt x="0" y="1"/>
                    <a:pt x="0" y="11"/>
                  </a:cubicBezTo>
                  <a:lnTo>
                    <a:pt x="0" y="719"/>
                  </a:lnTo>
                  <a:cubicBezTo>
                    <a:pt x="0" y="729"/>
                    <a:pt x="0" y="729"/>
                    <a:pt x="10" y="729"/>
                  </a:cubicBezTo>
                  <a:lnTo>
                    <a:pt x="718" y="729"/>
                  </a:lnTo>
                  <a:cubicBezTo>
                    <a:pt x="718" y="729"/>
                    <a:pt x="728" y="729"/>
                    <a:pt x="728" y="719"/>
                  </a:cubicBezTo>
                  <a:lnTo>
                    <a:pt x="728" y="11"/>
                  </a:lnTo>
                  <a:cubicBezTo>
                    <a:pt x="728" y="1"/>
                    <a:pt x="718" y="1"/>
                    <a:pt x="7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3"/>
            <p:cNvSpPr/>
            <p:nvPr/>
          </p:nvSpPr>
          <p:spPr>
            <a:xfrm>
              <a:off x="4636400" y="4124825"/>
              <a:ext cx="89275" cy="8625"/>
            </a:xfrm>
            <a:custGeom>
              <a:avLst/>
              <a:gdLst/>
              <a:ahLst/>
              <a:cxnLst/>
              <a:rect l="l" t="t" r="r" b="b"/>
              <a:pathLst>
                <a:path w="3571" h="345" extrusionOk="0">
                  <a:moveTo>
                    <a:pt x="20" y="0"/>
                  </a:moveTo>
                  <a:cubicBezTo>
                    <a:pt x="10" y="0"/>
                    <a:pt x="0" y="10"/>
                    <a:pt x="0" y="10"/>
                  </a:cubicBezTo>
                  <a:lnTo>
                    <a:pt x="0" y="334"/>
                  </a:lnTo>
                  <a:cubicBezTo>
                    <a:pt x="0" y="334"/>
                    <a:pt x="10" y="344"/>
                    <a:pt x="20" y="344"/>
                  </a:cubicBezTo>
                  <a:lnTo>
                    <a:pt x="3550" y="344"/>
                  </a:lnTo>
                  <a:cubicBezTo>
                    <a:pt x="3561" y="344"/>
                    <a:pt x="3571" y="334"/>
                    <a:pt x="3571" y="334"/>
                  </a:cubicBezTo>
                  <a:lnTo>
                    <a:pt x="3571" y="10"/>
                  </a:lnTo>
                  <a:cubicBezTo>
                    <a:pt x="3571" y="10"/>
                    <a:pt x="3561" y="0"/>
                    <a:pt x="3550"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3"/>
            <p:cNvSpPr/>
            <p:nvPr/>
          </p:nvSpPr>
          <p:spPr>
            <a:xfrm>
              <a:off x="4717325" y="4045425"/>
              <a:ext cx="24550" cy="88025"/>
            </a:xfrm>
            <a:custGeom>
              <a:avLst/>
              <a:gdLst/>
              <a:ahLst/>
              <a:cxnLst/>
              <a:rect l="l" t="t" r="r" b="b"/>
              <a:pathLst>
                <a:path w="982" h="3521" extrusionOk="0">
                  <a:moveTo>
                    <a:pt x="779" y="0"/>
                  </a:moveTo>
                  <a:cubicBezTo>
                    <a:pt x="678" y="0"/>
                    <a:pt x="597" y="91"/>
                    <a:pt x="597" y="192"/>
                  </a:cubicBezTo>
                  <a:lnTo>
                    <a:pt x="0" y="3328"/>
                  </a:lnTo>
                  <a:cubicBezTo>
                    <a:pt x="0" y="3439"/>
                    <a:pt x="81" y="3520"/>
                    <a:pt x="192" y="3520"/>
                  </a:cubicBezTo>
                  <a:lnTo>
                    <a:pt x="203" y="3520"/>
                  </a:lnTo>
                  <a:cubicBezTo>
                    <a:pt x="304" y="3520"/>
                    <a:pt x="385" y="3439"/>
                    <a:pt x="385" y="3328"/>
                  </a:cubicBezTo>
                  <a:lnTo>
                    <a:pt x="981" y="192"/>
                  </a:lnTo>
                  <a:cubicBezTo>
                    <a:pt x="981" y="91"/>
                    <a:pt x="900" y="0"/>
                    <a:pt x="78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p:nvPr/>
          </p:nvSpPr>
          <p:spPr>
            <a:xfrm>
              <a:off x="5025575" y="4124825"/>
              <a:ext cx="89050" cy="8625"/>
            </a:xfrm>
            <a:custGeom>
              <a:avLst/>
              <a:gdLst/>
              <a:ahLst/>
              <a:cxnLst/>
              <a:rect l="l" t="t" r="r" b="b"/>
              <a:pathLst>
                <a:path w="3562" h="345" extrusionOk="0">
                  <a:moveTo>
                    <a:pt x="11" y="0"/>
                  </a:moveTo>
                  <a:cubicBezTo>
                    <a:pt x="1" y="0"/>
                    <a:pt x="1" y="10"/>
                    <a:pt x="1" y="10"/>
                  </a:cubicBezTo>
                  <a:lnTo>
                    <a:pt x="1" y="334"/>
                  </a:lnTo>
                  <a:cubicBezTo>
                    <a:pt x="1" y="334"/>
                    <a:pt x="1" y="344"/>
                    <a:pt x="11" y="344"/>
                  </a:cubicBezTo>
                  <a:lnTo>
                    <a:pt x="3552" y="344"/>
                  </a:lnTo>
                  <a:cubicBezTo>
                    <a:pt x="3561" y="344"/>
                    <a:pt x="3561" y="334"/>
                    <a:pt x="3561" y="334"/>
                  </a:cubicBezTo>
                  <a:lnTo>
                    <a:pt x="3561" y="10"/>
                  </a:lnTo>
                  <a:cubicBezTo>
                    <a:pt x="3561" y="10"/>
                    <a:pt x="3561" y="0"/>
                    <a:pt x="355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3"/>
            <p:cNvSpPr/>
            <p:nvPr/>
          </p:nvSpPr>
          <p:spPr>
            <a:xfrm>
              <a:off x="5009400" y="4045425"/>
              <a:ext cx="24300" cy="88025"/>
            </a:xfrm>
            <a:custGeom>
              <a:avLst/>
              <a:gdLst/>
              <a:ahLst/>
              <a:cxnLst/>
              <a:rect l="l" t="t" r="r" b="b"/>
              <a:pathLst>
                <a:path w="972" h="3521" extrusionOk="0">
                  <a:moveTo>
                    <a:pt x="182" y="0"/>
                  </a:moveTo>
                  <a:cubicBezTo>
                    <a:pt x="81" y="0"/>
                    <a:pt x="0" y="91"/>
                    <a:pt x="0" y="192"/>
                  </a:cubicBezTo>
                  <a:lnTo>
                    <a:pt x="587" y="3328"/>
                  </a:lnTo>
                  <a:cubicBezTo>
                    <a:pt x="587" y="3439"/>
                    <a:pt x="679" y="3520"/>
                    <a:pt x="780" y="3520"/>
                  </a:cubicBezTo>
                  <a:lnTo>
                    <a:pt x="789" y="3520"/>
                  </a:lnTo>
                  <a:cubicBezTo>
                    <a:pt x="891" y="3520"/>
                    <a:pt x="971" y="3439"/>
                    <a:pt x="971" y="3328"/>
                  </a:cubicBezTo>
                  <a:lnTo>
                    <a:pt x="385" y="192"/>
                  </a:lnTo>
                  <a:cubicBezTo>
                    <a:pt x="385" y="91"/>
                    <a:pt x="294" y="0"/>
                    <a:pt x="19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p:nvPr/>
          </p:nvSpPr>
          <p:spPr>
            <a:xfrm>
              <a:off x="4549650" y="3962175"/>
              <a:ext cx="17975" cy="18950"/>
            </a:xfrm>
            <a:custGeom>
              <a:avLst/>
              <a:gdLst/>
              <a:ahLst/>
              <a:cxnLst/>
              <a:rect l="l" t="t" r="r" b="b"/>
              <a:pathLst>
                <a:path w="719" h="758" extrusionOk="0">
                  <a:moveTo>
                    <a:pt x="385" y="1"/>
                  </a:moveTo>
                  <a:cubicBezTo>
                    <a:pt x="254" y="1"/>
                    <a:pt x="127" y="104"/>
                    <a:pt x="71" y="265"/>
                  </a:cubicBezTo>
                  <a:cubicBezTo>
                    <a:pt x="0" y="467"/>
                    <a:pt x="71" y="680"/>
                    <a:pt x="233" y="740"/>
                  </a:cubicBezTo>
                  <a:cubicBezTo>
                    <a:pt x="265" y="752"/>
                    <a:pt x="297" y="758"/>
                    <a:pt x="329" y="758"/>
                  </a:cubicBezTo>
                  <a:cubicBezTo>
                    <a:pt x="462" y="758"/>
                    <a:pt x="591" y="661"/>
                    <a:pt x="648" y="498"/>
                  </a:cubicBezTo>
                  <a:cubicBezTo>
                    <a:pt x="719" y="295"/>
                    <a:pt x="648" y="82"/>
                    <a:pt x="486" y="22"/>
                  </a:cubicBezTo>
                  <a:cubicBezTo>
                    <a:pt x="453" y="7"/>
                    <a:pt x="419" y="1"/>
                    <a:pt x="385" y="1"/>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3"/>
            <p:cNvSpPr/>
            <p:nvPr/>
          </p:nvSpPr>
          <p:spPr>
            <a:xfrm>
              <a:off x="4509175" y="3995850"/>
              <a:ext cx="36350" cy="43950"/>
            </a:xfrm>
            <a:custGeom>
              <a:avLst/>
              <a:gdLst/>
              <a:ahLst/>
              <a:cxnLst/>
              <a:rect l="l" t="t" r="r" b="b"/>
              <a:pathLst>
                <a:path w="1454" h="1758" extrusionOk="0">
                  <a:moveTo>
                    <a:pt x="102" y="0"/>
                  </a:moveTo>
                  <a:lnTo>
                    <a:pt x="1" y="891"/>
                  </a:lnTo>
                  <a:cubicBezTo>
                    <a:pt x="1" y="891"/>
                    <a:pt x="638" y="1558"/>
                    <a:pt x="1053" y="1730"/>
                  </a:cubicBezTo>
                  <a:cubicBezTo>
                    <a:pt x="1097" y="1749"/>
                    <a:pt x="1136" y="1758"/>
                    <a:pt x="1170" y="1758"/>
                  </a:cubicBezTo>
                  <a:cubicBezTo>
                    <a:pt x="1453" y="1758"/>
                    <a:pt x="1397" y="1154"/>
                    <a:pt x="1397" y="1154"/>
                  </a:cubicBezTo>
                  <a:lnTo>
                    <a:pt x="1346" y="243"/>
                  </a:lnTo>
                  <a:lnTo>
                    <a:pt x="102" y="0"/>
                  </a:ln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p:nvPr/>
          </p:nvSpPr>
          <p:spPr>
            <a:xfrm>
              <a:off x="4511975" y="3996850"/>
              <a:ext cx="31875" cy="24100"/>
            </a:xfrm>
            <a:custGeom>
              <a:avLst/>
              <a:gdLst/>
              <a:ahLst/>
              <a:cxnLst/>
              <a:rect l="l" t="t" r="r" b="b"/>
              <a:pathLst>
                <a:path w="1275" h="964" extrusionOk="0">
                  <a:moveTo>
                    <a:pt x="71" y="1"/>
                  </a:moveTo>
                  <a:lnTo>
                    <a:pt x="0" y="345"/>
                  </a:lnTo>
                  <a:cubicBezTo>
                    <a:pt x="0" y="345"/>
                    <a:pt x="203" y="851"/>
                    <a:pt x="698" y="952"/>
                  </a:cubicBezTo>
                  <a:cubicBezTo>
                    <a:pt x="739" y="960"/>
                    <a:pt x="781" y="964"/>
                    <a:pt x="822" y="964"/>
                  </a:cubicBezTo>
                  <a:cubicBezTo>
                    <a:pt x="985" y="964"/>
                    <a:pt x="1146" y="909"/>
                    <a:pt x="1275" y="860"/>
                  </a:cubicBezTo>
                  <a:lnTo>
                    <a:pt x="1234" y="223"/>
                  </a:lnTo>
                  <a:lnTo>
                    <a:pt x="71" y="1"/>
                  </a:lnTo>
                  <a:close/>
                </a:path>
              </a:pathLst>
            </a:custGeom>
            <a:solidFill>
              <a:srgbClr val="EF8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3"/>
            <p:cNvSpPr/>
            <p:nvPr/>
          </p:nvSpPr>
          <p:spPr>
            <a:xfrm>
              <a:off x="4498550" y="3925025"/>
              <a:ext cx="64775" cy="90300"/>
            </a:xfrm>
            <a:custGeom>
              <a:avLst/>
              <a:gdLst/>
              <a:ahLst/>
              <a:cxnLst/>
              <a:rect l="l" t="t" r="r" b="b"/>
              <a:pathLst>
                <a:path w="2591" h="3612" extrusionOk="0">
                  <a:moveTo>
                    <a:pt x="1296" y="1"/>
                  </a:moveTo>
                  <a:cubicBezTo>
                    <a:pt x="578" y="1"/>
                    <a:pt x="1" y="588"/>
                    <a:pt x="1" y="1305"/>
                  </a:cubicBezTo>
                  <a:lnTo>
                    <a:pt x="1" y="1427"/>
                  </a:lnTo>
                  <a:lnTo>
                    <a:pt x="1" y="1437"/>
                  </a:lnTo>
                  <a:lnTo>
                    <a:pt x="1" y="1447"/>
                  </a:lnTo>
                  <a:lnTo>
                    <a:pt x="133" y="2418"/>
                  </a:lnTo>
                  <a:cubicBezTo>
                    <a:pt x="163" y="2600"/>
                    <a:pt x="203" y="2782"/>
                    <a:pt x="295" y="2944"/>
                  </a:cubicBezTo>
                  <a:cubicBezTo>
                    <a:pt x="517" y="3389"/>
                    <a:pt x="881" y="3612"/>
                    <a:pt x="1468" y="3612"/>
                  </a:cubicBezTo>
                  <a:cubicBezTo>
                    <a:pt x="2055" y="3612"/>
                    <a:pt x="2368" y="3187"/>
                    <a:pt x="2449" y="2621"/>
                  </a:cubicBezTo>
                  <a:lnTo>
                    <a:pt x="2449" y="2611"/>
                  </a:lnTo>
                  <a:cubicBezTo>
                    <a:pt x="2449" y="2591"/>
                    <a:pt x="2449" y="2580"/>
                    <a:pt x="2459" y="2560"/>
                  </a:cubicBezTo>
                  <a:lnTo>
                    <a:pt x="2581" y="1498"/>
                  </a:lnTo>
                  <a:cubicBezTo>
                    <a:pt x="2550" y="1407"/>
                    <a:pt x="2550" y="1296"/>
                    <a:pt x="2590" y="1215"/>
                  </a:cubicBezTo>
                  <a:cubicBezTo>
                    <a:pt x="2550" y="537"/>
                    <a:pt x="1983" y="1"/>
                    <a:pt x="1296" y="1"/>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p:nvPr/>
          </p:nvSpPr>
          <p:spPr>
            <a:xfrm>
              <a:off x="4497050" y="3923750"/>
              <a:ext cx="68825" cy="52900"/>
            </a:xfrm>
            <a:custGeom>
              <a:avLst/>
              <a:gdLst/>
              <a:ahLst/>
              <a:cxnLst/>
              <a:rect l="l" t="t" r="r" b="b"/>
              <a:pathLst>
                <a:path w="2753" h="2116" extrusionOk="0">
                  <a:moveTo>
                    <a:pt x="1390" y="0"/>
                  </a:moveTo>
                  <a:cubicBezTo>
                    <a:pt x="1368" y="0"/>
                    <a:pt x="1356" y="1"/>
                    <a:pt x="1356" y="1"/>
                  </a:cubicBezTo>
                  <a:cubicBezTo>
                    <a:pt x="1356" y="1"/>
                    <a:pt x="1345" y="0"/>
                    <a:pt x="1325" y="0"/>
                  </a:cubicBezTo>
                  <a:cubicBezTo>
                    <a:pt x="1123" y="0"/>
                    <a:pt x="0" y="59"/>
                    <a:pt x="0" y="1356"/>
                  </a:cubicBezTo>
                  <a:cubicBezTo>
                    <a:pt x="0" y="1700"/>
                    <a:pt x="101" y="1963"/>
                    <a:pt x="121" y="2085"/>
                  </a:cubicBezTo>
                  <a:lnTo>
                    <a:pt x="314" y="2116"/>
                  </a:lnTo>
                  <a:cubicBezTo>
                    <a:pt x="314" y="2116"/>
                    <a:pt x="708" y="1772"/>
                    <a:pt x="769" y="1225"/>
                  </a:cubicBezTo>
                  <a:lnTo>
                    <a:pt x="2378" y="1225"/>
                  </a:lnTo>
                  <a:cubicBezTo>
                    <a:pt x="2448" y="1670"/>
                    <a:pt x="2590" y="1974"/>
                    <a:pt x="2590" y="1974"/>
                  </a:cubicBezTo>
                  <a:lnTo>
                    <a:pt x="2641" y="1660"/>
                  </a:lnTo>
                  <a:cubicBezTo>
                    <a:pt x="2650" y="1539"/>
                    <a:pt x="2650" y="1417"/>
                    <a:pt x="2661" y="1296"/>
                  </a:cubicBezTo>
                  <a:cubicBezTo>
                    <a:pt x="2753" y="58"/>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3"/>
            <p:cNvSpPr/>
            <p:nvPr/>
          </p:nvSpPr>
          <p:spPr>
            <a:xfrm>
              <a:off x="4543325" y="3978150"/>
              <a:ext cx="5075" cy="10650"/>
            </a:xfrm>
            <a:custGeom>
              <a:avLst/>
              <a:gdLst/>
              <a:ahLst/>
              <a:cxnLst/>
              <a:rect l="l" t="t" r="r" b="b"/>
              <a:pathLst>
                <a:path w="203" h="426" extrusionOk="0">
                  <a:moveTo>
                    <a:pt x="51" y="0"/>
                  </a:moveTo>
                  <a:lnTo>
                    <a:pt x="10" y="30"/>
                  </a:lnTo>
                  <a:cubicBezTo>
                    <a:pt x="51" y="81"/>
                    <a:pt x="152" y="243"/>
                    <a:pt x="112" y="324"/>
                  </a:cubicBezTo>
                  <a:cubicBezTo>
                    <a:pt x="91" y="354"/>
                    <a:pt x="61" y="374"/>
                    <a:pt x="1" y="374"/>
                  </a:cubicBezTo>
                  <a:lnTo>
                    <a:pt x="1" y="425"/>
                  </a:lnTo>
                  <a:cubicBezTo>
                    <a:pt x="82" y="415"/>
                    <a:pt x="132" y="385"/>
                    <a:pt x="152" y="344"/>
                  </a:cubicBezTo>
                  <a:cubicBezTo>
                    <a:pt x="203" y="223"/>
                    <a:pt x="51" y="10"/>
                    <a:pt x="5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p:nvPr/>
          </p:nvSpPr>
          <p:spPr>
            <a:xfrm>
              <a:off x="4548375" y="3966500"/>
              <a:ext cx="9900" cy="5325"/>
            </a:xfrm>
            <a:custGeom>
              <a:avLst/>
              <a:gdLst/>
              <a:ahLst/>
              <a:cxnLst/>
              <a:rect l="l" t="t" r="r" b="b"/>
              <a:pathLst>
                <a:path w="396" h="213" extrusionOk="0">
                  <a:moveTo>
                    <a:pt x="31" y="1"/>
                  </a:moveTo>
                  <a:lnTo>
                    <a:pt x="1" y="112"/>
                  </a:lnTo>
                  <a:lnTo>
                    <a:pt x="355" y="213"/>
                  </a:lnTo>
                  <a:lnTo>
                    <a:pt x="395" y="102"/>
                  </a:lnTo>
                  <a:lnTo>
                    <a:pt x="31" y="1"/>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93"/>
            <p:cNvSpPr/>
            <p:nvPr/>
          </p:nvSpPr>
          <p:spPr>
            <a:xfrm>
              <a:off x="4521825" y="3966500"/>
              <a:ext cx="9900" cy="5325"/>
            </a:xfrm>
            <a:custGeom>
              <a:avLst/>
              <a:gdLst/>
              <a:ahLst/>
              <a:cxnLst/>
              <a:rect l="l" t="t" r="r" b="b"/>
              <a:pathLst>
                <a:path w="396" h="213" extrusionOk="0">
                  <a:moveTo>
                    <a:pt x="365" y="1"/>
                  </a:moveTo>
                  <a:lnTo>
                    <a:pt x="0" y="102"/>
                  </a:lnTo>
                  <a:lnTo>
                    <a:pt x="31" y="213"/>
                  </a:lnTo>
                  <a:lnTo>
                    <a:pt x="395" y="112"/>
                  </a:lnTo>
                  <a:lnTo>
                    <a:pt x="365" y="1"/>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p:nvPr/>
          </p:nvSpPr>
          <p:spPr>
            <a:xfrm>
              <a:off x="4550400" y="3974600"/>
              <a:ext cx="3825" cy="3800"/>
            </a:xfrm>
            <a:custGeom>
              <a:avLst/>
              <a:gdLst/>
              <a:ahLst/>
              <a:cxnLst/>
              <a:rect l="l" t="t" r="r" b="b"/>
              <a:pathLst>
                <a:path w="153" h="152" extrusionOk="0">
                  <a:moveTo>
                    <a:pt x="82" y="1"/>
                  </a:moveTo>
                  <a:cubicBezTo>
                    <a:pt x="31" y="1"/>
                    <a:pt x="1" y="31"/>
                    <a:pt x="1" y="82"/>
                  </a:cubicBezTo>
                  <a:cubicBezTo>
                    <a:pt x="1" y="122"/>
                    <a:pt x="31" y="152"/>
                    <a:pt x="82" y="152"/>
                  </a:cubicBezTo>
                  <a:cubicBezTo>
                    <a:pt x="122" y="152"/>
                    <a:pt x="152" y="122"/>
                    <a:pt x="152" y="82"/>
                  </a:cubicBezTo>
                  <a:cubicBezTo>
                    <a:pt x="152" y="31"/>
                    <a:pt x="122" y="1"/>
                    <a:pt x="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93"/>
            <p:cNvSpPr/>
            <p:nvPr/>
          </p:nvSpPr>
          <p:spPr>
            <a:xfrm>
              <a:off x="4525875" y="3974600"/>
              <a:ext cx="3825" cy="3800"/>
            </a:xfrm>
            <a:custGeom>
              <a:avLst/>
              <a:gdLst/>
              <a:ahLst/>
              <a:cxnLst/>
              <a:rect l="l" t="t" r="r" b="b"/>
              <a:pathLst>
                <a:path w="153" h="152" extrusionOk="0">
                  <a:moveTo>
                    <a:pt x="81" y="1"/>
                  </a:moveTo>
                  <a:cubicBezTo>
                    <a:pt x="31" y="1"/>
                    <a:pt x="0" y="31"/>
                    <a:pt x="0" y="82"/>
                  </a:cubicBezTo>
                  <a:cubicBezTo>
                    <a:pt x="0" y="122"/>
                    <a:pt x="31" y="152"/>
                    <a:pt x="81" y="152"/>
                  </a:cubicBezTo>
                  <a:cubicBezTo>
                    <a:pt x="122" y="152"/>
                    <a:pt x="152" y="122"/>
                    <a:pt x="152" y="82"/>
                  </a:cubicBezTo>
                  <a:cubicBezTo>
                    <a:pt x="152" y="31"/>
                    <a:pt x="122" y="1"/>
                    <a:pt x="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3"/>
            <p:cNvSpPr/>
            <p:nvPr/>
          </p:nvSpPr>
          <p:spPr>
            <a:xfrm>
              <a:off x="4510950" y="3946775"/>
              <a:ext cx="51350" cy="9450"/>
            </a:xfrm>
            <a:custGeom>
              <a:avLst/>
              <a:gdLst/>
              <a:ahLst/>
              <a:cxnLst/>
              <a:rect l="l" t="t" r="r" b="b"/>
              <a:pathLst>
                <a:path w="2054" h="378" extrusionOk="0">
                  <a:moveTo>
                    <a:pt x="11" y="1"/>
                  </a:moveTo>
                  <a:lnTo>
                    <a:pt x="1" y="355"/>
                  </a:lnTo>
                  <a:cubicBezTo>
                    <a:pt x="1" y="355"/>
                    <a:pt x="424" y="378"/>
                    <a:pt x="904" y="378"/>
                  </a:cubicBezTo>
                  <a:cubicBezTo>
                    <a:pt x="1325" y="378"/>
                    <a:pt x="1790" y="360"/>
                    <a:pt x="2054" y="294"/>
                  </a:cubicBezTo>
                  <a:lnTo>
                    <a:pt x="18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3"/>
            <p:cNvSpPr/>
            <p:nvPr/>
          </p:nvSpPr>
          <p:spPr>
            <a:xfrm>
              <a:off x="4495775" y="3964050"/>
              <a:ext cx="18250" cy="18950"/>
            </a:xfrm>
            <a:custGeom>
              <a:avLst/>
              <a:gdLst/>
              <a:ahLst/>
              <a:cxnLst/>
              <a:rect l="l" t="t" r="r" b="b"/>
              <a:pathLst>
                <a:path w="730" h="758" extrusionOk="0">
                  <a:moveTo>
                    <a:pt x="330" y="0"/>
                  </a:moveTo>
                  <a:cubicBezTo>
                    <a:pt x="297" y="0"/>
                    <a:pt x="265" y="6"/>
                    <a:pt x="233" y="18"/>
                  </a:cubicBezTo>
                  <a:cubicBezTo>
                    <a:pt x="71" y="79"/>
                    <a:pt x="1" y="291"/>
                    <a:pt x="71" y="493"/>
                  </a:cubicBezTo>
                  <a:cubicBezTo>
                    <a:pt x="128" y="654"/>
                    <a:pt x="255" y="757"/>
                    <a:pt x="385" y="757"/>
                  </a:cubicBezTo>
                  <a:cubicBezTo>
                    <a:pt x="419" y="757"/>
                    <a:pt x="453" y="750"/>
                    <a:pt x="486" y="736"/>
                  </a:cubicBezTo>
                  <a:cubicBezTo>
                    <a:pt x="648" y="675"/>
                    <a:pt x="729" y="463"/>
                    <a:pt x="658" y="261"/>
                  </a:cubicBezTo>
                  <a:cubicBezTo>
                    <a:pt x="601" y="98"/>
                    <a:pt x="465" y="0"/>
                    <a:pt x="330"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3"/>
            <p:cNvSpPr/>
            <p:nvPr/>
          </p:nvSpPr>
          <p:spPr>
            <a:xfrm>
              <a:off x="4498325" y="3968025"/>
              <a:ext cx="4575" cy="9125"/>
            </a:xfrm>
            <a:custGeom>
              <a:avLst/>
              <a:gdLst/>
              <a:ahLst/>
              <a:cxnLst/>
              <a:rect l="l" t="t" r="r" b="b"/>
              <a:pathLst>
                <a:path w="183" h="365" extrusionOk="0">
                  <a:moveTo>
                    <a:pt x="162" y="1"/>
                  </a:moveTo>
                  <a:cubicBezTo>
                    <a:pt x="0" y="132"/>
                    <a:pt x="70" y="354"/>
                    <a:pt x="70" y="365"/>
                  </a:cubicBezTo>
                  <a:lnTo>
                    <a:pt x="101" y="354"/>
                  </a:lnTo>
                  <a:cubicBezTo>
                    <a:pt x="101" y="354"/>
                    <a:pt x="41" y="142"/>
                    <a:pt x="182" y="21"/>
                  </a:cubicBezTo>
                  <a:lnTo>
                    <a:pt x="162" y="1"/>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3"/>
            <p:cNvSpPr/>
            <p:nvPr/>
          </p:nvSpPr>
          <p:spPr>
            <a:xfrm>
              <a:off x="4530675" y="3992050"/>
              <a:ext cx="11900" cy="5850"/>
            </a:xfrm>
            <a:custGeom>
              <a:avLst/>
              <a:gdLst/>
              <a:ahLst/>
              <a:cxnLst/>
              <a:rect l="l" t="t" r="r" b="b"/>
              <a:pathLst>
                <a:path w="476" h="234" extrusionOk="0">
                  <a:moveTo>
                    <a:pt x="41" y="0"/>
                  </a:moveTo>
                  <a:lnTo>
                    <a:pt x="1" y="20"/>
                  </a:lnTo>
                  <a:cubicBezTo>
                    <a:pt x="1" y="20"/>
                    <a:pt x="82" y="233"/>
                    <a:pt x="355" y="233"/>
                  </a:cubicBezTo>
                  <a:cubicBezTo>
                    <a:pt x="395" y="233"/>
                    <a:pt x="435" y="233"/>
                    <a:pt x="476" y="223"/>
                  </a:cubicBezTo>
                  <a:lnTo>
                    <a:pt x="476" y="182"/>
                  </a:lnTo>
                  <a:cubicBezTo>
                    <a:pt x="436" y="189"/>
                    <a:pt x="400" y="192"/>
                    <a:pt x="367" y="192"/>
                  </a:cubicBezTo>
                  <a:cubicBezTo>
                    <a:pt x="112" y="192"/>
                    <a:pt x="41" y="10"/>
                    <a:pt x="4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93"/>
            <p:cNvSpPr/>
            <p:nvPr/>
          </p:nvSpPr>
          <p:spPr>
            <a:xfrm>
              <a:off x="4681925" y="4101975"/>
              <a:ext cx="24300" cy="8950"/>
            </a:xfrm>
            <a:custGeom>
              <a:avLst/>
              <a:gdLst/>
              <a:ahLst/>
              <a:cxnLst/>
              <a:rect l="l" t="t" r="r" b="b"/>
              <a:pathLst>
                <a:path w="972" h="358" extrusionOk="0">
                  <a:moveTo>
                    <a:pt x="592" y="1"/>
                  </a:moveTo>
                  <a:cubicBezTo>
                    <a:pt x="346" y="1"/>
                    <a:pt x="0" y="95"/>
                    <a:pt x="0" y="95"/>
                  </a:cubicBezTo>
                  <a:lnTo>
                    <a:pt x="617" y="358"/>
                  </a:lnTo>
                  <a:cubicBezTo>
                    <a:pt x="617" y="358"/>
                    <a:pt x="971" y="135"/>
                    <a:pt x="779" y="34"/>
                  </a:cubicBezTo>
                  <a:cubicBezTo>
                    <a:pt x="735" y="10"/>
                    <a:pt x="668" y="1"/>
                    <a:pt x="592" y="1"/>
                  </a:cubicBezTo>
                  <a:close/>
                </a:path>
              </a:pathLst>
            </a:custGeom>
            <a:solidFill>
              <a:srgbClr val="EF8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p:nvPr/>
          </p:nvSpPr>
          <p:spPr>
            <a:xfrm>
              <a:off x="4650050" y="4095475"/>
              <a:ext cx="61225" cy="29375"/>
            </a:xfrm>
            <a:custGeom>
              <a:avLst/>
              <a:gdLst/>
              <a:ahLst/>
              <a:cxnLst/>
              <a:rect l="l" t="t" r="r" b="b"/>
              <a:pathLst>
                <a:path w="2449" h="1175" extrusionOk="0">
                  <a:moveTo>
                    <a:pt x="0" y="1"/>
                  </a:moveTo>
                  <a:lnTo>
                    <a:pt x="0" y="1"/>
                  </a:lnTo>
                  <a:cubicBezTo>
                    <a:pt x="0" y="1"/>
                    <a:pt x="279" y="1175"/>
                    <a:pt x="284" y="1175"/>
                  </a:cubicBezTo>
                  <a:cubicBezTo>
                    <a:pt x="284" y="1175"/>
                    <a:pt x="284" y="1175"/>
                    <a:pt x="284" y="1174"/>
                  </a:cubicBezTo>
                  <a:lnTo>
                    <a:pt x="2064" y="1174"/>
                  </a:lnTo>
                  <a:cubicBezTo>
                    <a:pt x="2246" y="1174"/>
                    <a:pt x="2448" y="1174"/>
                    <a:pt x="2448" y="1042"/>
                  </a:cubicBezTo>
                  <a:cubicBezTo>
                    <a:pt x="2448" y="810"/>
                    <a:pt x="1629" y="435"/>
                    <a:pt x="1629" y="435"/>
                  </a:cubicBezTo>
                  <a:cubicBezTo>
                    <a:pt x="1558" y="406"/>
                    <a:pt x="1498" y="365"/>
                    <a:pt x="1426" y="334"/>
                  </a:cubicBezTo>
                  <a:cubicBezTo>
                    <a:pt x="1316" y="285"/>
                    <a:pt x="1200" y="269"/>
                    <a:pt x="1090" y="269"/>
                  </a:cubicBezTo>
                  <a:cubicBezTo>
                    <a:pt x="997" y="269"/>
                    <a:pt x="908" y="280"/>
                    <a:pt x="830" y="294"/>
                  </a:cubicBezTo>
                  <a:cubicBezTo>
                    <a:pt x="779" y="304"/>
                    <a:pt x="728" y="309"/>
                    <a:pt x="678" y="309"/>
                  </a:cubicBezTo>
                  <a:cubicBezTo>
                    <a:pt x="531" y="309"/>
                    <a:pt x="391" y="266"/>
                    <a:pt x="263" y="183"/>
                  </a:cubicBezTo>
                  <a:lnTo>
                    <a:pt x="0" y="1"/>
                  </a:ln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p:nvPr/>
          </p:nvSpPr>
          <p:spPr>
            <a:xfrm>
              <a:off x="4683675" y="4103325"/>
              <a:ext cx="15200" cy="7350"/>
            </a:xfrm>
            <a:custGeom>
              <a:avLst/>
              <a:gdLst/>
              <a:ahLst/>
              <a:cxnLst/>
              <a:rect l="l" t="t" r="r" b="b"/>
              <a:pathLst>
                <a:path w="608" h="294" extrusionOk="0">
                  <a:moveTo>
                    <a:pt x="11" y="0"/>
                  </a:moveTo>
                  <a:lnTo>
                    <a:pt x="0" y="31"/>
                  </a:lnTo>
                  <a:cubicBezTo>
                    <a:pt x="203" y="92"/>
                    <a:pt x="416" y="193"/>
                    <a:pt x="587" y="294"/>
                  </a:cubicBezTo>
                  <a:lnTo>
                    <a:pt x="607" y="263"/>
                  </a:lnTo>
                  <a:cubicBezTo>
                    <a:pt x="436" y="162"/>
                    <a:pt x="213" y="61"/>
                    <a:pt x="1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3"/>
            <p:cNvSpPr/>
            <p:nvPr/>
          </p:nvSpPr>
          <p:spPr>
            <a:xfrm>
              <a:off x="4677350" y="4115725"/>
              <a:ext cx="13425" cy="9375"/>
            </a:xfrm>
            <a:custGeom>
              <a:avLst/>
              <a:gdLst/>
              <a:ahLst/>
              <a:cxnLst/>
              <a:rect l="l" t="t" r="r" b="b"/>
              <a:pathLst>
                <a:path w="537" h="375" extrusionOk="0">
                  <a:moveTo>
                    <a:pt x="1" y="0"/>
                  </a:moveTo>
                  <a:lnTo>
                    <a:pt x="1" y="41"/>
                  </a:lnTo>
                  <a:cubicBezTo>
                    <a:pt x="274" y="50"/>
                    <a:pt x="507" y="192"/>
                    <a:pt x="496" y="273"/>
                  </a:cubicBezTo>
                  <a:cubicBezTo>
                    <a:pt x="496" y="313"/>
                    <a:pt x="415" y="344"/>
                    <a:pt x="274" y="344"/>
                  </a:cubicBezTo>
                  <a:lnTo>
                    <a:pt x="274" y="374"/>
                  </a:lnTo>
                  <a:cubicBezTo>
                    <a:pt x="486" y="374"/>
                    <a:pt x="527" y="324"/>
                    <a:pt x="537" y="273"/>
                  </a:cubicBezTo>
                  <a:cubicBezTo>
                    <a:pt x="537" y="162"/>
                    <a:pt x="284" y="20"/>
                    <a:pt x="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3"/>
            <p:cNvSpPr/>
            <p:nvPr/>
          </p:nvSpPr>
          <p:spPr>
            <a:xfrm>
              <a:off x="4684175" y="4112925"/>
              <a:ext cx="13675" cy="12175"/>
            </a:xfrm>
            <a:custGeom>
              <a:avLst/>
              <a:gdLst/>
              <a:ahLst/>
              <a:cxnLst/>
              <a:rect l="l" t="t" r="r" b="b"/>
              <a:pathLst>
                <a:path w="547" h="487" extrusionOk="0">
                  <a:moveTo>
                    <a:pt x="11" y="0"/>
                  </a:moveTo>
                  <a:lnTo>
                    <a:pt x="1" y="31"/>
                  </a:lnTo>
                  <a:cubicBezTo>
                    <a:pt x="274" y="92"/>
                    <a:pt x="506" y="274"/>
                    <a:pt x="497" y="375"/>
                  </a:cubicBezTo>
                  <a:cubicBezTo>
                    <a:pt x="497" y="425"/>
                    <a:pt x="416" y="456"/>
                    <a:pt x="274" y="456"/>
                  </a:cubicBezTo>
                  <a:lnTo>
                    <a:pt x="274" y="486"/>
                  </a:lnTo>
                  <a:cubicBezTo>
                    <a:pt x="477" y="486"/>
                    <a:pt x="527" y="436"/>
                    <a:pt x="527" y="385"/>
                  </a:cubicBezTo>
                  <a:cubicBezTo>
                    <a:pt x="547" y="254"/>
                    <a:pt x="284" y="61"/>
                    <a:pt x="1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3"/>
            <p:cNvSpPr/>
            <p:nvPr/>
          </p:nvSpPr>
          <p:spPr>
            <a:xfrm>
              <a:off x="4693050" y="4111925"/>
              <a:ext cx="12900" cy="13175"/>
            </a:xfrm>
            <a:custGeom>
              <a:avLst/>
              <a:gdLst/>
              <a:ahLst/>
              <a:cxnLst/>
              <a:rect l="l" t="t" r="r" b="b"/>
              <a:pathLst>
                <a:path w="516" h="527" extrusionOk="0">
                  <a:moveTo>
                    <a:pt x="10" y="0"/>
                  </a:moveTo>
                  <a:lnTo>
                    <a:pt x="0" y="31"/>
                  </a:lnTo>
                  <a:cubicBezTo>
                    <a:pt x="243" y="112"/>
                    <a:pt x="475" y="303"/>
                    <a:pt x="465" y="415"/>
                  </a:cubicBezTo>
                  <a:cubicBezTo>
                    <a:pt x="455" y="465"/>
                    <a:pt x="374" y="496"/>
                    <a:pt x="243" y="496"/>
                  </a:cubicBezTo>
                  <a:lnTo>
                    <a:pt x="243" y="526"/>
                  </a:lnTo>
                  <a:cubicBezTo>
                    <a:pt x="435" y="526"/>
                    <a:pt x="486" y="465"/>
                    <a:pt x="495" y="415"/>
                  </a:cubicBezTo>
                  <a:cubicBezTo>
                    <a:pt x="516" y="283"/>
                    <a:pt x="253" y="81"/>
                    <a:pt x="10"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93"/>
            <p:cNvSpPr/>
            <p:nvPr/>
          </p:nvSpPr>
          <p:spPr>
            <a:xfrm>
              <a:off x="4477575" y="4030950"/>
              <a:ext cx="183375" cy="101250"/>
            </a:xfrm>
            <a:custGeom>
              <a:avLst/>
              <a:gdLst/>
              <a:ahLst/>
              <a:cxnLst/>
              <a:rect l="l" t="t" r="r" b="b"/>
              <a:pathLst>
                <a:path w="7335" h="4050" extrusionOk="0">
                  <a:moveTo>
                    <a:pt x="767" y="0"/>
                  </a:moveTo>
                  <a:cubicBezTo>
                    <a:pt x="345" y="0"/>
                    <a:pt x="1" y="343"/>
                    <a:pt x="10" y="771"/>
                  </a:cubicBezTo>
                  <a:cubicBezTo>
                    <a:pt x="10" y="933"/>
                    <a:pt x="82" y="1085"/>
                    <a:pt x="192" y="1196"/>
                  </a:cubicBezTo>
                  <a:lnTo>
                    <a:pt x="2175" y="3169"/>
                  </a:lnTo>
                  <a:lnTo>
                    <a:pt x="2175" y="3178"/>
                  </a:lnTo>
                  <a:cubicBezTo>
                    <a:pt x="2499" y="3492"/>
                    <a:pt x="2934" y="3684"/>
                    <a:pt x="3389" y="3725"/>
                  </a:cubicBezTo>
                  <a:lnTo>
                    <a:pt x="6970" y="4048"/>
                  </a:lnTo>
                  <a:cubicBezTo>
                    <a:pt x="6976" y="4049"/>
                    <a:pt x="6983" y="4049"/>
                    <a:pt x="6989" y="4049"/>
                  </a:cubicBezTo>
                  <a:cubicBezTo>
                    <a:pt x="7091" y="4049"/>
                    <a:pt x="7163" y="3972"/>
                    <a:pt x="7172" y="3877"/>
                  </a:cubicBezTo>
                  <a:lnTo>
                    <a:pt x="7324" y="2733"/>
                  </a:lnTo>
                  <a:cubicBezTo>
                    <a:pt x="7334" y="2632"/>
                    <a:pt x="7264" y="2551"/>
                    <a:pt x="7162" y="2541"/>
                  </a:cubicBezTo>
                  <a:lnTo>
                    <a:pt x="3622" y="1904"/>
                  </a:lnTo>
                  <a:lnTo>
                    <a:pt x="3652" y="1884"/>
                  </a:lnTo>
                  <a:lnTo>
                    <a:pt x="3642" y="1884"/>
                  </a:lnTo>
                  <a:lnTo>
                    <a:pt x="2084" y="488"/>
                  </a:lnTo>
                  <a:cubicBezTo>
                    <a:pt x="1740" y="174"/>
                    <a:pt x="1285" y="2"/>
                    <a:pt x="820" y="2"/>
                  </a:cubicBezTo>
                  <a:cubicBezTo>
                    <a:pt x="802" y="1"/>
                    <a:pt x="784" y="0"/>
                    <a:pt x="767" y="0"/>
                  </a:cubicBezTo>
                  <a:close/>
                </a:path>
              </a:pathLst>
            </a:custGeom>
            <a:solidFill>
              <a:srgbClr val="697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3"/>
            <p:cNvSpPr/>
            <p:nvPr/>
          </p:nvSpPr>
          <p:spPr>
            <a:xfrm>
              <a:off x="4499075" y="4077525"/>
              <a:ext cx="75875" cy="49075"/>
            </a:xfrm>
            <a:custGeom>
              <a:avLst/>
              <a:gdLst/>
              <a:ahLst/>
              <a:cxnLst/>
              <a:rect l="l" t="t" r="r" b="b"/>
              <a:pathLst>
                <a:path w="3035" h="1963" extrusionOk="0">
                  <a:moveTo>
                    <a:pt x="31" y="0"/>
                  </a:moveTo>
                  <a:lnTo>
                    <a:pt x="0" y="31"/>
                  </a:lnTo>
                  <a:cubicBezTo>
                    <a:pt x="405" y="436"/>
                    <a:pt x="910" y="941"/>
                    <a:pt x="1285" y="1326"/>
                  </a:cubicBezTo>
                  <a:cubicBezTo>
                    <a:pt x="1598" y="1650"/>
                    <a:pt x="2034" y="1841"/>
                    <a:pt x="2600" y="1902"/>
                  </a:cubicBezTo>
                  <a:lnTo>
                    <a:pt x="3035" y="1963"/>
                  </a:lnTo>
                  <a:lnTo>
                    <a:pt x="3035" y="1913"/>
                  </a:lnTo>
                  <a:lnTo>
                    <a:pt x="2600" y="1862"/>
                  </a:lnTo>
                  <a:cubicBezTo>
                    <a:pt x="2054" y="1791"/>
                    <a:pt x="1629" y="1609"/>
                    <a:pt x="1315" y="1295"/>
                  </a:cubicBezTo>
                  <a:cubicBezTo>
                    <a:pt x="941" y="911"/>
                    <a:pt x="435" y="405"/>
                    <a:pt x="3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93"/>
            <p:cNvSpPr/>
            <p:nvPr/>
          </p:nvSpPr>
          <p:spPr>
            <a:xfrm>
              <a:off x="4561275" y="4077525"/>
              <a:ext cx="7875" cy="8625"/>
            </a:xfrm>
            <a:custGeom>
              <a:avLst/>
              <a:gdLst/>
              <a:ahLst/>
              <a:cxnLst/>
              <a:rect l="l" t="t" r="r" b="b"/>
              <a:pathLst>
                <a:path w="315" h="345" extrusionOk="0">
                  <a:moveTo>
                    <a:pt x="284" y="0"/>
                  </a:moveTo>
                  <a:lnTo>
                    <a:pt x="0" y="324"/>
                  </a:lnTo>
                  <a:lnTo>
                    <a:pt x="31" y="344"/>
                  </a:lnTo>
                  <a:lnTo>
                    <a:pt x="314" y="31"/>
                  </a:lnTo>
                  <a:lnTo>
                    <a:pt x="284" y="0"/>
                  </a:ln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p:nvPr/>
          </p:nvSpPr>
          <p:spPr>
            <a:xfrm>
              <a:off x="4539025" y="4051475"/>
              <a:ext cx="36700" cy="27575"/>
            </a:xfrm>
            <a:custGeom>
              <a:avLst/>
              <a:gdLst/>
              <a:ahLst/>
              <a:cxnLst/>
              <a:rect l="l" t="t" r="r" b="b"/>
              <a:pathLst>
                <a:path w="1468" h="1103" extrusionOk="0">
                  <a:moveTo>
                    <a:pt x="31" y="1"/>
                  </a:moveTo>
                  <a:lnTo>
                    <a:pt x="0" y="31"/>
                  </a:lnTo>
                  <a:cubicBezTo>
                    <a:pt x="496" y="466"/>
                    <a:pt x="1164" y="1073"/>
                    <a:pt x="1174" y="1073"/>
                  </a:cubicBezTo>
                  <a:lnTo>
                    <a:pt x="1174" y="1083"/>
                  </a:lnTo>
                  <a:lnTo>
                    <a:pt x="1457" y="1103"/>
                  </a:lnTo>
                  <a:lnTo>
                    <a:pt x="1467" y="1063"/>
                  </a:lnTo>
                  <a:lnTo>
                    <a:pt x="1194" y="1033"/>
                  </a:lnTo>
                  <a:cubicBezTo>
                    <a:pt x="1133" y="982"/>
                    <a:pt x="506" y="415"/>
                    <a:pt x="31" y="1"/>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p:nvPr/>
          </p:nvSpPr>
          <p:spPr>
            <a:xfrm>
              <a:off x="5148250" y="4007475"/>
              <a:ext cx="28250" cy="34325"/>
            </a:xfrm>
            <a:custGeom>
              <a:avLst/>
              <a:gdLst/>
              <a:ahLst/>
              <a:cxnLst/>
              <a:rect l="l" t="t" r="r" b="b"/>
              <a:pathLst>
                <a:path w="1130" h="1373" extrusionOk="0">
                  <a:moveTo>
                    <a:pt x="614" y="0"/>
                  </a:moveTo>
                  <a:cubicBezTo>
                    <a:pt x="507" y="0"/>
                    <a:pt x="421" y="56"/>
                    <a:pt x="415" y="203"/>
                  </a:cubicBezTo>
                  <a:cubicBezTo>
                    <a:pt x="415" y="203"/>
                    <a:pt x="172" y="294"/>
                    <a:pt x="293" y="597"/>
                  </a:cubicBezTo>
                  <a:cubicBezTo>
                    <a:pt x="293" y="597"/>
                    <a:pt x="91" y="689"/>
                    <a:pt x="182" y="911"/>
                  </a:cubicBezTo>
                  <a:cubicBezTo>
                    <a:pt x="182" y="911"/>
                    <a:pt x="0" y="1083"/>
                    <a:pt x="223" y="1285"/>
                  </a:cubicBezTo>
                  <a:cubicBezTo>
                    <a:pt x="293" y="1346"/>
                    <a:pt x="359" y="1373"/>
                    <a:pt x="413" y="1373"/>
                  </a:cubicBezTo>
                  <a:cubicBezTo>
                    <a:pt x="537" y="1373"/>
                    <a:pt x="593" y="1227"/>
                    <a:pt x="466" y="1022"/>
                  </a:cubicBezTo>
                  <a:lnTo>
                    <a:pt x="466" y="1022"/>
                  </a:lnTo>
                  <a:cubicBezTo>
                    <a:pt x="466" y="1022"/>
                    <a:pt x="522" y="1048"/>
                    <a:pt x="585" y="1048"/>
                  </a:cubicBezTo>
                  <a:cubicBezTo>
                    <a:pt x="632" y="1048"/>
                    <a:pt x="683" y="1033"/>
                    <a:pt x="718" y="981"/>
                  </a:cubicBezTo>
                  <a:cubicBezTo>
                    <a:pt x="810" y="850"/>
                    <a:pt x="526" y="668"/>
                    <a:pt x="526" y="668"/>
                  </a:cubicBezTo>
                  <a:lnTo>
                    <a:pt x="526" y="668"/>
                  </a:lnTo>
                  <a:cubicBezTo>
                    <a:pt x="526" y="668"/>
                    <a:pt x="643" y="710"/>
                    <a:pt x="748" y="710"/>
                  </a:cubicBezTo>
                  <a:cubicBezTo>
                    <a:pt x="814" y="710"/>
                    <a:pt x="877" y="693"/>
                    <a:pt x="900" y="638"/>
                  </a:cubicBezTo>
                  <a:cubicBezTo>
                    <a:pt x="971" y="496"/>
                    <a:pt x="710" y="375"/>
                    <a:pt x="708" y="375"/>
                  </a:cubicBezTo>
                  <a:lnTo>
                    <a:pt x="708" y="375"/>
                  </a:lnTo>
                  <a:cubicBezTo>
                    <a:pt x="709" y="375"/>
                    <a:pt x="817" y="424"/>
                    <a:pt x="915" y="424"/>
                  </a:cubicBezTo>
                  <a:cubicBezTo>
                    <a:pt x="964" y="424"/>
                    <a:pt x="1012" y="412"/>
                    <a:pt x="1042" y="375"/>
                  </a:cubicBezTo>
                  <a:cubicBezTo>
                    <a:pt x="1130" y="226"/>
                    <a:pt x="829" y="0"/>
                    <a:pt x="614" y="0"/>
                  </a:cubicBezTo>
                  <a:close/>
                </a:path>
              </a:pathLst>
            </a:custGeom>
            <a:solidFill>
              <a:srgbClr val="FFB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p:nvPr/>
          </p:nvSpPr>
          <p:spPr>
            <a:xfrm>
              <a:off x="5155325" y="4016325"/>
              <a:ext cx="19250" cy="25825"/>
            </a:xfrm>
            <a:custGeom>
              <a:avLst/>
              <a:gdLst/>
              <a:ahLst/>
              <a:cxnLst/>
              <a:rect l="l" t="t" r="r" b="b"/>
              <a:pathLst>
                <a:path w="770" h="1033" extrusionOk="0">
                  <a:moveTo>
                    <a:pt x="425" y="0"/>
                  </a:moveTo>
                  <a:lnTo>
                    <a:pt x="415" y="31"/>
                  </a:lnTo>
                  <a:cubicBezTo>
                    <a:pt x="425" y="31"/>
                    <a:pt x="668" y="152"/>
                    <a:pt x="607" y="274"/>
                  </a:cubicBezTo>
                  <a:cubicBezTo>
                    <a:pt x="585" y="323"/>
                    <a:pt x="530" y="338"/>
                    <a:pt x="470" y="338"/>
                  </a:cubicBezTo>
                  <a:cubicBezTo>
                    <a:pt x="369" y="338"/>
                    <a:pt x="253" y="294"/>
                    <a:pt x="253" y="294"/>
                  </a:cubicBezTo>
                  <a:lnTo>
                    <a:pt x="243" y="324"/>
                  </a:lnTo>
                  <a:cubicBezTo>
                    <a:pt x="243" y="324"/>
                    <a:pt x="415" y="445"/>
                    <a:pt x="435" y="557"/>
                  </a:cubicBezTo>
                  <a:cubicBezTo>
                    <a:pt x="446" y="577"/>
                    <a:pt x="435" y="598"/>
                    <a:pt x="425" y="618"/>
                  </a:cubicBezTo>
                  <a:cubicBezTo>
                    <a:pt x="390" y="667"/>
                    <a:pt x="342" y="680"/>
                    <a:pt x="299" y="680"/>
                  </a:cubicBezTo>
                  <a:cubicBezTo>
                    <a:pt x="245" y="680"/>
                    <a:pt x="198" y="658"/>
                    <a:pt x="192" y="658"/>
                  </a:cubicBezTo>
                  <a:lnTo>
                    <a:pt x="172" y="678"/>
                  </a:lnTo>
                  <a:cubicBezTo>
                    <a:pt x="264" y="830"/>
                    <a:pt x="253" y="931"/>
                    <a:pt x="203" y="971"/>
                  </a:cubicBezTo>
                  <a:cubicBezTo>
                    <a:pt x="183" y="992"/>
                    <a:pt x="155" y="1002"/>
                    <a:pt x="122" y="1002"/>
                  </a:cubicBezTo>
                  <a:cubicBezTo>
                    <a:pt x="89" y="1002"/>
                    <a:pt x="51" y="992"/>
                    <a:pt x="10" y="971"/>
                  </a:cubicBezTo>
                  <a:lnTo>
                    <a:pt x="1" y="992"/>
                  </a:lnTo>
                  <a:cubicBezTo>
                    <a:pt x="41" y="1022"/>
                    <a:pt x="91" y="1032"/>
                    <a:pt x="132" y="1032"/>
                  </a:cubicBezTo>
                  <a:cubicBezTo>
                    <a:pt x="172" y="1032"/>
                    <a:pt x="203" y="1022"/>
                    <a:pt x="223" y="992"/>
                  </a:cubicBezTo>
                  <a:cubicBezTo>
                    <a:pt x="273" y="951"/>
                    <a:pt x="293" y="840"/>
                    <a:pt x="223" y="699"/>
                  </a:cubicBezTo>
                  <a:lnTo>
                    <a:pt x="223" y="699"/>
                  </a:lnTo>
                  <a:cubicBezTo>
                    <a:pt x="242" y="706"/>
                    <a:pt x="269" y="712"/>
                    <a:pt x="299" y="712"/>
                  </a:cubicBezTo>
                  <a:cubicBezTo>
                    <a:pt x="349" y="712"/>
                    <a:pt x="407" y="695"/>
                    <a:pt x="446" y="638"/>
                  </a:cubicBezTo>
                  <a:cubicBezTo>
                    <a:pt x="466" y="607"/>
                    <a:pt x="476" y="577"/>
                    <a:pt x="466" y="547"/>
                  </a:cubicBezTo>
                  <a:cubicBezTo>
                    <a:pt x="455" y="476"/>
                    <a:pt x="374" y="395"/>
                    <a:pt x="324" y="344"/>
                  </a:cubicBezTo>
                  <a:lnTo>
                    <a:pt x="324" y="344"/>
                  </a:lnTo>
                  <a:cubicBezTo>
                    <a:pt x="364" y="358"/>
                    <a:pt x="420" y="369"/>
                    <a:pt x="474" y="369"/>
                  </a:cubicBezTo>
                  <a:cubicBezTo>
                    <a:pt x="543" y="369"/>
                    <a:pt x="609" y="351"/>
                    <a:pt x="637" y="294"/>
                  </a:cubicBezTo>
                  <a:cubicBezTo>
                    <a:pt x="678" y="203"/>
                    <a:pt x="607" y="122"/>
                    <a:pt x="536" y="72"/>
                  </a:cubicBezTo>
                  <a:lnTo>
                    <a:pt x="536" y="72"/>
                  </a:lnTo>
                  <a:cubicBezTo>
                    <a:pt x="566" y="79"/>
                    <a:pt x="598" y="84"/>
                    <a:pt x="630" y="84"/>
                  </a:cubicBezTo>
                  <a:cubicBezTo>
                    <a:pt x="684" y="84"/>
                    <a:pt x="737" y="70"/>
                    <a:pt x="769" y="31"/>
                  </a:cubicBezTo>
                  <a:lnTo>
                    <a:pt x="739" y="11"/>
                  </a:lnTo>
                  <a:cubicBezTo>
                    <a:pt x="717" y="42"/>
                    <a:pt x="678" y="53"/>
                    <a:pt x="635" y="53"/>
                  </a:cubicBezTo>
                  <a:cubicBezTo>
                    <a:pt x="540" y="53"/>
                    <a:pt x="425" y="0"/>
                    <a:pt x="425"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p:nvPr/>
          </p:nvSpPr>
          <p:spPr>
            <a:xfrm>
              <a:off x="5173525" y="4013050"/>
              <a:ext cx="1800" cy="4075"/>
            </a:xfrm>
            <a:custGeom>
              <a:avLst/>
              <a:gdLst/>
              <a:ahLst/>
              <a:cxnLst/>
              <a:rect l="l" t="t" r="r" b="b"/>
              <a:pathLst>
                <a:path w="72" h="163" extrusionOk="0">
                  <a:moveTo>
                    <a:pt x="31" y="0"/>
                  </a:moveTo>
                  <a:lnTo>
                    <a:pt x="1" y="10"/>
                  </a:lnTo>
                  <a:cubicBezTo>
                    <a:pt x="21" y="50"/>
                    <a:pt x="41" y="101"/>
                    <a:pt x="11" y="142"/>
                  </a:cubicBezTo>
                  <a:lnTo>
                    <a:pt x="41" y="162"/>
                  </a:lnTo>
                  <a:cubicBezTo>
                    <a:pt x="71" y="111"/>
                    <a:pt x="62" y="61"/>
                    <a:pt x="31" y="0"/>
                  </a:cubicBezTo>
                  <a:close/>
                </a:path>
              </a:pathLst>
            </a:custGeom>
            <a:solidFill>
              <a:srgbClr val="001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p:nvPr/>
          </p:nvSpPr>
          <p:spPr>
            <a:xfrm>
              <a:off x="4878150" y="4119250"/>
              <a:ext cx="89300" cy="14200"/>
            </a:xfrm>
            <a:custGeom>
              <a:avLst/>
              <a:gdLst/>
              <a:ahLst/>
              <a:cxnLst/>
              <a:rect l="l" t="t" r="r" b="b"/>
              <a:pathLst>
                <a:path w="3572" h="568" extrusionOk="0">
                  <a:moveTo>
                    <a:pt x="21" y="1"/>
                  </a:moveTo>
                  <a:cubicBezTo>
                    <a:pt x="10" y="1"/>
                    <a:pt x="1" y="1"/>
                    <a:pt x="1" y="10"/>
                  </a:cubicBezTo>
                  <a:lnTo>
                    <a:pt x="1" y="547"/>
                  </a:lnTo>
                  <a:cubicBezTo>
                    <a:pt x="1" y="557"/>
                    <a:pt x="10" y="567"/>
                    <a:pt x="21" y="567"/>
                  </a:cubicBezTo>
                  <a:lnTo>
                    <a:pt x="3561" y="567"/>
                  </a:lnTo>
                  <a:cubicBezTo>
                    <a:pt x="3561" y="567"/>
                    <a:pt x="3571" y="557"/>
                    <a:pt x="3571" y="547"/>
                  </a:cubicBezTo>
                  <a:lnTo>
                    <a:pt x="3571" y="10"/>
                  </a:lnTo>
                  <a:cubicBezTo>
                    <a:pt x="3571" y="1"/>
                    <a:pt x="3561" y="1"/>
                    <a:pt x="3561" y="1"/>
                  </a:cubicBezTo>
                  <a:close/>
                </a:path>
              </a:pathLst>
            </a:custGeom>
            <a:solidFill>
              <a:srgbClr val="566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p:nvPr/>
          </p:nvSpPr>
          <p:spPr>
            <a:xfrm>
              <a:off x="4870075" y="4105100"/>
              <a:ext cx="89275" cy="14175"/>
            </a:xfrm>
            <a:custGeom>
              <a:avLst/>
              <a:gdLst/>
              <a:ahLst/>
              <a:cxnLst/>
              <a:rect l="l" t="t" r="r" b="b"/>
              <a:pathLst>
                <a:path w="3571" h="567" extrusionOk="0">
                  <a:moveTo>
                    <a:pt x="20" y="0"/>
                  </a:moveTo>
                  <a:cubicBezTo>
                    <a:pt x="10" y="0"/>
                    <a:pt x="0" y="0"/>
                    <a:pt x="0" y="10"/>
                  </a:cubicBezTo>
                  <a:lnTo>
                    <a:pt x="0" y="547"/>
                  </a:lnTo>
                  <a:cubicBezTo>
                    <a:pt x="0" y="556"/>
                    <a:pt x="10" y="567"/>
                    <a:pt x="20" y="567"/>
                  </a:cubicBezTo>
                  <a:lnTo>
                    <a:pt x="3550" y="567"/>
                  </a:lnTo>
                  <a:cubicBezTo>
                    <a:pt x="3561" y="567"/>
                    <a:pt x="3570" y="556"/>
                    <a:pt x="3570" y="547"/>
                  </a:cubicBezTo>
                  <a:lnTo>
                    <a:pt x="3570" y="10"/>
                  </a:lnTo>
                  <a:cubicBezTo>
                    <a:pt x="3570" y="0"/>
                    <a:pt x="3561" y="0"/>
                    <a:pt x="3550"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p:nvPr/>
          </p:nvSpPr>
          <p:spPr>
            <a:xfrm>
              <a:off x="4948200" y="4088150"/>
              <a:ext cx="66775" cy="46675"/>
            </a:xfrm>
            <a:custGeom>
              <a:avLst/>
              <a:gdLst/>
              <a:ahLst/>
              <a:cxnLst/>
              <a:rect l="l" t="t" r="r" b="b"/>
              <a:pathLst>
                <a:path w="2671" h="1867" extrusionOk="0">
                  <a:moveTo>
                    <a:pt x="294" y="0"/>
                  </a:moveTo>
                  <a:cubicBezTo>
                    <a:pt x="284" y="0"/>
                    <a:pt x="274" y="0"/>
                    <a:pt x="274" y="11"/>
                  </a:cubicBezTo>
                  <a:lnTo>
                    <a:pt x="11" y="476"/>
                  </a:lnTo>
                  <a:cubicBezTo>
                    <a:pt x="0" y="486"/>
                    <a:pt x="0" y="496"/>
                    <a:pt x="11" y="496"/>
                  </a:cubicBezTo>
                  <a:lnTo>
                    <a:pt x="2378" y="1861"/>
                  </a:lnTo>
                  <a:cubicBezTo>
                    <a:pt x="2381" y="1865"/>
                    <a:pt x="2385" y="1866"/>
                    <a:pt x="2388" y="1866"/>
                  </a:cubicBezTo>
                  <a:cubicBezTo>
                    <a:pt x="2394" y="1866"/>
                    <a:pt x="2398" y="1861"/>
                    <a:pt x="2398" y="1861"/>
                  </a:cubicBezTo>
                  <a:lnTo>
                    <a:pt x="2671" y="1396"/>
                  </a:lnTo>
                  <a:cubicBezTo>
                    <a:pt x="2671" y="1386"/>
                    <a:pt x="2671" y="1376"/>
                    <a:pt x="2661" y="1376"/>
                  </a:cubicBezTo>
                  <a:lnTo>
                    <a:pt x="294"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p:nvPr/>
          </p:nvSpPr>
          <p:spPr>
            <a:xfrm>
              <a:off x="4743125" y="4119250"/>
              <a:ext cx="89275" cy="14200"/>
            </a:xfrm>
            <a:custGeom>
              <a:avLst/>
              <a:gdLst/>
              <a:ahLst/>
              <a:cxnLst/>
              <a:rect l="l" t="t" r="r" b="b"/>
              <a:pathLst>
                <a:path w="3571" h="568" extrusionOk="0">
                  <a:moveTo>
                    <a:pt x="20" y="1"/>
                  </a:moveTo>
                  <a:cubicBezTo>
                    <a:pt x="10" y="1"/>
                    <a:pt x="0" y="1"/>
                    <a:pt x="0" y="10"/>
                  </a:cubicBezTo>
                  <a:lnTo>
                    <a:pt x="0" y="547"/>
                  </a:lnTo>
                  <a:cubicBezTo>
                    <a:pt x="0" y="557"/>
                    <a:pt x="10" y="567"/>
                    <a:pt x="20" y="567"/>
                  </a:cubicBezTo>
                  <a:lnTo>
                    <a:pt x="3550" y="567"/>
                  </a:lnTo>
                  <a:cubicBezTo>
                    <a:pt x="3561" y="567"/>
                    <a:pt x="3570" y="557"/>
                    <a:pt x="3570" y="547"/>
                  </a:cubicBezTo>
                  <a:lnTo>
                    <a:pt x="3570" y="10"/>
                  </a:lnTo>
                  <a:cubicBezTo>
                    <a:pt x="3570" y="1"/>
                    <a:pt x="3561" y="1"/>
                    <a:pt x="3550"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p:nvPr/>
          </p:nvSpPr>
          <p:spPr>
            <a:xfrm>
              <a:off x="4583025" y="3931825"/>
              <a:ext cx="15700" cy="6925"/>
            </a:xfrm>
            <a:custGeom>
              <a:avLst/>
              <a:gdLst/>
              <a:ahLst/>
              <a:cxnLst/>
              <a:rect l="l" t="t" r="r" b="b"/>
              <a:pathLst>
                <a:path w="628" h="277" extrusionOk="0">
                  <a:moveTo>
                    <a:pt x="117" y="0"/>
                  </a:moveTo>
                  <a:cubicBezTo>
                    <a:pt x="70" y="0"/>
                    <a:pt x="20" y="37"/>
                    <a:pt x="11" y="83"/>
                  </a:cubicBezTo>
                  <a:cubicBezTo>
                    <a:pt x="0" y="143"/>
                    <a:pt x="41" y="194"/>
                    <a:pt x="102" y="204"/>
                  </a:cubicBezTo>
                  <a:lnTo>
                    <a:pt x="496" y="275"/>
                  </a:lnTo>
                  <a:cubicBezTo>
                    <a:pt x="503" y="276"/>
                    <a:pt x="509" y="277"/>
                    <a:pt x="514" y="277"/>
                  </a:cubicBezTo>
                  <a:cubicBezTo>
                    <a:pt x="567" y="277"/>
                    <a:pt x="608" y="239"/>
                    <a:pt x="618" y="194"/>
                  </a:cubicBezTo>
                  <a:cubicBezTo>
                    <a:pt x="628" y="134"/>
                    <a:pt x="587" y="83"/>
                    <a:pt x="537" y="73"/>
                  </a:cubicBezTo>
                  <a:lnTo>
                    <a:pt x="132" y="2"/>
                  </a:lnTo>
                  <a:cubicBezTo>
                    <a:pt x="127" y="1"/>
                    <a:pt x="122"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p:nvPr/>
          </p:nvSpPr>
          <p:spPr>
            <a:xfrm>
              <a:off x="4565075" y="3844400"/>
              <a:ext cx="72350" cy="67250"/>
            </a:xfrm>
            <a:custGeom>
              <a:avLst/>
              <a:gdLst/>
              <a:ahLst/>
              <a:cxnLst/>
              <a:rect l="l" t="t" r="r" b="b"/>
              <a:pathLst>
                <a:path w="2894" h="2690" extrusionOk="0">
                  <a:moveTo>
                    <a:pt x="1445" y="0"/>
                  </a:moveTo>
                  <a:cubicBezTo>
                    <a:pt x="803" y="0"/>
                    <a:pt x="230" y="458"/>
                    <a:pt x="111" y="1111"/>
                  </a:cubicBezTo>
                  <a:cubicBezTo>
                    <a:pt x="1" y="1729"/>
                    <a:pt x="324" y="2316"/>
                    <a:pt x="860" y="2568"/>
                  </a:cubicBezTo>
                  <a:lnTo>
                    <a:pt x="1558" y="2689"/>
                  </a:lnTo>
                  <a:cubicBezTo>
                    <a:pt x="2145" y="2639"/>
                    <a:pt x="2651" y="2194"/>
                    <a:pt x="2762" y="1587"/>
                  </a:cubicBezTo>
                  <a:cubicBezTo>
                    <a:pt x="2894" y="848"/>
                    <a:pt x="2408" y="151"/>
                    <a:pt x="1669" y="19"/>
                  </a:cubicBezTo>
                  <a:cubicBezTo>
                    <a:pt x="1594" y="6"/>
                    <a:pt x="1519" y="0"/>
                    <a:pt x="1445" y="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p:nvPr/>
          </p:nvSpPr>
          <p:spPr>
            <a:xfrm>
              <a:off x="4544850" y="3822875"/>
              <a:ext cx="111800" cy="105225"/>
            </a:xfrm>
            <a:custGeom>
              <a:avLst/>
              <a:gdLst/>
              <a:ahLst/>
              <a:cxnLst/>
              <a:rect l="l" t="t" r="r" b="b"/>
              <a:pathLst>
                <a:path w="4472" h="4209" extrusionOk="0">
                  <a:moveTo>
                    <a:pt x="2620" y="0"/>
                  </a:moveTo>
                  <a:lnTo>
                    <a:pt x="2489" y="749"/>
                  </a:lnTo>
                  <a:lnTo>
                    <a:pt x="2509" y="749"/>
                  </a:lnTo>
                  <a:lnTo>
                    <a:pt x="2651" y="0"/>
                  </a:lnTo>
                  <a:close/>
                  <a:moveTo>
                    <a:pt x="1730" y="20"/>
                  </a:moveTo>
                  <a:cubicBezTo>
                    <a:pt x="1720" y="30"/>
                    <a:pt x="1709" y="30"/>
                    <a:pt x="1700" y="30"/>
                  </a:cubicBezTo>
                  <a:lnTo>
                    <a:pt x="1882" y="769"/>
                  </a:lnTo>
                  <a:lnTo>
                    <a:pt x="1902" y="769"/>
                  </a:lnTo>
                  <a:lnTo>
                    <a:pt x="1730" y="20"/>
                  </a:lnTo>
                  <a:close/>
                  <a:moveTo>
                    <a:pt x="3470" y="334"/>
                  </a:moveTo>
                  <a:lnTo>
                    <a:pt x="3055" y="971"/>
                  </a:lnTo>
                  <a:cubicBezTo>
                    <a:pt x="3065" y="971"/>
                    <a:pt x="3076" y="981"/>
                    <a:pt x="3076" y="981"/>
                  </a:cubicBezTo>
                  <a:lnTo>
                    <a:pt x="3500" y="344"/>
                  </a:lnTo>
                  <a:cubicBezTo>
                    <a:pt x="3490" y="344"/>
                    <a:pt x="3480" y="334"/>
                    <a:pt x="3470" y="334"/>
                  </a:cubicBezTo>
                  <a:close/>
                  <a:moveTo>
                    <a:pt x="900" y="415"/>
                  </a:moveTo>
                  <a:cubicBezTo>
                    <a:pt x="891" y="415"/>
                    <a:pt x="880" y="425"/>
                    <a:pt x="870" y="435"/>
                  </a:cubicBezTo>
                  <a:lnTo>
                    <a:pt x="1336" y="1042"/>
                  </a:lnTo>
                  <a:lnTo>
                    <a:pt x="1356" y="1021"/>
                  </a:lnTo>
                  <a:lnTo>
                    <a:pt x="900" y="415"/>
                  </a:lnTo>
                  <a:close/>
                  <a:moveTo>
                    <a:pt x="4128" y="981"/>
                  </a:moveTo>
                  <a:lnTo>
                    <a:pt x="3490" y="1396"/>
                  </a:lnTo>
                  <a:cubicBezTo>
                    <a:pt x="3490" y="1406"/>
                    <a:pt x="3500" y="1406"/>
                    <a:pt x="3500" y="1416"/>
                  </a:cubicBezTo>
                  <a:lnTo>
                    <a:pt x="4148" y="1012"/>
                  </a:lnTo>
                  <a:cubicBezTo>
                    <a:pt x="4137" y="1001"/>
                    <a:pt x="4137" y="992"/>
                    <a:pt x="4128" y="981"/>
                  </a:cubicBezTo>
                  <a:close/>
                  <a:moveTo>
                    <a:pt x="284" y="1102"/>
                  </a:moveTo>
                  <a:cubicBezTo>
                    <a:pt x="284" y="1113"/>
                    <a:pt x="273" y="1123"/>
                    <a:pt x="273" y="1133"/>
                  </a:cubicBezTo>
                  <a:lnTo>
                    <a:pt x="941" y="1497"/>
                  </a:lnTo>
                  <a:cubicBezTo>
                    <a:pt x="941" y="1497"/>
                    <a:pt x="951" y="1487"/>
                    <a:pt x="951" y="1477"/>
                  </a:cubicBezTo>
                  <a:lnTo>
                    <a:pt x="284" y="1102"/>
                  </a:lnTo>
                  <a:close/>
                  <a:moveTo>
                    <a:pt x="4461" y="1831"/>
                  </a:moveTo>
                  <a:lnTo>
                    <a:pt x="3712" y="1963"/>
                  </a:lnTo>
                  <a:cubicBezTo>
                    <a:pt x="3712" y="1972"/>
                    <a:pt x="3712" y="1983"/>
                    <a:pt x="3723" y="1983"/>
                  </a:cubicBezTo>
                  <a:lnTo>
                    <a:pt x="4471" y="1871"/>
                  </a:lnTo>
                  <a:cubicBezTo>
                    <a:pt x="4471" y="1851"/>
                    <a:pt x="4471" y="1841"/>
                    <a:pt x="4461" y="1831"/>
                  </a:cubicBezTo>
                  <a:close/>
                  <a:moveTo>
                    <a:pt x="0" y="1972"/>
                  </a:moveTo>
                  <a:lnTo>
                    <a:pt x="0" y="2013"/>
                  </a:lnTo>
                  <a:lnTo>
                    <a:pt x="759" y="2084"/>
                  </a:lnTo>
                  <a:lnTo>
                    <a:pt x="759" y="2064"/>
                  </a:lnTo>
                  <a:lnTo>
                    <a:pt x="0" y="1972"/>
                  </a:lnTo>
                  <a:close/>
                  <a:moveTo>
                    <a:pt x="3692" y="2570"/>
                  </a:moveTo>
                  <a:lnTo>
                    <a:pt x="3692" y="2600"/>
                  </a:lnTo>
                  <a:lnTo>
                    <a:pt x="4431" y="2782"/>
                  </a:lnTo>
                  <a:cubicBezTo>
                    <a:pt x="4431" y="2772"/>
                    <a:pt x="4431" y="2761"/>
                    <a:pt x="4441" y="2752"/>
                  </a:cubicBezTo>
                  <a:lnTo>
                    <a:pt x="3692" y="2570"/>
                  </a:lnTo>
                  <a:close/>
                  <a:moveTo>
                    <a:pt x="819" y="2660"/>
                  </a:moveTo>
                  <a:lnTo>
                    <a:pt x="91" y="2893"/>
                  </a:lnTo>
                  <a:cubicBezTo>
                    <a:pt x="91" y="2903"/>
                    <a:pt x="102" y="2914"/>
                    <a:pt x="102" y="2923"/>
                  </a:cubicBezTo>
                  <a:lnTo>
                    <a:pt x="830" y="2680"/>
                  </a:lnTo>
                  <a:cubicBezTo>
                    <a:pt x="830" y="2680"/>
                    <a:pt x="819" y="2671"/>
                    <a:pt x="819" y="2660"/>
                  </a:cubicBezTo>
                  <a:close/>
                  <a:moveTo>
                    <a:pt x="3429" y="3126"/>
                  </a:moveTo>
                  <a:lnTo>
                    <a:pt x="3419" y="3136"/>
                  </a:lnTo>
                  <a:lnTo>
                    <a:pt x="4016" y="3611"/>
                  </a:lnTo>
                  <a:cubicBezTo>
                    <a:pt x="4026" y="3601"/>
                    <a:pt x="4036" y="3591"/>
                    <a:pt x="4036" y="3581"/>
                  </a:cubicBezTo>
                  <a:lnTo>
                    <a:pt x="3429" y="3126"/>
                  </a:lnTo>
                  <a:close/>
                  <a:moveTo>
                    <a:pt x="1113" y="3197"/>
                  </a:moveTo>
                  <a:lnTo>
                    <a:pt x="536" y="3692"/>
                  </a:lnTo>
                  <a:lnTo>
                    <a:pt x="567" y="3723"/>
                  </a:lnTo>
                  <a:lnTo>
                    <a:pt x="1133" y="3217"/>
                  </a:lnTo>
                  <a:lnTo>
                    <a:pt x="1113" y="3197"/>
                  </a:lnTo>
                  <a:close/>
                  <a:moveTo>
                    <a:pt x="2974" y="3520"/>
                  </a:moveTo>
                  <a:cubicBezTo>
                    <a:pt x="2964" y="3530"/>
                    <a:pt x="2964" y="3530"/>
                    <a:pt x="2954" y="3530"/>
                  </a:cubicBezTo>
                  <a:lnTo>
                    <a:pt x="3318" y="4208"/>
                  </a:lnTo>
                  <a:cubicBezTo>
                    <a:pt x="3328" y="4198"/>
                    <a:pt x="3339" y="4188"/>
                    <a:pt x="3348" y="4188"/>
                  </a:cubicBezTo>
                  <a:lnTo>
                    <a:pt x="2974" y="352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p:nvPr/>
          </p:nvSpPr>
          <p:spPr>
            <a:xfrm>
              <a:off x="4576200" y="3847950"/>
              <a:ext cx="31400" cy="14825"/>
            </a:xfrm>
            <a:custGeom>
              <a:avLst/>
              <a:gdLst/>
              <a:ahLst/>
              <a:cxnLst/>
              <a:rect l="l" t="t" r="r" b="b"/>
              <a:pathLst>
                <a:path w="1256" h="593" extrusionOk="0">
                  <a:moveTo>
                    <a:pt x="997" y="0"/>
                  </a:moveTo>
                  <a:cubicBezTo>
                    <a:pt x="612" y="0"/>
                    <a:pt x="242" y="187"/>
                    <a:pt x="10" y="504"/>
                  </a:cubicBezTo>
                  <a:cubicBezTo>
                    <a:pt x="1" y="535"/>
                    <a:pt x="1" y="565"/>
                    <a:pt x="31" y="585"/>
                  </a:cubicBezTo>
                  <a:cubicBezTo>
                    <a:pt x="36" y="590"/>
                    <a:pt x="44" y="593"/>
                    <a:pt x="51" y="593"/>
                  </a:cubicBezTo>
                  <a:cubicBezTo>
                    <a:pt x="59" y="593"/>
                    <a:pt x="66" y="590"/>
                    <a:pt x="71" y="585"/>
                  </a:cubicBezTo>
                  <a:cubicBezTo>
                    <a:pt x="82" y="585"/>
                    <a:pt x="91" y="575"/>
                    <a:pt x="102" y="565"/>
                  </a:cubicBezTo>
                  <a:cubicBezTo>
                    <a:pt x="306" y="284"/>
                    <a:pt x="639" y="111"/>
                    <a:pt x="986" y="111"/>
                  </a:cubicBezTo>
                  <a:cubicBezTo>
                    <a:pt x="1052" y="111"/>
                    <a:pt x="1118" y="117"/>
                    <a:pt x="1184" y="130"/>
                  </a:cubicBezTo>
                  <a:cubicBezTo>
                    <a:pt x="1215" y="130"/>
                    <a:pt x="1245" y="110"/>
                    <a:pt x="1245" y="79"/>
                  </a:cubicBezTo>
                  <a:cubicBezTo>
                    <a:pt x="1255" y="49"/>
                    <a:pt x="1235" y="29"/>
                    <a:pt x="1204" y="18"/>
                  </a:cubicBezTo>
                  <a:cubicBezTo>
                    <a:pt x="1135" y="6"/>
                    <a:pt x="1066" y="0"/>
                    <a:pt x="9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93"/>
            <p:cNvSpPr/>
            <p:nvPr/>
          </p:nvSpPr>
          <p:spPr>
            <a:xfrm>
              <a:off x="4571400" y="3868575"/>
              <a:ext cx="3550" cy="5900"/>
            </a:xfrm>
            <a:custGeom>
              <a:avLst/>
              <a:gdLst/>
              <a:ahLst/>
              <a:cxnLst/>
              <a:rect l="l" t="t" r="r" b="b"/>
              <a:pathLst>
                <a:path w="142" h="236" extrusionOk="0">
                  <a:moveTo>
                    <a:pt x="85" y="0"/>
                  </a:moveTo>
                  <a:cubicBezTo>
                    <a:pt x="61" y="0"/>
                    <a:pt x="39" y="17"/>
                    <a:pt x="31" y="33"/>
                  </a:cubicBezTo>
                  <a:cubicBezTo>
                    <a:pt x="20" y="84"/>
                    <a:pt x="11" y="124"/>
                    <a:pt x="0" y="175"/>
                  </a:cubicBezTo>
                  <a:cubicBezTo>
                    <a:pt x="0" y="205"/>
                    <a:pt x="11" y="225"/>
                    <a:pt x="41" y="236"/>
                  </a:cubicBezTo>
                  <a:lnTo>
                    <a:pt x="71" y="236"/>
                  </a:lnTo>
                  <a:cubicBezTo>
                    <a:pt x="92" y="225"/>
                    <a:pt x="101" y="205"/>
                    <a:pt x="112" y="185"/>
                  </a:cubicBezTo>
                  <a:cubicBezTo>
                    <a:pt x="112" y="144"/>
                    <a:pt x="121" y="104"/>
                    <a:pt x="132" y="63"/>
                  </a:cubicBezTo>
                  <a:cubicBezTo>
                    <a:pt x="142" y="43"/>
                    <a:pt x="132" y="13"/>
                    <a:pt x="101" y="3"/>
                  </a:cubicBezTo>
                  <a:cubicBezTo>
                    <a:pt x="96" y="1"/>
                    <a:pt x="91"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3"/>
            <p:cNvSpPr/>
            <p:nvPr/>
          </p:nvSpPr>
          <p:spPr>
            <a:xfrm>
              <a:off x="4581775" y="3891650"/>
              <a:ext cx="27825" cy="31900"/>
            </a:xfrm>
            <a:custGeom>
              <a:avLst/>
              <a:gdLst/>
              <a:ahLst/>
              <a:cxnLst/>
              <a:rect l="l" t="t" r="r" b="b"/>
              <a:pathLst>
                <a:path w="1113" h="1276" extrusionOk="0">
                  <a:moveTo>
                    <a:pt x="203" y="1"/>
                  </a:moveTo>
                  <a:lnTo>
                    <a:pt x="0" y="1113"/>
                  </a:lnTo>
                  <a:lnTo>
                    <a:pt x="920" y="1275"/>
                  </a:lnTo>
                  <a:lnTo>
                    <a:pt x="1113" y="152"/>
                  </a:lnTo>
                  <a:lnTo>
                    <a:pt x="203" y="1"/>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93"/>
            <p:cNvSpPr/>
            <p:nvPr/>
          </p:nvSpPr>
          <p:spPr>
            <a:xfrm>
              <a:off x="4598700" y="3872425"/>
              <a:ext cx="16975" cy="49600"/>
            </a:xfrm>
            <a:custGeom>
              <a:avLst/>
              <a:gdLst/>
              <a:ahLst/>
              <a:cxnLst/>
              <a:rect l="l" t="t" r="r" b="b"/>
              <a:pathLst>
                <a:path w="679" h="1984" extrusionOk="0">
                  <a:moveTo>
                    <a:pt x="355" y="244"/>
                  </a:moveTo>
                  <a:cubicBezTo>
                    <a:pt x="375" y="294"/>
                    <a:pt x="375" y="345"/>
                    <a:pt x="375" y="385"/>
                  </a:cubicBezTo>
                  <a:cubicBezTo>
                    <a:pt x="375" y="577"/>
                    <a:pt x="274" y="779"/>
                    <a:pt x="213" y="790"/>
                  </a:cubicBezTo>
                  <a:cubicBezTo>
                    <a:pt x="193" y="790"/>
                    <a:pt x="183" y="759"/>
                    <a:pt x="173" y="739"/>
                  </a:cubicBezTo>
                  <a:cubicBezTo>
                    <a:pt x="102" y="537"/>
                    <a:pt x="223" y="294"/>
                    <a:pt x="345" y="244"/>
                  </a:cubicBezTo>
                  <a:close/>
                  <a:moveTo>
                    <a:pt x="132" y="1"/>
                  </a:moveTo>
                  <a:lnTo>
                    <a:pt x="122" y="62"/>
                  </a:lnTo>
                  <a:cubicBezTo>
                    <a:pt x="234" y="82"/>
                    <a:pt x="294" y="132"/>
                    <a:pt x="335" y="193"/>
                  </a:cubicBezTo>
                  <a:lnTo>
                    <a:pt x="315" y="193"/>
                  </a:lnTo>
                  <a:cubicBezTo>
                    <a:pt x="162" y="264"/>
                    <a:pt x="41" y="537"/>
                    <a:pt x="122" y="759"/>
                  </a:cubicBezTo>
                  <a:cubicBezTo>
                    <a:pt x="142" y="840"/>
                    <a:pt x="193" y="840"/>
                    <a:pt x="223" y="840"/>
                  </a:cubicBezTo>
                  <a:cubicBezTo>
                    <a:pt x="315" y="820"/>
                    <a:pt x="425" y="588"/>
                    <a:pt x="425" y="385"/>
                  </a:cubicBezTo>
                  <a:cubicBezTo>
                    <a:pt x="436" y="334"/>
                    <a:pt x="425" y="284"/>
                    <a:pt x="416" y="244"/>
                  </a:cubicBezTo>
                  <a:lnTo>
                    <a:pt x="416" y="244"/>
                  </a:lnTo>
                  <a:cubicBezTo>
                    <a:pt x="436" y="253"/>
                    <a:pt x="456" y="274"/>
                    <a:pt x="476" y="304"/>
                  </a:cubicBezTo>
                  <a:cubicBezTo>
                    <a:pt x="608" y="537"/>
                    <a:pt x="31" y="1892"/>
                    <a:pt x="1" y="1943"/>
                  </a:cubicBezTo>
                  <a:lnTo>
                    <a:pt x="21" y="1953"/>
                  </a:lnTo>
                  <a:lnTo>
                    <a:pt x="41" y="1984"/>
                  </a:lnTo>
                  <a:cubicBezTo>
                    <a:pt x="52" y="1973"/>
                    <a:pt x="679" y="537"/>
                    <a:pt x="527" y="274"/>
                  </a:cubicBezTo>
                  <a:cubicBezTo>
                    <a:pt x="486" y="213"/>
                    <a:pt x="436" y="183"/>
                    <a:pt x="385" y="183"/>
                  </a:cubicBezTo>
                  <a:cubicBezTo>
                    <a:pt x="345" y="92"/>
                    <a:pt x="254" y="31"/>
                    <a:pt x="132"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3"/>
            <p:cNvSpPr/>
            <p:nvPr/>
          </p:nvSpPr>
          <p:spPr>
            <a:xfrm>
              <a:off x="4584550" y="3872275"/>
              <a:ext cx="17475" cy="47475"/>
            </a:xfrm>
            <a:custGeom>
              <a:avLst/>
              <a:gdLst/>
              <a:ahLst/>
              <a:cxnLst/>
              <a:rect l="l" t="t" r="r" b="b"/>
              <a:pathLst>
                <a:path w="699" h="1899" extrusionOk="0">
                  <a:moveTo>
                    <a:pt x="405" y="158"/>
                  </a:moveTo>
                  <a:cubicBezTo>
                    <a:pt x="405" y="158"/>
                    <a:pt x="415" y="158"/>
                    <a:pt x="415" y="169"/>
                  </a:cubicBezTo>
                  <a:cubicBezTo>
                    <a:pt x="506" y="259"/>
                    <a:pt x="546" y="522"/>
                    <a:pt x="405" y="684"/>
                  </a:cubicBezTo>
                  <a:cubicBezTo>
                    <a:pt x="397" y="701"/>
                    <a:pt x="382" y="717"/>
                    <a:pt x="365" y="717"/>
                  </a:cubicBezTo>
                  <a:cubicBezTo>
                    <a:pt x="362" y="717"/>
                    <a:pt x="358" y="717"/>
                    <a:pt x="355" y="715"/>
                  </a:cubicBezTo>
                  <a:cubicBezTo>
                    <a:pt x="304" y="684"/>
                    <a:pt x="274" y="472"/>
                    <a:pt x="334" y="290"/>
                  </a:cubicBezTo>
                  <a:cubicBezTo>
                    <a:pt x="355" y="239"/>
                    <a:pt x="375" y="199"/>
                    <a:pt x="405" y="158"/>
                  </a:cubicBezTo>
                  <a:close/>
                  <a:moveTo>
                    <a:pt x="626" y="1"/>
                  </a:moveTo>
                  <a:cubicBezTo>
                    <a:pt x="536" y="1"/>
                    <a:pt x="459" y="31"/>
                    <a:pt x="395" y="88"/>
                  </a:cubicBezTo>
                  <a:cubicBezTo>
                    <a:pt x="383" y="85"/>
                    <a:pt x="371" y="84"/>
                    <a:pt x="359" y="84"/>
                  </a:cubicBezTo>
                  <a:cubicBezTo>
                    <a:pt x="320" y="84"/>
                    <a:pt x="279" y="97"/>
                    <a:pt x="233" y="128"/>
                  </a:cubicBezTo>
                  <a:cubicBezTo>
                    <a:pt x="0" y="331"/>
                    <a:pt x="101" y="1888"/>
                    <a:pt x="112" y="1898"/>
                  </a:cubicBezTo>
                  <a:lnTo>
                    <a:pt x="132" y="1888"/>
                  </a:lnTo>
                  <a:lnTo>
                    <a:pt x="152" y="1878"/>
                  </a:lnTo>
                  <a:cubicBezTo>
                    <a:pt x="142" y="1817"/>
                    <a:pt x="71" y="340"/>
                    <a:pt x="274" y="169"/>
                  </a:cubicBezTo>
                  <a:cubicBezTo>
                    <a:pt x="304" y="149"/>
                    <a:pt x="324" y="138"/>
                    <a:pt x="355" y="138"/>
                  </a:cubicBezTo>
                  <a:cubicBezTo>
                    <a:pt x="324" y="178"/>
                    <a:pt x="304" y="219"/>
                    <a:pt x="283" y="270"/>
                  </a:cubicBezTo>
                  <a:cubicBezTo>
                    <a:pt x="213" y="462"/>
                    <a:pt x="243" y="715"/>
                    <a:pt x="334" y="765"/>
                  </a:cubicBezTo>
                  <a:cubicBezTo>
                    <a:pt x="342" y="769"/>
                    <a:pt x="352" y="773"/>
                    <a:pt x="365" y="773"/>
                  </a:cubicBezTo>
                  <a:cubicBezTo>
                    <a:pt x="386" y="773"/>
                    <a:pt x="414" y="762"/>
                    <a:pt x="445" y="725"/>
                  </a:cubicBezTo>
                  <a:cubicBezTo>
                    <a:pt x="597" y="543"/>
                    <a:pt x="577" y="239"/>
                    <a:pt x="456" y="128"/>
                  </a:cubicBezTo>
                  <a:lnTo>
                    <a:pt x="445" y="118"/>
                  </a:lnTo>
                  <a:cubicBezTo>
                    <a:pt x="483" y="81"/>
                    <a:pt x="537" y="60"/>
                    <a:pt x="608" y="60"/>
                  </a:cubicBezTo>
                  <a:cubicBezTo>
                    <a:pt x="633" y="60"/>
                    <a:pt x="659" y="62"/>
                    <a:pt x="688" y="68"/>
                  </a:cubicBezTo>
                  <a:lnTo>
                    <a:pt x="698" y="7"/>
                  </a:lnTo>
                  <a:cubicBezTo>
                    <a:pt x="674" y="3"/>
                    <a:pt x="649" y="1"/>
                    <a:pt x="626"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p:nvPr/>
          </p:nvSpPr>
          <p:spPr>
            <a:xfrm>
              <a:off x="4580000" y="3917650"/>
              <a:ext cx="26575" cy="8975"/>
            </a:xfrm>
            <a:custGeom>
              <a:avLst/>
              <a:gdLst/>
              <a:ahLst/>
              <a:cxnLst/>
              <a:rect l="l" t="t" r="r" b="b"/>
              <a:pathLst>
                <a:path w="1063" h="359" extrusionOk="0">
                  <a:moveTo>
                    <a:pt x="114" y="1"/>
                  </a:moveTo>
                  <a:cubicBezTo>
                    <a:pt x="61" y="1"/>
                    <a:pt x="19" y="38"/>
                    <a:pt x="11" y="83"/>
                  </a:cubicBezTo>
                  <a:cubicBezTo>
                    <a:pt x="0" y="144"/>
                    <a:pt x="40" y="195"/>
                    <a:pt x="91" y="204"/>
                  </a:cubicBezTo>
                  <a:lnTo>
                    <a:pt x="931" y="357"/>
                  </a:lnTo>
                  <a:cubicBezTo>
                    <a:pt x="936" y="358"/>
                    <a:pt x="941" y="358"/>
                    <a:pt x="946" y="358"/>
                  </a:cubicBezTo>
                  <a:cubicBezTo>
                    <a:pt x="993" y="358"/>
                    <a:pt x="1043" y="320"/>
                    <a:pt x="1052" y="265"/>
                  </a:cubicBezTo>
                  <a:cubicBezTo>
                    <a:pt x="1063" y="215"/>
                    <a:pt x="1022" y="154"/>
                    <a:pt x="961" y="144"/>
                  </a:cubicBezTo>
                  <a:lnTo>
                    <a:pt x="132" y="2"/>
                  </a:lnTo>
                  <a:cubicBezTo>
                    <a:pt x="126" y="1"/>
                    <a:pt x="120" y="1"/>
                    <a:pt x="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3"/>
            <p:cNvSpPr/>
            <p:nvPr/>
          </p:nvSpPr>
          <p:spPr>
            <a:xfrm>
              <a:off x="4578225" y="3927775"/>
              <a:ext cx="26575" cy="8950"/>
            </a:xfrm>
            <a:custGeom>
              <a:avLst/>
              <a:gdLst/>
              <a:ahLst/>
              <a:cxnLst/>
              <a:rect l="l" t="t" r="r" b="b"/>
              <a:pathLst>
                <a:path w="1063" h="358" extrusionOk="0">
                  <a:moveTo>
                    <a:pt x="114" y="0"/>
                  </a:moveTo>
                  <a:cubicBezTo>
                    <a:pt x="61" y="0"/>
                    <a:pt x="20" y="38"/>
                    <a:pt x="10" y="83"/>
                  </a:cubicBezTo>
                  <a:cubicBezTo>
                    <a:pt x="1" y="143"/>
                    <a:pt x="41" y="194"/>
                    <a:pt x="91" y="204"/>
                  </a:cubicBezTo>
                  <a:lnTo>
                    <a:pt x="931" y="356"/>
                  </a:lnTo>
                  <a:cubicBezTo>
                    <a:pt x="936" y="357"/>
                    <a:pt x="941" y="358"/>
                    <a:pt x="947" y="358"/>
                  </a:cubicBezTo>
                  <a:cubicBezTo>
                    <a:pt x="993" y="358"/>
                    <a:pt x="1043" y="320"/>
                    <a:pt x="1053" y="275"/>
                  </a:cubicBezTo>
                  <a:cubicBezTo>
                    <a:pt x="1062" y="215"/>
                    <a:pt x="1022" y="164"/>
                    <a:pt x="961" y="154"/>
                  </a:cubicBezTo>
                  <a:lnTo>
                    <a:pt x="132" y="2"/>
                  </a:lnTo>
                  <a:cubicBezTo>
                    <a:pt x="126" y="1"/>
                    <a:pt x="120" y="0"/>
                    <a:pt x="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3"/>
            <p:cNvSpPr/>
            <p:nvPr/>
          </p:nvSpPr>
          <p:spPr>
            <a:xfrm>
              <a:off x="4579250" y="3922725"/>
              <a:ext cx="26325" cy="8950"/>
            </a:xfrm>
            <a:custGeom>
              <a:avLst/>
              <a:gdLst/>
              <a:ahLst/>
              <a:cxnLst/>
              <a:rect l="l" t="t" r="r" b="b"/>
              <a:pathLst>
                <a:path w="1053" h="358" extrusionOk="0">
                  <a:moveTo>
                    <a:pt x="106" y="0"/>
                  </a:moveTo>
                  <a:cubicBezTo>
                    <a:pt x="59" y="0"/>
                    <a:pt x="9" y="37"/>
                    <a:pt x="0" y="82"/>
                  </a:cubicBezTo>
                  <a:cubicBezTo>
                    <a:pt x="0" y="143"/>
                    <a:pt x="30" y="194"/>
                    <a:pt x="91" y="204"/>
                  </a:cubicBezTo>
                  <a:lnTo>
                    <a:pt x="920" y="356"/>
                  </a:lnTo>
                  <a:cubicBezTo>
                    <a:pt x="926" y="357"/>
                    <a:pt x="932" y="357"/>
                    <a:pt x="938" y="357"/>
                  </a:cubicBezTo>
                  <a:cubicBezTo>
                    <a:pt x="991" y="357"/>
                    <a:pt x="1033" y="319"/>
                    <a:pt x="1042" y="265"/>
                  </a:cubicBezTo>
                  <a:cubicBezTo>
                    <a:pt x="1052" y="214"/>
                    <a:pt x="1012" y="163"/>
                    <a:pt x="961" y="154"/>
                  </a:cubicBezTo>
                  <a:lnTo>
                    <a:pt x="121" y="1"/>
                  </a:lnTo>
                  <a:cubicBezTo>
                    <a:pt x="116" y="1"/>
                    <a:pt x="111" y="0"/>
                    <a:pt x="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3"/>
            <p:cNvSpPr/>
            <p:nvPr/>
          </p:nvSpPr>
          <p:spPr>
            <a:xfrm>
              <a:off x="5219550" y="3943325"/>
              <a:ext cx="15450" cy="7675"/>
            </a:xfrm>
            <a:custGeom>
              <a:avLst/>
              <a:gdLst/>
              <a:ahLst/>
              <a:cxnLst/>
              <a:rect l="l" t="t" r="r" b="b"/>
              <a:pathLst>
                <a:path w="618" h="307" extrusionOk="0">
                  <a:moveTo>
                    <a:pt x="512" y="1"/>
                  </a:moveTo>
                  <a:cubicBezTo>
                    <a:pt x="501" y="1"/>
                    <a:pt x="488" y="3"/>
                    <a:pt x="476" y="7"/>
                  </a:cubicBezTo>
                  <a:lnTo>
                    <a:pt x="82" y="98"/>
                  </a:lnTo>
                  <a:cubicBezTo>
                    <a:pt x="31" y="119"/>
                    <a:pt x="1" y="169"/>
                    <a:pt x="11" y="230"/>
                  </a:cubicBezTo>
                  <a:cubicBezTo>
                    <a:pt x="19" y="271"/>
                    <a:pt x="62" y="306"/>
                    <a:pt x="104" y="306"/>
                  </a:cubicBezTo>
                  <a:cubicBezTo>
                    <a:pt x="114" y="306"/>
                    <a:pt x="123" y="304"/>
                    <a:pt x="132" y="301"/>
                  </a:cubicBezTo>
                  <a:lnTo>
                    <a:pt x="527" y="200"/>
                  </a:lnTo>
                  <a:cubicBezTo>
                    <a:pt x="588" y="189"/>
                    <a:pt x="618" y="128"/>
                    <a:pt x="608" y="78"/>
                  </a:cubicBezTo>
                  <a:cubicBezTo>
                    <a:pt x="592" y="30"/>
                    <a:pt x="556" y="1"/>
                    <a:pt x="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3"/>
            <p:cNvSpPr/>
            <p:nvPr/>
          </p:nvSpPr>
          <p:spPr>
            <a:xfrm>
              <a:off x="5175800" y="3857225"/>
              <a:ext cx="73625" cy="67325"/>
            </a:xfrm>
            <a:custGeom>
              <a:avLst/>
              <a:gdLst/>
              <a:ahLst/>
              <a:cxnLst/>
              <a:rect l="l" t="t" r="r" b="b"/>
              <a:pathLst>
                <a:path w="2945" h="2693" extrusionOk="0">
                  <a:moveTo>
                    <a:pt x="1485" y="1"/>
                  </a:moveTo>
                  <a:cubicBezTo>
                    <a:pt x="1376" y="1"/>
                    <a:pt x="1264" y="14"/>
                    <a:pt x="1154" y="42"/>
                  </a:cubicBezTo>
                  <a:cubicBezTo>
                    <a:pt x="436" y="224"/>
                    <a:pt x="0" y="953"/>
                    <a:pt x="183" y="1681"/>
                  </a:cubicBezTo>
                  <a:cubicBezTo>
                    <a:pt x="335" y="2278"/>
                    <a:pt x="870" y="2682"/>
                    <a:pt x="1468" y="2693"/>
                  </a:cubicBezTo>
                  <a:lnTo>
                    <a:pt x="2145" y="2520"/>
                  </a:lnTo>
                  <a:cubicBezTo>
                    <a:pt x="2661" y="2227"/>
                    <a:pt x="2945" y="1620"/>
                    <a:pt x="2792" y="1014"/>
                  </a:cubicBezTo>
                  <a:cubicBezTo>
                    <a:pt x="2638" y="406"/>
                    <a:pt x="2086" y="1"/>
                    <a:pt x="1485"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3"/>
            <p:cNvSpPr/>
            <p:nvPr/>
          </p:nvSpPr>
          <p:spPr>
            <a:xfrm>
              <a:off x="5156850" y="3835250"/>
              <a:ext cx="111800" cy="107250"/>
            </a:xfrm>
            <a:custGeom>
              <a:avLst/>
              <a:gdLst/>
              <a:ahLst/>
              <a:cxnLst/>
              <a:rect l="l" t="t" r="r" b="b"/>
              <a:pathLst>
                <a:path w="4472" h="4290" extrusionOk="0">
                  <a:moveTo>
                    <a:pt x="2590" y="0"/>
                  </a:moveTo>
                  <a:lnTo>
                    <a:pt x="2478" y="760"/>
                  </a:lnTo>
                  <a:lnTo>
                    <a:pt x="2498" y="760"/>
                  </a:lnTo>
                  <a:lnTo>
                    <a:pt x="2630" y="11"/>
                  </a:lnTo>
                  <a:cubicBezTo>
                    <a:pt x="2620" y="11"/>
                    <a:pt x="2600" y="11"/>
                    <a:pt x="2590" y="0"/>
                  </a:cubicBezTo>
                  <a:close/>
                  <a:moveTo>
                    <a:pt x="1709" y="41"/>
                  </a:moveTo>
                  <a:lnTo>
                    <a:pt x="1689" y="51"/>
                  </a:lnTo>
                  <a:lnTo>
                    <a:pt x="1669" y="51"/>
                  </a:lnTo>
                  <a:lnTo>
                    <a:pt x="1871" y="789"/>
                  </a:lnTo>
                  <a:lnTo>
                    <a:pt x="1891" y="789"/>
                  </a:lnTo>
                  <a:lnTo>
                    <a:pt x="1709" y="41"/>
                  </a:lnTo>
                  <a:close/>
                  <a:moveTo>
                    <a:pt x="3449" y="324"/>
                  </a:moveTo>
                  <a:lnTo>
                    <a:pt x="3045" y="972"/>
                  </a:lnTo>
                  <a:cubicBezTo>
                    <a:pt x="3055" y="982"/>
                    <a:pt x="3055" y="982"/>
                    <a:pt x="3065" y="982"/>
                  </a:cubicBezTo>
                  <a:lnTo>
                    <a:pt x="3480" y="344"/>
                  </a:lnTo>
                  <a:cubicBezTo>
                    <a:pt x="3469" y="344"/>
                    <a:pt x="3460" y="335"/>
                    <a:pt x="3449" y="324"/>
                  </a:cubicBezTo>
                  <a:close/>
                  <a:moveTo>
                    <a:pt x="880" y="446"/>
                  </a:moveTo>
                  <a:cubicBezTo>
                    <a:pt x="870" y="446"/>
                    <a:pt x="860" y="456"/>
                    <a:pt x="850" y="466"/>
                  </a:cubicBezTo>
                  <a:lnTo>
                    <a:pt x="1325" y="1063"/>
                  </a:lnTo>
                  <a:cubicBezTo>
                    <a:pt x="1325" y="1053"/>
                    <a:pt x="1335" y="1053"/>
                    <a:pt x="1345" y="1053"/>
                  </a:cubicBezTo>
                  <a:lnTo>
                    <a:pt x="880" y="446"/>
                  </a:lnTo>
                  <a:close/>
                  <a:moveTo>
                    <a:pt x="4117" y="972"/>
                  </a:moveTo>
                  <a:lnTo>
                    <a:pt x="3480" y="1396"/>
                  </a:lnTo>
                  <a:cubicBezTo>
                    <a:pt x="3490" y="1407"/>
                    <a:pt x="3490" y="1407"/>
                    <a:pt x="3490" y="1417"/>
                  </a:cubicBezTo>
                  <a:lnTo>
                    <a:pt x="4137" y="1002"/>
                  </a:lnTo>
                  <a:cubicBezTo>
                    <a:pt x="4127" y="992"/>
                    <a:pt x="4117" y="982"/>
                    <a:pt x="4117" y="972"/>
                  </a:cubicBezTo>
                  <a:close/>
                  <a:moveTo>
                    <a:pt x="273" y="1133"/>
                  </a:moveTo>
                  <a:cubicBezTo>
                    <a:pt x="273" y="1144"/>
                    <a:pt x="263" y="1154"/>
                    <a:pt x="263" y="1174"/>
                  </a:cubicBezTo>
                  <a:lnTo>
                    <a:pt x="931" y="1528"/>
                  </a:lnTo>
                  <a:cubicBezTo>
                    <a:pt x="941" y="1518"/>
                    <a:pt x="941" y="1518"/>
                    <a:pt x="941" y="1508"/>
                  </a:cubicBezTo>
                  <a:lnTo>
                    <a:pt x="273" y="1133"/>
                  </a:lnTo>
                  <a:close/>
                  <a:moveTo>
                    <a:pt x="4461" y="1821"/>
                  </a:moveTo>
                  <a:lnTo>
                    <a:pt x="3712" y="1963"/>
                  </a:lnTo>
                  <a:lnTo>
                    <a:pt x="3712" y="1983"/>
                  </a:lnTo>
                  <a:lnTo>
                    <a:pt x="4471" y="1852"/>
                  </a:lnTo>
                  <a:cubicBezTo>
                    <a:pt x="4471" y="1842"/>
                    <a:pt x="4461" y="1832"/>
                    <a:pt x="4461" y="1821"/>
                  </a:cubicBezTo>
                  <a:close/>
                  <a:moveTo>
                    <a:pt x="0" y="2014"/>
                  </a:moveTo>
                  <a:lnTo>
                    <a:pt x="0" y="2054"/>
                  </a:lnTo>
                  <a:lnTo>
                    <a:pt x="758" y="2115"/>
                  </a:lnTo>
                  <a:lnTo>
                    <a:pt x="758" y="2095"/>
                  </a:lnTo>
                  <a:lnTo>
                    <a:pt x="0" y="2014"/>
                  </a:lnTo>
                  <a:close/>
                  <a:moveTo>
                    <a:pt x="3703" y="2570"/>
                  </a:moveTo>
                  <a:cubicBezTo>
                    <a:pt x="3703" y="2580"/>
                    <a:pt x="3703" y="2580"/>
                    <a:pt x="3692" y="2590"/>
                  </a:cubicBezTo>
                  <a:lnTo>
                    <a:pt x="4441" y="2772"/>
                  </a:lnTo>
                  <a:lnTo>
                    <a:pt x="4441" y="2742"/>
                  </a:lnTo>
                  <a:lnTo>
                    <a:pt x="3703" y="2570"/>
                  </a:lnTo>
                  <a:close/>
                  <a:moveTo>
                    <a:pt x="830" y="2691"/>
                  </a:moveTo>
                  <a:lnTo>
                    <a:pt x="101" y="2934"/>
                  </a:lnTo>
                  <a:cubicBezTo>
                    <a:pt x="111" y="2945"/>
                    <a:pt x="111" y="2954"/>
                    <a:pt x="111" y="2965"/>
                  </a:cubicBezTo>
                  <a:lnTo>
                    <a:pt x="839" y="2722"/>
                  </a:lnTo>
                  <a:cubicBezTo>
                    <a:pt x="830" y="2711"/>
                    <a:pt x="830" y="2702"/>
                    <a:pt x="830" y="2691"/>
                  </a:cubicBezTo>
                  <a:close/>
                  <a:moveTo>
                    <a:pt x="3449" y="3116"/>
                  </a:moveTo>
                  <a:cubicBezTo>
                    <a:pt x="3440" y="3127"/>
                    <a:pt x="3440" y="3136"/>
                    <a:pt x="3429" y="3136"/>
                  </a:cubicBezTo>
                  <a:lnTo>
                    <a:pt x="4036" y="3602"/>
                  </a:lnTo>
                  <a:cubicBezTo>
                    <a:pt x="4046" y="3592"/>
                    <a:pt x="4056" y="3581"/>
                    <a:pt x="4056" y="3572"/>
                  </a:cubicBezTo>
                  <a:lnTo>
                    <a:pt x="3449" y="3116"/>
                  </a:lnTo>
                  <a:close/>
                  <a:moveTo>
                    <a:pt x="1133" y="3228"/>
                  </a:moveTo>
                  <a:lnTo>
                    <a:pt x="556" y="3734"/>
                  </a:lnTo>
                  <a:cubicBezTo>
                    <a:pt x="567" y="3743"/>
                    <a:pt x="576" y="3743"/>
                    <a:pt x="587" y="3754"/>
                  </a:cubicBezTo>
                  <a:lnTo>
                    <a:pt x="1143" y="3237"/>
                  </a:lnTo>
                  <a:lnTo>
                    <a:pt x="1133" y="3228"/>
                  </a:lnTo>
                  <a:close/>
                  <a:moveTo>
                    <a:pt x="1619" y="3592"/>
                  </a:moveTo>
                  <a:lnTo>
                    <a:pt x="1295" y="4280"/>
                  </a:lnTo>
                  <a:cubicBezTo>
                    <a:pt x="1305" y="4280"/>
                    <a:pt x="1315" y="4290"/>
                    <a:pt x="1325" y="4290"/>
                  </a:cubicBezTo>
                  <a:lnTo>
                    <a:pt x="1639" y="3602"/>
                  </a:lnTo>
                  <a:cubicBezTo>
                    <a:pt x="1639" y="3592"/>
                    <a:pt x="1628" y="3592"/>
                    <a:pt x="1619" y="3592"/>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3"/>
            <p:cNvSpPr/>
            <p:nvPr/>
          </p:nvSpPr>
          <p:spPr>
            <a:xfrm>
              <a:off x="5183375" y="3861550"/>
              <a:ext cx="24075" cy="25075"/>
            </a:xfrm>
            <a:custGeom>
              <a:avLst/>
              <a:gdLst/>
              <a:ahLst/>
              <a:cxnLst/>
              <a:rect l="l" t="t" r="r" b="b"/>
              <a:pathLst>
                <a:path w="963" h="1003" extrusionOk="0">
                  <a:moveTo>
                    <a:pt x="891" y="1"/>
                  </a:moveTo>
                  <a:cubicBezTo>
                    <a:pt x="436" y="122"/>
                    <a:pt x="92" y="486"/>
                    <a:pt x="1" y="931"/>
                  </a:cubicBezTo>
                  <a:cubicBezTo>
                    <a:pt x="1" y="962"/>
                    <a:pt x="21" y="992"/>
                    <a:pt x="41" y="1002"/>
                  </a:cubicBezTo>
                  <a:cubicBezTo>
                    <a:pt x="62" y="1002"/>
                    <a:pt x="82" y="1002"/>
                    <a:pt x="92" y="982"/>
                  </a:cubicBezTo>
                  <a:cubicBezTo>
                    <a:pt x="102" y="982"/>
                    <a:pt x="102" y="972"/>
                    <a:pt x="113" y="962"/>
                  </a:cubicBezTo>
                  <a:cubicBezTo>
                    <a:pt x="194" y="547"/>
                    <a:pt x="507" y="213"/>
                    <a:pt x="911" y="112"/>
                  </a:cubicBezTo>
                  <a:cubicBezTo>
                    <a:pt x="942" y="102"/>
                    <a:pt x="962" y="72"/>
                    <a:pt x="952" y="41"/>
                  </a:cubicBezTo>
                  <a:cubicBezTo>
                    <a:pt x="942" y="11"/>
                    <a:pt x="911"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3"/>
            <p:cNvSpPr/>
            <p:nvPr/>
          </p:nvSpPr>
          <p:spPr>
            <a:xfrm>
              <a:off x="5183150" y="3893350"/>
              <a:ext cx="3550" cy="5925"/>
            </a:xfrm>
            <a:custGeom>
              <a:avLst/>
              <a:gdLst/>
              <a:ahLst/>
              <a:cxnLst/>
              <a:rect l="l" t="t" r="r" b="b"/>
              <a:pathLst>
                <a:path w="142" h="237" extrusionOk="0">
                  <a:moveTo>
                    <a:pt x="65" y="1"/>
                  </a:moveTo>
                  <a:cubicBezTo>
                    <a:pt x="61" y="1"/>
                    <a:pt x="56" y="1"/>
                    <a:pt x="50" y="3"/>
                  </a:cubicBezTo>
                  <a:cubicBezTo>
                    <a:pt x="20" y="3"/>
                    <a:pt x="0" y="34"/>
                    <a:pt x="0" y="64"/>
                  </a:cubicBezTo>
                  <a:cubicBezTo>
                    <a:pt x="10" y="104"/>
                    <a:pt x="20" y="145"/>
                    <a:pt x="30" y="196"/>
                  </a:cubicBezTo>
                  <a:cubicBezTo>
                    <a:pt x="30" y="226"/>
                    <a:pt x="61" y="236"/>
                    <a:pt x="91" y="236"/>
                  </a:cubicBezTo>
                  <a:cubicBezTo>
                    <a:pt x="101" y="226"/>
                    <a:pt x="111" y="226"/>
                    <a:pt x="111" y="216"/>
                  </a:cubicBezTo>
                  <a:cubicBezTo>
                    <a:pt x="131" y="205"/>
                    <a:pt x="142" y="185"/>
                    <a:pt x="131" y="165"/>
                  </a:cubicBezTo>
                  <a:cubicBezTo>
                    <a:pt x="122" y="124"/>
                    <a:pt x="111" y="84"/>
                    <a:pt x="111" y="44"/>
                  </a:cubicBezTo>
                  <a:cubicBezTo>
                    <a:pt x="103" y="19"/>
                    <a:pt x="88"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p:nvPr/>
          </p:nvSpPr>
          <p:spPr>
            <a:xfrm>
              <a:off x="5205650" y="3903275"/>
              <a:ext cx="29350" cy="33150"/>
            </a:xfrm>
            <a:custGeom>
              <a:avLst/>
              <a:gdLst/>
              <a:ahLst/>
              <a:cxnLst/>
              <a:rect l="l" t="t" r="r" b="b"/>
              <a:pathLst>
                <a:path w="1174" h="1326" extrusionOk="0">
                  <a:moveTo>
                    <a:pt x="901" y="1"/>
                  </a:moveTo>
                  <a:lnTo>
                    <a:pt x="0" y="224"/>
                  </a:lnTo>
                  <a:lnTo>
                    <a:pt x="274" y="1326"/>
                  </a:lnTo>
                  <a:lnTo>
                    <a:pt x="1174" y="1093"/>
                  </a:lnTo>
                  <a:lnTo>
                    <a:pt x="901" y="1"/>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3"/>
            <p:cNvSpPr/>
            <p:nvPr/>
          </p:nvSpPr>
          <p:spPr>
            <a:xfrm>
              <a:off x="5211475" y="3884975"/>
              <a:ext cx="18475" cy="46400"/>
            </a:xfrm>
            <a:custGeom>
              <a:avLst/>
              <a:gdLst/>
              <a:ahLst/>
              <a:cxnLst/>
              <a:rect l="l" t="t" r="r" b="b"/>
              <a:pathLst>
                <a:path w="739" h="1856" extrusionOk="0">
                  <a:moveTo>
                    <a:pt x="304" y="136"/>
                  </a:moveTo>
                  <a:cubicBezTo>
                    <a:pt x="344" y="176"/>
                    <a:pt x="364" y="217"/>
                    <a:pt x="385" y="268"/>
                  </a:cubicBezTo>
                  <a:cubicBezTo>
                    <a:pt x="465" y="439"/>
                    <a:pt x="445" y="662"/>
                    <a:pt x="394" y="693"/>
                  </a:cubicBezTo>
                  <a:cubicBezTo>
                    <a:pt x="392" y="695"/>
                    <a:pt x="388" y="696"/>
                    <a:pt x="383" y="696"/>
                  </a:cubicBezTo>
                  <a:cubicBezTo>
                    <a:pt x="370" y="696"/>
                    <a:pt x="351" y="687"/>
                    <a:pt x="344" y="672"/>
                  </a:cubicBezTo>
                  <a:cubicBezTo>
                    <a:pt x="192" y="510"/>
                    <a:pt x="212" y="247"/>
                    <a:pt x="293" y="146"/>
                  </a:cubicBezTo>
                  <a:cubicBezTo>
                    <a:pt x="293" y="146"/>
                    <a:pt x="304" y="146"/>
                    <a:pt x="304" y="136"/>
                  </a:cubicBezTo>
                  <a:close/>
                  <a:moveTo>
                    <a:pt x="104" y="1"/>
                  </a:moveTo>
                  <a:cubicBezTo>
                    <a:pt x="71" y="1"/>
                    <a:pt x="36" y="5"/>
                    <a:pt x="0" y="14"/>
                  </a:cubicBezTo>
                  <a:lnTo>
                    <a:pt x="20" y="65"/>
                  </a:lnTo>
                  <a:cubicBezTo>
                    <a:pt x="48" y="60"/>
                    <a:pt x="73" y="57"/>
                    <a:pt x="97" y="57"/>
                  </a:cubicBezTo>
                  <a:cubicBezTo>
                    <a:pt x="163" y="57"/>
                    <a:pt x="219" y="76"/>
                    <a:pt x="263" y="106"/>
                  </a:cubicBezTo>
                  <a:lnTo>
                    <a:pt x="253" y="116"/>
                  </a:lnTo>
                  <a:cubicBezTo>
                    <a:pt x="142" y="237"/>
                    <a:pt x="142" y="540"/>
                    <a:pt x="304" y="713"/>
                  </a:cubicBezTo>
                  <a:cubicBezTo>
                    <a:pt x="336" y="745"/>
                    <a:pt x="363" y="755"/>
                    <a:pt x="384" y="755"/>
                  </a:cubicBezTo>
                  <a:cubicBezTo>
                    <a:pt x="402" y="755"/>
                    <a:pt x="416" y="748"/>
                    <a:pt x="425" y="743"/>
                  </a:cubicBezTo>
                  <a:cubicBezTo>
                    <a:pt x="516" y="682"/>
                    <a:pt x="516" y="430"/>
                    <a:pt x="435" y="247"/>
                  </a:cubicBezTo>
                  <a:cubicBezTo>
                    <a:pt x="415" y="196"/>
                    <a:pt x="385" y="146"/>
                    <a:pt x="354" y="116"/>
                  </a:cubicBezTo>
                  <a:cubicBezTo>
                    <a:pt x="385" y="116"/>
                    <a:pt x="405" y="126"/>
                    <a:pt x="435" y="146"/>
                  </a:cubicBezTo>
                  <a:cubicBezTo>
                    <a:pt x="657" y="298"/>
                    <a:pt x="688" y="1775"/>
                    <a:pt x="678" y="1835"/>
                  </a:cubicBezTo>
                  <a:lnTo>
                    <a:pt x="698" y="1835"/>
                  </a:lnTo>
                  <a:lnTo>
                    <a:pt x="729" y="1855"/>
                  </a:lnTo>
                  <a:cubicBezTo>
                    <a:pt x="738" y="1846"/>
                    <a:pt x="718" y="277"/>
                    <a:pt x="475" y="106"/>
                  </a:cubicBezTo>
                  <a:cubicBezTo>
                    <a:pt x="435" y="79"/>
                    <a:pt x="394" y="65"/>
                    <a:pt x="359" y="65"/>
                  </a:cubicBezTo>
                  <a:cubicBezTo>
                    <a:pt x="342" y="65"/>
                    <a:pt x="327" y="68"/>
                    <a:pt x="313" y="75"/>
                  </a:cubicBezTo>
                  <a:cubicBezTo>
                    <a:pt x="250" y="26"/>
                    <a:pt x="181" y="1"/>
                    <a:pt x="104"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p:nvPr/>
          </p:nvSpPr>
          <p:spPr>
            <a:xfrm>
              <a:off x="5199075" y="3885325"/>
              <a:ext cx="19225" cy="49075"/>
            </a:xfrm>
            <a:custGeom>
              <a:avLst/>
              <a:gdLst/>
              <a:ahLst/>
              <a:cxnLst/>
              <a:rect l="l" t="t" r="r" b="b"/>
              <a:pathLst>
                <a:path w="769" h="1963" extrusionOk="0">
                  <a:moveTo>
                    <a:pt x="294" y="254"/>
                  </a:moveTo>
                  <a:cubicBezTo>
                    <a:pt x="304" y="254"/>
                    <a:pt x="304" y="254"/>
                    <a:pt x="304" y="263"/>
                  </a:cubicBezTo>
                  <a:cubicBezTo>
                    <a:pt x="425" y="304"/>
                    <a:pt x="567" y="526"/>
                    <a:pt x="516" y="739"/>
                  </a:cubicBezTo>
                  <a:cubicBezTo>
                    <a:pt x="506" y="759"/>
                    <a:pt x="496" y="789"/>
                    <a:pt x="476" y="789"/>
                  </a:cubicBezTo>
                  <a:cubicBezTo>
                    <a:pt x="415" y="780"/>
                    <a:pt x="304" y="598"/>
                    <a:pt x="283" y="405"/>
                  </a:cubicBezTo>
                  <a:cubicBezTo>
                    <a:pt x="283" y="355"/>
                    <a:pt x="283" y="304"/>
                    <a:pt x="294" y="254"/>
                  </a:cubicBezTo>
                  <a:close/>
                  <a:moveTo>
                    <a:pt x="496" y="0"/>
                  </a:moveTo>
                  <a:cubicBezTo>
                    <a:pt x="385" y="31"/>
                    <a:pt x="294" y="102"/>
                    <a:pt x="253" y="193"/>
                  </a:cubicBezTo>
                  <a:cubicBezTo>
                    <a:pt x="202" y="203"/>
                    <a:pt x="162" y="233"/>
                    <a:pt x="132" y="304"/>
                  </a:cubicBezTo>
                  <a:cubicBezTo>
                    <a:pt x="0" y="577"/>
                    <a:pt x="728" y="1953"/>
                    <a:pt x="739" y="1963"/>
                  </a:cubicBezTo>
                  <a:lnTo>
                    <a:pt x="749" y="1943"/>
                  </a:lnTo>
                  <a:lnTo>
                    <a:pt x="769" y="1922"/>
                  </a:lnTo>
                  <a:cubicBezTo>
                    <a:pt x="739" y="1872"/>
                    <a:pt x="61" y="567"/>
                    <a:pt x="182" y="324"/>
                  </a:cubicBezTo>
                  <a:cubicBezTo>
                    <a:pt x="193" y="294"/>
                    <a:pt x="213" y="263"/>
                    <a:pt x="233" y="254"/>
                  </a:cubicBezTo>
                  <a:lnTo>
                    <a:pt x="233" y="254"/>
                  </a:lnTo>
                  <a:cubicBezTo>
                    <a:pt x="233" y="304"/>
                    <a:pt x="223" y="355"/>
                    <a:pt x="233" y="405"/>
                  </a:cubicBezTo>
                  <a:cubicBezTo>
                    <a:pt x="243" y="607"/>
                    <a:pt x="375" y="830"/>
                    <a:pt x="476" y="840"/>
                  </a:cubicBezTo>
                  <a:cubicBezTo>
                    <a:pt x="496" y="840"/>
                    <a:pt x="546" y="830"/>
                    <a:pt x="567" y="749"/>
                  </a:cubicBezTo>
                  <a:cubicBezTo>
                    <a:pt x="627" y="526"/>
                    <a:pt x="486" y="263"/>
                    <a:pt x="324" y="203"/>
                  </a:cubicBezTo>
                  <a:lnTo>
                    <a:pt x="314" y="203"/>
                  </a:lnTo>
                  <a:cubicBezTo>
                    <a:pt x="344" y="142"/>
                    <a:pt x="405" y="81"/>
                    <a:pt x="516" y="51"/>
                  </a:cubicBezTo>
                  <a:lnTo>
                    <a:pt x="496" y="0"/>
                  </a:ln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3"/>
            <p:cNvSpPr/>
            <p:nvPr/>
          </p:nvSpPr>
          <p:spPr>
            <a:xfrm>
              <a:off x="5210700" y="3928950"/>
              <a:ext cx="26325" cy="10325"/>
            </a:xfrm>
            <a:custGeom>
              <a:avLst/>
              <a:gdLst/>
              <a:ahLst/>
              <a:cxnLst/>
              <a:rect l="l" t="t" r="r" b="b"/>
              <a:pathLst>
                <a:path w="1053" h="413" extrusionOk="0">
                  <a:moveTo>
                    <a:pt x="943" y="0"/>
                  </a:moveTo>
                  <a:cubicBezTo>
                    <a:pt x="932" y="0"/>
                    <a:pt x="922" y="2"/>
                    <a:pt x="911" y="6"/>
                  </a:cubicBezTo>
                  <a:lnTo>
                    <a:pt x="92" y="208"/>
                  </a:lnTo>
                  <a:cubicBezTo>
                    <a:pt x="41" y="228"/>
                    <a:pt x="0" y="279"/>
                    <a:pt x="21" y="339"/>
                  </a:cubicBezTo>
                  <a:cubicBezTo>
                    <a:pt x="30" y="384"/>
                    <a:pt x="77" y="412"/>
                    <a:pt x="123" y="412"/>
                  </a:cubicBezTo>
                  <a:cubicBezTo>
                    <a:pt x="129" y="412"/>
                    <a:pt x="136" y="412"/>
                    <a:pt x="142" y="410"/>
                  </a:cubicBezTo>
                  <a:lnTo>
                    <a:pt x="962" y="198"/>
                  </a:lnTo>
                  <a:cubicBezTo>
                    <a:pt x="1023" y="188"/>
                    <a:pt x="1052" y="127"/>
                    <a:pt x="1043" y="76"/>
                  </a:cubicBezTo>
                  <a:cubicBezTo>
                    <a:pt x="1026" y="35"/>
                    <a:pt x="989" y="0"/>
                    <a:pt x="9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p:nvPr/>
          </p:nvSpPr>
          <p:spPr>
            <a:xfrm>
              <a:off x="5213225" y="3938900"/>
              <a:ext cx="26325" cy="10475"/>
            </a:xfrm>
            <a:custGeom>
              <a:avLst/>
              <a:gdLst/>
              <a:ahLst/>
              <a:cxnLst/>
              <a:rect l="l" t="t" r="r" b="b"/>
              <a:pathLst>
                <a:path w="1053" h="419" extrusionOk="0">
                  <a:moveTo>
                    <a:pt x="933" y="0"/>
                  </a:moveTo>
                  <a:cubicBezTo>
                    <a:pt x="926" y="0"/>
                    <a:pt x="919" y="1"/>
                    <a:pt x="911" y="2"/>
                  </a:cubicBezTo>
                  <a:lnTo>
                    <a:pt x="92" y="215"/>
                  </a:lnTo>
                  <a:cubicBezTo>
                    <a:pt x="41" y="224"/>
                    <a:pt x="1" y="285"/>
                    <a:pt x="21" y="336"/>
                  </a:cubicBezTo>
                  <a:cubicBezTo>
                    <a:pt x="30" y="389"/>
                    <a:pt x="78" y="419"/>
                    <a:pt x="123" y="419"/>
                  </a:cubicBezTo>
                  <a:cubicBezTo>
                    <a:pt x="130" y="419"/>
                    <a:pt x="136" y="418"/>
                    <a:pt x="142" y="417"/>
                  </a:cubicBezTo>
                  <a:lnTo>
                    <a:pt x="962" y="204"/>
                  </a:lnTo>
                  <a:cubicBezTo>
                    <a:pt x="1023" y="195"/>
                    <a:pt x="1053" y="134"/>
                    <a:pt x="1043" y="83"/>
                  </a:cubicBezTo>
                  <a:cubicBezTo>
                    <a:pt x="1025" y="30"/>
                    <a:pt x="984" y="0"/>
                    <a:pt x="9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3"/>
            <p:cNvSpPr/>
            <p:nvPr/>
          </p:nvSpPr>
          <p:spPr>
            <a:xfrm>
              <a:off x="5211975" y="3933825"/>
              <a:ext cx="26325" cy="10500"/>
            </a:xfrm>
            <a:custGeom>
              <a:avLst/>
              <a:gdLst/>
              <a:ahLst/>
              <a:cxnLst/>
              <a:rect l="l" t="t" r="r" b="b"/>
              <a:pathLst>
                <a:path w="1053" h="420" extrusionOk="0">
                  <a:moveTo>
                    <a:pt x="933" y="1"/>
                  </a:moveTo>
                  <a:cubicBezTo>
                    <a:pt x="926" y="1"/>
                    <a:pt x="918" y="1"/>
                    <a:pt x="911" y="3"/>
                  </a:cubicBezTo>
                  <a:lnTo>
                    <a:pt x="91" y="215"/>
                  </a:lnTo>
                  <a:cubicBezTo>
                    <a:pt x="41" y="225"/>
                    <a:pt x="0" y="286"/>
                    <a:pt x="21" y="337"/>
                  </a:cubicBezTo>
                  <a:cubicBezTo>
                    <a:pt x="29" y="390"/>
                    <a:pt x="77" y="420"/>
                    <a:pt x="123" y="420"/>
                  </a:cubicBezTo>
                  <a:cubicBezTo>
                    <a:pt x="129" y="420"/>
                    <a:pt x="136" y="419"/>
                    <a:pt x="142" y="418"/>
                  </a:cubicBezTo>
                  <a:lnTo>
                    <a:pt x="961" y="205"/>
                  </a:lnTo>
                  <a:cubicBezTo>
                    <a:pt x="1022" y="195"/>
                    <a:pt x="1052" y="134"/>
                    <a:pt x="1042" y="84"/>
                  </a:cubicBezTo>
                  <a:cubicBezTo>
                    <a:pt x="1024" y="30"/>
                    <a:pt x="984" y="1"/>
                    <a:pt x="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p:nvPr/>
          </p:nvSpPr>
          <p:spPr>
            <a:xfrm>
              <a:off x="4936050" y="3903150"/>
              <a:ext cx="22800" cy="12300"/>
            </a:xfrm>
            <a:custGeom>
              <a:avLst/>
              <a:gdLst/>
              <a:ahLst/>
              <a:cxnLst/>
              <a:rect l="l" t="t" r="r" b="b"/>
              <a:pathLst>
                <a:path w="912" h="492" extrusionOk="0">
                  <a:moveTo>
                    <a:pt x="730" y="1"/>
                  </a:moveTo>
                  <a:cubicBezTo>
                    <a:pt x="716" y="1"/>
                    <a:pt x="703" y="3"/>
                    <a:pt x="689" y="6"/>
                  </a:cubicBezTo>
                  <a:lnTo>
                    <a:pt x="122" y="198"/>
                  </a:lnTo>
                  <a:cubicBezTo>
                    <a:pt x="41" y="218"/>
                    <a:pt x="1" y="309"/>
                    <a:pt x="32" y="390"/>
                  </a:cubicBezTo>
                  <a:cubicBezTo>
                    <a:pt x="47" y="453"/>
                    <a:pt x="105" y="491"/>
                    <a:pt x="168" y="491"/>
                  </a:cubicBezTo>
                  <a:cubicBezTo>
                    <a:pt x="186" y="491"/>
                    <a:pt x="205" y="488"/>
                    <a:pt x="223" y="481"/>
                  </a:cubicBezTo>
                  <a:lnTo>
                    <a:pt x="790" y="299"/>
                  </a:lnTo>
                  <a:cubicBezTo>
                    <a:pt x="861" y="269"/>
                    <a:pt x="911" y="188"/>
                    <a:pt x="881" y="107"/>
                  </a:cubicBezTo>
                  <a:cubicBezTo>
                    <a:pt x="856" y="40"/>
                    <a:pt x="796"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3"/>
            <p:cNvSpPr/>
            <p:nvPr/>
          </p:nvSpPr>
          <p:spPr>
            <a:xfrm>
              <a:off x="4865500" y="3779375"/>
              <a:ext cx="109275" cy="98700"/>
            </a:xfrm>
            <a:custGeom>
              <a:avLst/>
              <a:gdLst/>
              <a:ahLst/>
              <a:cxnLst/>
              <a:rect l="l" t="t" r="r" b="b"/>
              <a:pathLst>
                <a:path w="4371" h="3948" extrusionOk="0">
                  <a:moveTo>
                    <a:pt x="2217" y="1"/>
                  </a:moveTo>
                  <a:cubicBezTo>
                    <a:pt x="2012" y="1"/>
                    <a:pt x="1804" y="33"/>
                    <a:pt x="1599" y="101"/>
                  </a:cubicBezTo>
                  <a:cubicBezTo>
                    <a:pt x="557" y="435"/>
                    <a:pt x="1" y="1558"/>
                    <a:pt x="345" y="2590"/>
                  </a:cubicBezTo>
                  <a:cubicBezTo>
                    <a:pt x="618" y="3419"/>
                    <a:pt x="1400" y="3948"/>
                    <a:pt x="2226" y="3948"/>
                  </a:cubicBezTo>
                  <a:cubicBezTo>
                    <a:pt x="2256" y="3948"/>
                    <a:pt x="2287" y="3947"/>
                    <a:pt x="2317" y="3945"/>
                  </a:cubicBezTo>
                  <a:lnTo>
                    <a:pt x="3299" y="3622"/>
                  </a:lnTo>
                  <a:cubicBezTo>
                    <a:pt x="4027" y="3136"/>
                    <a:pt x="4371" y="2215"/>
                    <a:pt x="4088" y="1356"/>
                  </a:cubicBezTo>
                  <a:cubicBezTo>
                    <a:pt x="3812" y="529"/>
                    <a:pt x="3043" y="1"/>
                    <a:pt x="2217"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p:nvPr/>
          </p:nvSpPr>
          <p:spPr>
            <a:xfrm>
              <a:off x="4838450" y="3746725"/>
              <a:ext cx="163900" cy="159875"/>
            </a:xfrm>
            <a:custGeom>
              <a:avLst/>
              <a:gdLst/>
              <a:ahLst/>
              <a:cxnLst/>
              <a:rect l="l" t="t" r="r" b="b"/>
              <a:pathLst>
                <a:path w="6556" h="6395" extrusionOk="0">
                  <a:moveTo>
                    <a:pt x="3571" y="1"/>
                  </a:moveTo>
                  <a:lnTo>
                    <a:pt x="3480" y="1114"/>
                  </a:lnTo>
                  <a:lnTo>
                    <a:pt x="3511" y="1114"/>
                  </a:lnTo>
                  <a:lnTo>
                    <a:pt x="3622" y="1"/>
                  </a:lnTo>
                  <a:close/>
                  <a:moveTo>
                    <a:pt x="2266" y="153"/>
                  </a:moveTo>
                  <a:lnTo>
                    <a:pt x="2236" y="163"/>
                  </a:lnTo>
                  <a:lnTo>
                    <a:pt x="2600" y="1225"/>
                  </a:lnTo>
                  <a:lnTo>
                    <a:pt x="2621" y="1215"/>
                  </a:lnTo>
                  <a:lnTo>
                    <a:pt x="2630" y="1215"/>
                  </a:lnTo>
                  <a:lnTo>
                    <a:pt x="2286" y="153"/>
                  </a:lnTo>
                  <a:close/>
                  <a:moveTo>
                    <a:pt x="4866" y="385"/>
                  </a:moveTo>
                  <a:lnTo>
                    <a:pt x="4330" y="1367"/>
                  </a:lnTo>
                  <a:cubicBezTo>
                    <a:pt x="4340" y="1377"/>
                    <a:pt x="4350" y="1377"/>
                    <a:pt x="4360" y="1387"/>
                  </a:cubicBezTo>
                  <a:lnTo>
                    <a:pt x="4907" y="406"/>
                  </a:lnTo>
                  <a:cubicBezTo>
                    <a:pt x="4896" y="406"/>
                    <a:pt x="4876" y="396"/>
                    <a:pt x="4866" y="385"/>
                  </a:cubicBezTo>
                  <a:close/>
                  <a:moveTo>
                    <a:pt x="1113" y="810"/>
                  </a:moveTo>
                  <a:cubicBezTo>
                    <a:pt x="1103" y="830"/>
                    <a:pt x="1093" y="841"/>
                    <a:pt x="1083" y="851"/>
                  </a:cubicBezTo>
                  <a:lnTo>
                    <a:pt x="1832" y="1670"/>
                  </a:lnTo>
                  <a:cubicBezTo>
                    <a:pt x="1841" y="1670"/>
                    <a:pt x="1852" y="1660"/>
                    <a:pt x="1852" y="1650"/>
                  </a:cubicBezTo>
                  <a:lnTo>
                    <a:pt x="1113" y="810"/>
                  </a:lnTo>
                  <a:close/>
                  <a:moveTo>
                    <a:pt x="5898" y="1255"/>
                  </a:moveTo>
                  <a:lnTo>
                    <a:pt x="5018" y="1943"/>
                  </a:lnTo>
                  <a:cubicBezTo>
                    <a:pt x="5018" y="1954"/>
                    <a:pt x="5028" y="1963"/>
                    <a:pt x="5038" y="1963"/>
                  </a:cubicBezTo>
                  <a:lnTo>
                    <a:pt x="5928" y="1296"/>
                  </a:lnTo>
                  <a:cubicBezTo>
                    <a:pt x="5918" y="1276"/>
                    <a:pt x="5908" y="1266"/>
                    <a:pt x="5898" y="1255"/>
                  </a:cubicBezTo>
                  <a:close/>
                  <a:moveTo>
                    <a:pt x="314" y="1893"/>
                  </a:moveTo>
                  <a:cubicBezTo>
                    <a:pt x="304" y="1903"/>
                    <a:pt x="294" y="1923"/>
                    <a:pt x="294" y="1943"/>
                  </a:cubicBezTo>
                  <a:lnTo>
                    <a:pt x="1306" y="2399"/>
                  </a:lnTo>
                  <a:cubicBezTo>
                    <a:pt x="1315" y="2388"/>
                    <a:pt x="1315" y="2379"/>
                    <a:pt x="1326" y="2368"/>
                  </a:cubicBezTo>
                  <a:lnTo>
                    <a:pt x="314" y="1893"/>
                  </a:lnTo>
                  <a:close/>
                  <a:moveTo>
                    <a:pt x="6494" y="2459"/>
                  </a:moveTo>
                  <a:lnTo>
                    <a:pt x="5412" y="2743"/>
                  </a:lnTo>
                  <a:cubicBezTo>
                    <a:pt x="5412" y="2752"/>
                    <a:pt x="5412" y="2763"/>
                    <a:pt x="5422" y="2773"/>
                  </a:cubicBezTo>
                  <a:lnTo>
                    <a:pt x="6505" y="2510"/>
                  </a:lnTo>
                  <a:cubicBezTo>
                    <a:pt x="6494" y="2489"/>
                    <a:pt x="6494" y="2469"/>
                    <a:pt x="6494" y="2459"/>
                  </a:cubicBezTo>
                  <a:close/>
                  <a:moveTo>
                    <a:pt x="0" y="3198"/>
                  </a:moveTo>
                  <a:lnTo>
                    <a:pt x="0" y="3258"/>
                  </a:lnTo>
                  <a:lnTo>
                    <a:pt x="1113" y="3269"/>
                  </a:lnTo>
                  <a:lnTo>
                    <a:pt x="1113" y="3228"/>
                  </a:lnTo>
                  <a:lnTo>
                    <a:pt x="0" y="3198"/>
                  </a:lnTo>
                  <a:close/>
                  <a:moveTo>
                    <a:pt x="5453" y="3633"/>
                  </a:moveTo>
                  <a:lnTo>
                    <a:pt x="5453" y="3663"/>
                  </a:lnTo>
                  <a:lnTo>
                    <a:pt x="6555" y="3855"/>
                  </a:lnTo>
                  <a:lnTo>
                    <a:pt x="6555" y="3804"/>
                  </a:lnTo>
                  <a:lnTo>
                    <a:pt x="5453" y="3633"/>
                  </a:lnTo>
                  <a:close/>
                  <a:moveTo>
                    <a:pt x="1275" y="4108"/>
                  </a:moveTo>
                  <a:lnTo>
                    <a:pt x="243" y="4523"/>
                  </a:lnTo>
                  <a:cubicBezTo>
                    <a:pt x="243" y="4543"/>
                    <a:pt x="253" y="4564"/>
                    <a:pt x="263" y="4573"/>
                  </a:cubicBezTo>
                  <a:lnTo>
                    <a:pt x="1285" y="4139"/>
                  </a:lnTo>
                  <a:cubicBezTo>
                    <a:pt x="1285" y="4128"/>
                    <a:pt x="1285" y="4118"/>
                    <a:pt x="1275" y="4108"/>
                  </a:cubicBezTo>
                  <a:close/>
                  <a:moveTo>
                    <a:pt x="5139" y="4462"/>
                  </a:moveTo>
                  <a:cubicBezTo>
                    <a:pt x="5139" y="4472"/>
                    <a:pt x="5129" y="4483"/>
                    <a:pt x="5119" y="4492"/>
                  </a:cubicBezTo>
                  <a:lnTo>
                    <a:pt x="6060" y="5099"/>
                  </a:lnTo>
                  <a:cubicBezTo>
                    <a:pt x="6070" y="5090"/>
                    <a:pt x="6070" y="5079"/>
                    <a:pt x="6080" y="5059"/>
                  </a:cubicBezTo>
                  <a:lnTo>
                    <a:pt x="5139" y="4462"/>
                  </a:lnTo>
                  <a:close/>
                  <a:moveTo>
                    <a:pt x="1771" y="4847"/>
                  </a:moveTo>
                  <a:lnTo>
                    <a:pt x="992" y="5646"/>
                  </a:lnTo>
                  <a:lnTo>
                    <a:pt x="1032" y="5686"/>
                  </a:lnTo>
                  <a:lnTo>
                    <a:pt x="1791" y="4867"/>
                  </a:lnTo>
                  <a:lnTo>
                    <a:pt x="1771" y="4847"/>
                  </a:lnTo>
                  <a:close/>
                  <a:moveTo>
                    <a:pt x="2519" y="5332"/>
                  </a:moveTo>
                  <a:lnTo>
                    <a:pt x="2124" y="6374"/>
                  </a:lnTo>
                  <a:cubicBezTo>
                    <a:pt x="2135" y="6374"/>
                    <a:pt x="2155" y="6384"/>
                    <a:pt x="2175" y="6394"/>
                  </a:cubicBezTo>
                  <a:lnTo>
                    <a:pt x="2549" y="5342"/>
                  </a:lnTo>
                  <a:cubicBezTo>
                    <a:pt x="2540" y="5342"/>
                    <a:pt x="2529" y="5332"/>
                    <a:pt x="2519" y="5332"/>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3"/>
            <p:cNvSpPr/>
            <p:nvPr/>
          </p:nvSpPr>
          <p:spPr>
            <a:xfrm>
              <a:off x="4876875" y="3786625"/>
              <a:ext cx="32900" cy="38625"/>
            </a:xfrm>
            <a:custGeom>
              <a:avLst/>
              <a:gdLst/>
              <a:ahLst/>
              <a:cxnLst/>
              <a:rect l="l" t="t" r="r" b="b"/>
              <a:pathLst>
                <a:path w="1316" h="1545" extrusionOk="0">
                  <a:moveTo>
                    <a:pt x="1226" y="1"/>
                  </a:moveTo>
                  <a:cubicBezTo>
                    <a:pt x="1219" y="1"/>
                    <a:pt x="1212" y="2"/>
                    <a:pt x="1205" y="3"/>
                  </a:cubicBezTo>
                  <a:cubicBezTo>
                    <a:pt x="567" y="216"/>
                    <a:pt x="92" y="783"/>
                    <a:pt x="11" y="1460"/>
                  </a:cubicBezTo>
                  <a:cubicBezTo>
                    <a:pt x="1" y="1500"/>
                    <a:pt x="32" y="1541"/>
                    <a:pt x="82" y="1541"/>
                  </a:cubicBezTo>
                  <a:cubicBezTo>
                    <a:pt x="87" y="1544"/>
                    <a:pt x="93" y="1545"/>
                    <a:pt x="100" y="1545"/>
                  </a:cubicBezTo>
                  <a:cubicBezTo>
                    <a:pt x="118" y="1545"/>
                    <a:pt x="138" y="1535"/>
                    <a:pt x="153" y="1521"/>
                  </a:cubicBezTo>
                  <a:cubicBezTo>
                    <a:pt x="163" y="1511"/>
                    <a:pt x="163" y="1491"/>
                    <a:pt x="173" y="1480"/>
                  </a:cubicBezTo>
                  <a:cubicBezTo>
                    <a:pt x="244" y="863"/>
                    <a:pt x="668" y="347"/>
                    <a:pt x="1255" y="155"/>
                  </a:cubicBezTo>
                  <a:cubicBezTo>
                    <a:pt x="1296" y="145"/>
                    <a:pt x="1316" y="95"/>
                    <a:pt x="1306" y="54"/>
                  </a:cubicBezTo>
                  <a:cubicBezTo>
                    <a:pt x="1297" y="21"/>
                    <a:pt x="1261" y="1"/>
                    <a:pt x="1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p:nvPr/>
          </p:nvSpPr>
          <p:spPr>
            <a:xfrm>
              <a:off x="4877400" y="3835000"/>
              <a:ext cx="5575" cy="8700"/>
            </a:xfrm>
            <a:custGeom>
              <a:avLst/>
              <a:gdLst/>
              <a:ahLst/>
              <a:cxnLst/>
              <a:rect l="l" t="t" r="r" b="b"/>
              <a:pathLst>
                <a:path w="223" h="348" extrusionOk="0">
                  <a:moveTo>
                    <a:pt x="71" y="1"/>
                  </a:moveTo>
                  <a:cubicBezTo>
                    <a:pt x="31" y="10"/>
                    <a:pt x="0" y="61"/>
                    <a:pt x="11" y="102"/>
                  </a:cubicBezTo>
                  <a:cubicBezTo>
                    <a:pt x="31" y="163"/>
                    <a:pt x="40" y="233"/>
                    <a:pt x="61" y="294"/>
                  </a:cubicBezTo>
                  <a:cubicBezTo>
                    <a:pt x="78" y="327"/>
                    <a:pt x="108" y="347"/>
                    <a:pt x="142" y="347"/>
                  </a:cubicBezTo>
                  <a:cubicBezTo>
                    <a:pt x="148" y="347"/>
                    <a:pt x="155" y="346"/>
                    <a:pt x="162" y="345"/>
                  </a:cubicBezTo>
                  <a:cubicBezTo>
                    <a:pt x="182" y="334"/>
                    <a:pt x="193" y="334"/>
                    <a:pt x="202" y="324"/>
                  </a:cubicBezTo>
                  <a:cubicBezTo>
                    <a:pt x="213" y="304"/>
                    <a:pt x="223" y="273"/>
                    <a:pt x="213" y="244"/>
                  </a:cubicBezTo>
                  <a:cubicBezTo>
                    <a:pt x="193" y="183"/>
                    <a:pt x="182" y="122"/>
                    <a:pt x="172" y="71"/>
                  </a:cubicBezTo>
                  <a:cubicBezTo>
                    <a:pt x="162" y="21"/>
                    <a:pt x="121"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3"/>
            <p:cNvSpPr/>
            <p:nvPr/>
          </p:nvSpPr>
          <p:spPr>
            <a:xfrm>
              <a:off x="4911775" y="3845125"/>
              <a:ext cx="45300" cy="50100"/>
            </a:xfrm>
            <a:custGeom>
              <a:avLst/>
              <a:gdLst/>
              <a:ahLst/>
              <a:cxnLst/>
              <a:rect l="l" t="t" r="r" b="b"/>
              <a:pathLst>
                <a:path w="1812" h="2004" extrusionOk="0">
                  <a:moveTo>
                    <a:pt x="1296" y="0"/>
                  </a:moveTo>
                  <a:lnTo>
                    <a:pt x="1" y="425"/>
                  </a:lnTo>
                  <a:lnTo>
                    <a:pt x="527" y="2003"/>
                  </a:lnTo>
                  <a:lnTo>
                    <a:pt x="1812" y="1578"/>
                  </a:lnTo>
                  <a:lnTo>
                    <a:pt x="1296"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3"/>
            <p:cNvSpPr/>
            <p:nvPr/>
          </p:nvSpPr>
          <p:spPr>
            <a:xfrm>
              <a:off x="4918125" y="3819975"/>
              <a:ext cx="31625" cy="66150"/>
            </a:xfrm>
            <a:custGeom>
              <a:avLst/>
              <a:gdLst/>
              <a:ahLst/>
              <a:cxnLst/>
              <a:rect l="l" t="t" r="r" b="b"/>
              <a:pathLst>
                <a:path w="1265" h="2646" extrusionOk="0">
                  <a:moveTo>
                    <a:pt x="455" y="187"/>
                  </a:moveTo>
                  <a:cubicBezTo>
                    <a:pt x="506" y="238"/>
                    <a:pt x="556" y="298"/>
                    <a:pt x="587" y="359"/>
                  </a:cubicBezTo>
                  <a:cubicBezTo>
                    <a:pt x="718" y="602"/>
                    <a:pt x="718" y="925"/>
                    <a:pt x="647" y="986"/>
                  </a:cubicBezTo>
                  <a:cubicBezTo>
                    <a:pt x="644" y="988"/>
                    <a:pt x="640" y="989"/>
                    <a:pt x="635" y="989"/>
                  </a:cubicBezTo>
                  <a:cubicBezTo>
                    <a:pt x="613" y="989"/>
                    <a:pt x="583" y="972"/>
                    <a:pt x="567" y="955"/>
                  </a:cubicBezTo>
                  <a:cubicBezTo>
                    <a:pt x="333" y="733"/>
                    <a:pt x="333" y="348"/>
                    <a:pt x="445" y="197"/>
                  </a:cubicBezTo>
                  <a:lnTo>
                    <a:pt x="455" y="187"/>
                  </a:lnTo>
                  <a:close/>
                  <a:moveTo>
                    <a:pt x="192" y="1"/>
                  </a:moveTo>
                  <a:cubicBezTo>
                    <a:pt x="131" y="1"/>
                    <a:pt x="66" y="12"/>
                    <a:pt x="0" y="35"/>
                  </a:cubicBezTo>
                  <a:lnTo>
                    <a:pt x="30" y="106"/>
                  </a:lnTo>
                  <a:cubicBezTo>
                    <a:pt x="89" y="86"/>
                    <a:pt x="144" y="77"/>
                    <a:pt x="193" y="77"/>
                  </a:cubicBezTo>
                  <a:cubicBezTo>
                    <a:pt x="272" y="77"/>
                    <a:pt x="339" y="99"/>
                    <a:pt x="394" y="136"/>
                  </a:cubicBezTo>
                  <a:cubicBezTo>
                    <a:pt x="384" y="136"/>
                    <a:pt x="384" y="146"/>
                    <a:pt x="374" y="146"/>
                  </a:cubicBezTo>
                  <a:cubicBezTo>
                    <a:pt x="232" y="339"/>
                    <a:pt x="263" y="773"/>
                    <a:pt x="516" y="1006"/>
                  </a:cubicBezTo>
                  <a:cubicBezTo>
                    <a:pt x="558" y="1054"/>
                    <a:pt x="598" y="1068"/>
                    <a:pt x="630" y="1068"/>
                  </a:cubicBezTo>
                  <a:cubicBezTo>
                    <a:pt x="660" y="1068"/>
                    <a:pt x="683" y="1056"/>
                    <a:pt x="698" y="1047"/>
                  </a:cubicBezTo>
                  <a:cubicBezTo>
                    <a:pt x="809" y="955"/>
                    <a:pt x="789" y="582"/>
                    <a:pt x="657" y="319"/>
                  </a:cubicBezTo>
                  <a:cubicBezTo>
                    <a:pt x="617" y="247"/>
                    <a:pt x="576" y="187"/>
                    <a:pt x="526" y="146"/>
                  </a:cubicBezTo>
                  <a:cubicBezTo>
                    <a:pt x="536" y="144"/>
                    <a:pt x="546" y="143"/>
                    <a:pt x="556" y="143"/>
                  </a:cubicBezTo>
                  <a:cubicBezTo>
                    <a:pt x="587" y="143"/>
                    <a:pt x="617" y="154"/>
                    <a:pt x="647" y="177"/>
                  </a:cubicBezTo>
                  <a:cubicBezTo>
                    <a:pt x="981" y="379"/>
                    <a:pt x="1183" y="2533"/>
                    <a:pt x="1183" y="2625"/>
                  </a:cubicBezTo>
                  <a:lnTo>
                    <a:pt x="1214" y="2625"/>
                  </a:lnTo>
                  <a:lnTo>
                    <a:pt x="1254" y="2645"/>
                  </a:lnTo>
                  <a:cubicBezTo>
                    <a:pt x="1264" y="2625"/>
                    <a:pt x="1072" y="348"/>
                    <a:pt x="698" y="106"/>
                  </a:cubicBezTo>
                  <a:cubicBezTo>
                    <a:pt x="645" y="76"/>
                    <a:pt x="595" y="61"/>
                    <a:pt x="549" y="61"/>
                  </a:cubicBezTo>
                  <a:cubicBezTo>
                    <a:pt x="516" y="61"/>
                    <a:pt x="484" y="69"/>
                    <a:pt x="455" y="85"/>
                  </a:cubicBezTo>
                  <a:cubicBezTo>
                    <a:pt x="380" y="30"/>
                    <a:pt x="290" y="1"/>
                    <a:pt x="192" y="1"/>
                  </a:cubicBez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3"/>
            <p:cNvSpPr/>
            <p:nvPr/>
          </p:nvSpPr>
          <p:spPr>
            <a:xfrm>
              <a:off x="4901425" y="3820850"/>
              <a:ext cx="31625" cy="71075"/>
            </a:xfrm>
            <a:custGeom>
              <a:avLst/>
              <a:gdLst/>
              <a:ahLst/>
              <a:cxnLst/>
              <a:rect l="l" t="t" r="r" b="b"/>
              <a:pathLst>
                <a:path w="1265" h="2843" extrusionOk="0">
                  <a:moveTo>
                    <a:pt x="395" y="385"/>
                  </a:moveTo>
                  <a:cubicBezTo>
                    <a:pt x="405" y="385"/>
                    <a:pt x="415" y="385"/>
                    <a:pt x="415" y="394"/>
                  </a:cubicBezTo>
                  <a:cubicBezTo>
                    <a:pt x="597" y="445"/>
                    <a:pt x="830" y="759"/>
                    <a:pt x="769" y="1073"/>
                  </a:cubicBezTo>
                  <a:cubicBezTo>
                    <a:pt x="759" y="1102"/>
                    <a:pt x="749" y="1143"/>
                    <a:pt x="718" y="1143"/>
                  </a:cubicBezTo>
                  <a:cubicBezTo>
                    <a:pt x="628" y="1143"/>
                    <a:pt x="435" y="880"/>
                    <a:pt x="395" y="607"/>
                  </a:cubicBezTo>
                  <a:cubicBezTo>
                    <a:pt x="385" y="536"/>
                    <a:pt x="385" y="455"/>
                    <a:pt x="395" y="385"/>
                  </a:cubicBezTo>
                  <a:close/>
                  <a:moveTo>
                    <a:pt x="668" y="0"/>
                  </a:moveTo>
                  <a:cubicBezTo>
                    <a:pt x="496" y="50"/>
                    <a:pt x="385" y="162"/>
                    <a:pt x="334" y="304"/>
                  </a:cubicBezTo>
                  <a:cubicBezTo>
                    <a:pt x="263" y="324"/>
                    <a:pt x="203" y="374"/>
                    <a:pt x="162" y="466"/>
                  </a:cubicBezTo>
                  <a:cubicBezTo>
                    <a:pt x="0" y="890"/>
                    <a:pt x="1204" y="2833"/>
                    <a:pt x="1214" y="2842"/>
                  </a:cubicBezTo>
                  <a:lnTo>
                    <a:pt x="1235" y="2802"/>
                  </a:lnTo>
                  <a:lnTo>
                    <a:pt x="1264" y="2772"/>
                  </a:lnTo>
                  <a:cubicBezTo>
                    <a:pt x="1204" y="2711"/>
                    <a:pt x="91" y="860"/>
                    <a:pt x="233" y="496"/>
                  </a:cubicBezTo>
                  <a:cubicBezTo>
                    <a:pt x="253" y="445"/>
                    <a:pt x="284" y="415"/>
                    <a:pt x="314" y="394"/>
                  </a:cubicBezTo>
                  <a:lnTo>
                    <a:pt x="314" y="394"/>
                  </a:lnTo>
                  <a:cubicBezTo>
                    <a:pt x="304" y="466"/>
                    <a:pt x="304" y="536"/>
                    <a:pt x="314" y="617"/>
                  </a:cubicBezTo>
                  <a:cubicBezTo>
                    <a:pt x="365" y="911"/>
                    <a:pt x="567" y="1224"/>
                    <a:pt x="718" y="1224"/>
                  </a:cubicBezTo>
                  <a:cubicBezTo>
                    <a:pt x="759" y="1224"/>
                    <a:pt x="819" y="1204"/>
                    <a:pt x="850" y="1082"/>
                  </a:cubicBezTo>
                  <a:cubicBezTo>
                    <a:pt x="911" y="749"/>
                    <a:pt x="678" y="385"/>
                    <a:pt x="435" y="313"/>
                  </a:cubicBezTo>
                  <a:lnTo>
                    <a:pt x="425" y="313"/>
                  </a:lnTo>
                  <a:cubicBezTo>
                    <a:pt x="455" y="212"/>
                    <a:pt x="547" y="122"/>
                    <a:pt x="698" y="71"/>
                  </a:cubicBezTo>
                  <a:lnTo>
                    <a:pt x="668" y="0"/>
                  </a:lnTo>
                  <a:close/>
                </a:path>
              </a:pathLst>
            </a:custGeom>
            <a:solidFill>
              <a:srgbClr val="FF4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3"/>
            <p:cNvSpPr/>
            <p:nvPr/>
          </p:nvSpPr>
          <p:spPr>
            <a:xfrm>
              <a:off x="4922150" y="3882050"/>
              <a:ext cx="37975" cy="17200"/>
            </a:xfrm>
            <a:custGeom>
              <a:avLst/>
              <a:gdLst/>
              <a:ahLst/>
              <a:cxnLst/>
              <a:rect l="l" t="t" r="r" b="b"/>
              <a:pathLst>
                <a:path w="1519" h="688" extrusionOk="0">
                  <a:moveTo>
                    <a:pt x="1359" y="0"/>
                  </a:moveTo>
                  <a:cubicBezTo>
                    <a:pt x="1342" y="0"/>
                    <a:pt x="1323" y="3"/>
                    <a:pt x="1305" y="10"/>
                  </a:cubicBezTo>
                  <a:lnTo>
                    <a:pt x="132" y="394"/>
                  </a:lnTo>
                  <a:cubicBezTo>
                    <a:pt x="51" y="425"/>
                    <a:pt x="1" y="506"/>
                    <a:pt x="31" y="587"/>
                  </a:cubicBezTo>
                  <a:cubicBezTo>
                    <a:pt x="55" y="650"/>
                    <a:pt x="108" y="688"/>
                    <a:pt x="169" y="688"/>
                  </a:cubicBezTo>
                  <a:cubicBezTo>
                    <a:pt x="187" y="688"/>
                    <a:pt x="205" y="685"/>
                    <a:pt x="223" y="678"/>
                  </a:cubicBezTo>
                  <a:lnTo>
                    <a:pt x="1397" y="293"/>
                  </a:lnTo>
                  <a:cubicBezTo>
                    <a:pt x="1478" y="263"/>
                    <a:pt x="1518" y="182"/>
                    <a:pt x="1498" y="101"/>
                  </a:cubicBezTo>
                  <a:cubicBezTo>
                    <a:pt x="1474" y="39"/>
                    <a:pt x="1420"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3"/>
            <p:cNvSpPr/>
            <p:nvPr/>
          </p:nvSpPr>
          <p:spPr>
            <a:xfrm>
              <a:off x="4926950" y="3896325"/>
              <a:ext cx="37975" cy="17325"/>
            </a:xfrm>
            <a:custGeom>
              <a:avLst/>
              <a:gdLst/>
              <a:ahLst/>
              <a:cxnLst/>
              <a:rect l="l" t="t" r="r" b="b"/>
              <a:pathLst>
                <a:path w="1519" h="693" extrusionOk="0">
                  <a:moveTo>
                    <a:pt x="1347" y="0"/>
                  </a:moveTo>
                  <a:cubicBezTo>
                    <a:pt x="1334" y="0"/>
                    <a:pt x="1320" y="2"/>
                    <a:pt x="1306" y="5"/>
                  </a:cubicBezTo>
                  <a:lnTo>
                    <a:pt x="122" y="400"/>
                  </a:lnTo>
                  <a:cubicBezTo>
                    <a:pt x="41" y="421"/>
                    <a:pt x="1" y="511"/>
                    <a:pt x="31" y="592"/>
                  </a:cubicBezTo>
                  <a:cubicBezTo>
                    <a:pt x="48" y="649"/>
                    <a:pt x="109" y="692"/>
                    <a:pt x="174" y="692"/>
                  </a:cubicBezTo>
                  <a:cubicBezTo>
                    <a:pt x="190" y="692"/>
                    <a:pt x="207" y="690"/>
                    <a:pt x="223" y="684"/>
                  </a:cubicBezTo>
                  <a:lnTo>
                    <a:pt x="1397" y="299"/>
                  </a:lnTo>
                  <a:cubicBezTo>
                    <a:pt x="1478" y="268"/>
                    <a:pt x="1518" y="188"/>
                    <a:pt x="1498" y="107"/>
                  </a:cubicBezTo>
                  <a:cubicBezTo>
                    <a:pt x="1473" y="40"/>
                    <a:pt x="1413" y="0"/>
                    <a:pt x="1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93"/>
            <p:cNvSpPr/>
            <p:nvPr/>
          </p:nvSpPr>
          <p:spPr>
            <a:xfrm>
              <a:off x="4924700" y="3889150"/>
              <a:ext cx="37950" cy="17325"/>
            </a:xfrm>
            <a:custGeom>
              <a:avLst/>
              <a:gdLst/>
              <a:ahLst/>
              <a:cxnLst/>
              <a:rect l="l" t="t" r="r" b="b"/>
              <a:pathLst>
                <a:path w="1518" h="693" extrusionOk="0">
                  <a:moveTo>
                    <a:pt x="1344" y="0"/>
                  </a:moveTo>
                  <a:cubicBezTo>
                    <a:pt x="1328" y="0"/>
                    <a:pt x="1311" y="3"/>
                    <a:pt x="1295" y="9"/>
                  </a:cubicBezTo>
                  <a:lnTo>
                    <a:pt x="121" y="394"/>
                  </a:lnTo>
                  <a:cubicBezTo>
                    <a:pt x="41" y="424"/>
                    <a:pt x="0" y="505"/>
                    <a:pt x="20" y="586"/>
                  </a:cubicBezTo>
                  <a:cubicBezTo>
                    <a:pt x="45" y="653"/>
                    <a:pt x="105" y="693"/>
                    <a:pt x="171" y="693"/>
                  </a:cubicBezTo>
                  <a:cubicBezTo>
                    <a:pt x="184" y="693"/>
                    <a:pt x="198" y="691"/>
                    <a:pt x="212" y="687"/>
                  </a:cubicBezTo>
                  <a:lnTo>
                    <a:pt x="1396" y="292"/>
                  </a:lnTo>
                  <a:cubicBezTo>
                    <a:pt x="1477" y="272"/>
                    <a:pt x="1517" y="182"/>
                    <a:pt x="1487" y="101"/>
                  </a:cubicBezTo>
                  <a:cubicBezTo>
                    <a:pt x="1470" y="44"/>
                    <a:pt x="1409" y="0"/>
                    <a:pt x="1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3"/>
            <p:cNvSpPr/>
            <p:nvPr/>
          </p:nvSpPr>
          <p:spPr>
            <a:xfrm>
              <a:off x="4217850" y="4404025"/>
              <a:ext cx="1174450" cy="2550"/>
            </a:xfrm>
            <a:custGeom>
              <a:avLst/>
              <a:gdLst/>
              <a:ahLst/>
              <a:cxnLst/>
              <a:rect l="l" t="t" r="r" b="b"/>
              <a:pathLst>
                <a:path w="46978" h="102" extrusionOk="0">
                  <a:moveTo>
                    <a:pt x="51" y="0"/>
                  </a:moveTo>
                  <a:cubicBezTo>
                    <a:pt x="21" y="0"/>
                    <a:pt x="0" y="20"/>
                    <a:pt x="0" y="50"/>
                  </a:cubicBezTo>
                  <a:cubicBezTo>
                    <a:pt x="0" y="70"/>
                    <a:pt x="21" y="101"/>
                    <a:pt x="51" y="101"/>
                  </a:cubicBezTo>
                  <a:lnTo>
                    <a:pt x="46937" y="101"/>
                  </a:lnTo>
                  <a:cubicBezTo>
                    <a:pt x="46957" y="101"/>
                    <a:pt x="46977" y="70"/>
                    <a:pt x="46977" y="50"/>
                  </a:cubicBezTo>
                  <a:cubicBezTo>
                    <a:pt x="46977" y="20"/>
                    <a:pt x="46957" y="0"/>
                    <a:pt x="46937" y="0"/>
                  </a:cubicBezTo>
                  <a:close/>
                </a:path>
              </a:pathLst>
            </a:custGeom>
            <a:solidFill>
              <a:srgbClr val="EF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93"/>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How We Created the Models</a:t>
            </a:r>
            <a:endParaRPr>
              <a:solidFill>
                <a:schemeClr val="lt2"/>
              </a:solidFill>
            </a:endParaRPr>
          </a:p>
        </p:txBody>
      </p:sp>
      <p:sp>
        <p:nvSpPr>
          <p:cNvPr id="1855" name="Google Shape;1855;p94"/>
          <p:cNvSpPr txBox="1">
            <a:spLocks noGrp="1"/>
          </p:cNvSpPr>
          <p:nvPr>
            <p:ph type="subTitle" idx="1"/>
          </p:nvPr>
        </p:nvSpPr>
        <p:spPr>
          <a:xfrm>
            <a:off x="720000" y="25927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Using all variables after data cleaning</a:t>
            </a:r>
            <a:endParaRPr>
              <a:latin typeface="Lexend Deca"/>
              <a:ea typeface="Lexend Deca"/>
              <a:cs typeface="Lexend Deca"/>
              <a:sym typeface="Lexend Deca"/>
            </a:endParaRPr>
          </a:p>
        </p:txBody>
      </p:sp>
      <p:sp>
        <p:nvSpPr>
          <p:cNvPr id="1856" name="Google Shape;1856;p94"/>
          <p:cNvSpPr txBox="1">
            <a:spLocks noGrp="1"/>
          </p:cNvSpPr>
          <p:nvPr>
            <p:ph type="subTitle" idx="2"/>
          </p:nvPr>
        </p:nvSpPr>
        <p:spPr>
          <a:xfrm>
            <a:off x="720000" y="21526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1. Created the Complete Model </a:t>
            </a:r>
            <a:endParaRPr>
              <a:solidFill>
                <a:schemeClr val="accent2"/>
              </a:solidFill>
            </a:endParaRPr>
          </a:p>
        </p:txBody>
      </p:sp>
      <p:sp>
        <p:nvSpPr>
          <p:cNvPr id="1857" name="Google Shape;1857;p94"/>
          <p:cNvSpPr txBox="1">
            <a:spLocks noGrp="1"/>
          </p:cNvSpPr>
          <p:nvPr>
            <p:ph type="subTitle" idx="3"/>
          </p:nvPr>
        </p:nvSpPr>
        <p:spPr>
          <a:xfrm>
            <a:off x="3420300" y="25927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High VIF values indicate multicollinearity. An </a:t>
            </a:r>
            <a:r>
              <a:rPr lang="en" b="1">
                <a:latin typeface="Lexend Deca"/>
                <a:ea typeface="Lexend Deca"/>
                <a:cs typeface="Lexend Deca"/>
                <a:sym typeface="Lexend Deca"/>
              </a:rPr>
              <a:t>assumption</a:t>
            </a:r>
            <a:r>
              <a:rPr lang="en">
                <a:latin typeface="Lexend Deca"/>
                <a:ea typeface="Lexend Deca"/>
                <a:cs typeface="Lexend Deca"/>
                <a:sym typeface="Lexend Deca"/>
              </a:rPr>
              <a:t> of linear regression is that </a:t>
            </a:r>
            <a:r>
              <a:rPr lang="en" b="1">
                <a:latin typeface="Lexend Deca"/>
                <a:ea typeface="Lexend Deca"/>
                <a:cs typeface="Lexend Deca"/>
                <a:sym typeface="Lexend Deca"/>
              </a:rPr>
              <a:t>no multicollinearity</a:t>
            </a:r>
            <a:r>
              <a:rPr lang="en">
                <a:latin typeface="Lexend Deca"/>
                <a:ea typeface="Lexend Deca"/>
                <a:cs typeface="Lexend Deca"/>
                <a:sym typeface="Lexend Deca"/>
              </a:rPr>
              <a:t> is present. We removed until VIF &lt; 10</a:t>
            </a:r>
            <a:endParaRPr>
              <a:latin typeface="Lexend Deca"/>
              <a:ea typeface="Lexend Deca"/>
              <a:cs typeface="Lexend Deca"/>
              <a:sym typeface="Lexend Deca"/>
            </a:endParaRPr>
          </a:p>
        </p:txBody>
      </p:sp>
      <p:sp>
        <p:nvSpPr>
          <p:cNvPr id="1858" name="Google Shape;1858;p94"/>
          <p:cNvSpPr txBox="1">
            <a:spLocks noGrp="1"/>
          </p:cNvSpPr>
          <p:nvPr>
            <p:ph type="subTitle" idx="4"/>
          </p:nvPr>
        </p:nvSpPr>
        <p:spPr>
          <a:xfrm>
            <a:off x="3420300" y="21526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2. Removed based on VIF</a:t>
            </a:r>
            <a:endParaRPr>
              <a:solidFill>
                <a:schemeClr val="accent2"/>
              </a:solidFill>
            </a:endParaRPr>
          </a:p>
        </p:txBody>
      </p:sp>
      <p:sp>
        <p:nvSpPr>
          <p:cNvPr id="1859" name="Google Shape;1859;p94"/>
          <p:cNvSpPr txBox="1">
            <a:spLocks noGrp="1"/>
          </p:cNvSpPr>
          <p:nvPr>
            <p:ph type="subTitle" idx="5"/>
          </p:nvPr>
        </p:nvSpPr>
        <p:spPr>
          <a:xfrm>
            <a:off x="6120600" y="25927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Variables that did not provide a significant contribution to the prediction removed</a:t>
            </a:r>
            <a:endParaRPr>
              <a:latin typeface="Lexend Deca"/>
              <a:ea typeface="Lexend Deca"/>
              <a:cs typeface="Lexend Deca"/>
              <a:sym typeface="Lexend Deca"/>
            </a:endParaRPr>
          </a:p>
        </p:txBody>
      </p:sp>
      <p:sp>
        <p:nvSpPr>
          <p:cNvPr id="1860" name="Google Shape;1860;p94"/>
          <p:cNvSpPr txBox="1">
            <a:spLocks noGrp="1"/>
          </p:cNvSpPr>
          <p:nvPr>
            <p:ph type="subTitle" idx="6"/>
          </p:nvPr>
        </p:nvSpPr>
        <p:spPr>
          <a:xfrm>
            <a:off x="6120600" y="21526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3. Backwards Elimination (AIC)</a:t>
            </a:r>
            <a:endParaRPr>
              <a:solidFill>
                <a:schemeClr val="accent2"/>
              </a:solidFill>
            </a:endParaRPr>
          </a:p>
        </p:txBody>
      </p:sp>
      <p:sp>
        <p:nvSpPr>
          <p:cNvPr id="1861" name="Google Shape;1861;p94"/>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Live Demonstration in R</a:t>
            </a:r>
            <a:endParaRPr>
              <a:solidFill>
                <a:schemeClr val="lt2"/>
              </a:solidFill>
            </a:endParaRPr>
          </a:p>
        </p:txBody>
      </p:sp>
      <p:sp>
        <p:nvSpPr>
          <p:cNvPr id="1867" name="Google Shape;1867;p95"/>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Lexend Deca"/>
                <a:ea typeface="Lexend Deca"/>
                <a:cs typeface="Lexend Deca"/>
                <a:sym typeface="Lexend Deca"/>
              </a:rPr>
              <a:t>Now, we will demonstrate how we derived UK’s linear regression model in R</a:t>
            </a:r>
            <a:endParaRPr>
              <a:latin typeface="Lexend Deca"/>
              <a:ea typeface="Lexend Deca"/>
              <a:cs typeface="Lexend Deca"/>
              <a:sym typeface="Lexend Deca"/>
            </a:endParaRPr>
          </a:p>
        </p:txBody>
      </p:sp>
      <p:pic>
        <p:nvPicPr>
          <p:cNvPr id="1868" name="Google Shape;1868;p95"/>
          <p:cNvPicPr preferRelativeResize="0"/>
          <p:nvPr/>
        </p:nvPicPr>
        <p:blipFill>
          <a:blip r:embed="rId3">
            <a:alphaModFix/>
          </a:blip>
          <a:stretch>
            <a:fillRect/>
          </a:stretch>
        </p:blipFill>
        <p:spPr>
          <a:xfrm>
            <a:off x="1243300" y="2445500"/>
            <a:ext cx="2652275" cy="930750"/>
          </a:xfrm>
          <a:prstGeom prst="rect">
            <a:avLst/>
          </a:prstGeom>
          <a:noFill/>
          <a:ln>
            <a:noFill/>
          </a:ln>
        </p:spPr>
      </p:pic>
      <p:sp>
        <p:nvSpPr>
          <p:cNvPr id="1869" name="Google Shape;1869;p95"/>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pic>
        <p:nvPicPr>
          <p:cNvPr id="1874" name="Google Shape;1874;p96"/>
          <p:cNvPicPr preferRelativeResize="0"/>
          <p:nvPr/>
        </p:nvPicPr>
        <p:blipFill>
          <a:blip r:embed="rId3">
            <a:alphaModFix/>
          </a:blip>
          <a:stretch>
            <a:fillRect/>
          </a:stretch>
        </p:blipFill>
        <p:spPr>
          <a:xfrm>
            <a:off x="1681575" y="234700"/>
            <a:ext cx="5322875" cy="879223"/>
          </a:xfrm>
          <a:prstGeom prst="rect">
            <a:avLst/>
          </a:prstGeom>
          <a:noFill/>
          <a:ln>
            <a:noFill/>
          </a:ln>
        </p:spPr>
      </p:pic>
      <p:pic>
        <p:nvPicPr>
          <p:cNvPr id="1875" name="Google Shape;1875;p96"/>
          <p:cNvPicPr preferRelativeResize="0"/>
          <p:nvPr/>
        </p:nvPicPr>
        <p:blipFill>
          <a:blip r:embed="rId4">
            <a:alphaModFix/>
          </a:blip>
          <a:stretch>
            <a:fillRect/>
          </a:stretch>
        </p:blipFill>
        <p:spPr>
          <a:xfrm>
            <a:off x="1681575" y="1230923"/>
            <a:ext cx="5322875" cy="1342490"/>
          </a:xfrm>
          <a:prstGeom prst="rect">
            <a:avLst/>
          </a:prstGeom>
          <a:noFill/>
          <a:ln>
            <a:noFill/>
          </a:ln>
        </p:spPr>
      </p:pic>
      <p:pic>
        <p:nvPicPr>
          <p:cNvPr id="1876" name="Google Shape;1876;p96"/>
          <p:cNvPicPr preferRelativeResize="0"/>
          <p:nvPr/>
        </p:nvPicPr>
        <p:blipFill>
          <a:blip r:embed="rId5">
            <a:alphaModFix/>
          </a:blip>
          <a:stretch>
            <a:fillRect/>
          </a:stretch>
        </p:blipFill>
        <p:spPr>
          <a:xfrm>
            <a:off x="1681575" y="2690388"/>
            <a:ext cx="5322875" cy="1013869"/>
          </a:xfrm>
          <a:prstGeom prst="rect">
            <a:avLst/>
          </a:prstGeom>
          <a:noFill/>
          <a:ln>
            <a:noFill/>
          </a:ln>
        </p:spPr>
      </p:pic>
      <p:pic>
        <p:nvPicPr>
          <p:cNvPr id="1877" name="Google Shape;1877;p96"/>
          <p:cNvPicPr preferRelativeResize="0"/>
          <p:nvPr/>
        </p:nvPicPr>
        <p:blipFill>
          <a:blip r:embed="rId6">
            <a:alphaModFix/>
          </a:blip>
          <a:stretch>
            <a:fillRect/>
          </a:stretch>
        </p:blipFill>
        <p:spPr>
          <a:xfrm>
            <a:off x="1681575" y="3821251"/>
            <a:ext cx="5322875" cy="1087549"/>
          </a:xfrm>
          <a:prstGeom prst="rect">
            <a:avLst/>
          </a:prstGeom>
          <a:noFill/>
          <a:ln>
            <a:noFill/>
          </a:ln>
        </p:spPr>
      </p:pic>
      <p:sp>
        <p:nvSpPr>
          <p:cNvPr id="1878" name="Google Shape;1878;p96"/>
          <p:cNvSpPr txBox="1"/>
          <p:nvPr/>
        </p:nvSpPr>
        <p:spPr>
          <a:xfrm>
            <a:off x="177675" y="540000"/>
            <a:ext cx="1503900" cy="4063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Lexend Deca"/>
                <a:ea typeface="Lexend Deca"/>
                <a:cs typeface="Lexend Deca"/>
                <a:sym typeface="Lexend Deca"/>
              </a:rPr>
              <a:t>Canada</a:t>
            </a: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l"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r>
              <a:rPr lang="en">
                <a:latin typeface="Lexend Deca"/>
                <a:ea typeface="Lexend Deca"/>
                <a:cs typeface="Lexend Deca"/>
                <a:sym typeface="Lexend Deca"/>
              </a:rPr>
              <a:t>Netherlands</a:t>
            </a: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r>
              <a:rPr lang="en">
                <a:latin typeface="Lexend Deca"/>
                <a:ea typeface="Lexend Deca"/>
                <a:cs typeface="Lexend Deca"/>
                <a:sym typeface="Lexend Deca"/>
              </a:rPr>
              <a:t>Russia</a:t>
            </a: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endParaRPr>
              <a:latin typeface="Lexend Deca"/>
              <a:ea typeface="Lexend Deca"/>
              <a:cs typeface="Lexend Deca"/>
              <a:sym typeface="Lexend Deca"/>
            </a:endParaRPr>
          </a:p>
          <a:p>
            <a:pPr marL="0" lvl="0" indent="0" algn="r" rtl="0">
              <a:spcBef>
                <a:spcPts val="0"/>
              </a:spcBef>
              <a:spcAft>
                <a:spcPts val="0"/>
              </a:spcAft>
              <a:buNone/>
            </a:pPr>
            <a:r>
              <a:rPr lang="en">
                <a:latin typeface="Lexend Deca"/>
                <a:ea typeface="Lexend Deca"/>
                <a:cs typeface="Lexend Deca"/>
                <a:sym typeface="Lexend Deca"/>
              </a:rPr>
              <a:t>Sweden</a:t>
            </a:r>
            <a:endParaRPr>
              <a:latin typeface="Lexend Deca"/>
              <a:ea typeface="Lexend Deca"/>
              <a:cs typeface="Lexend Deca"/>
              <a:sym typeface="Lexend Deca"/>
            </a:endParaRPr>
          </a:p>
        </p:txBody>
      </p:sp>
      <p:sp>
        <p:nvSpPr>
          <p:cNvPr id="1879" name="Google Shape;1879;p96"/>
          <p:cNvSpPr txBox="1"/>
          <p:nvPr/>
        </p:nvSpPr>
        <p:spPr>
          <a:xfrm>
            <a:off x="6862675" y="1113925"/>
            <a:ext cx="22422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 PLUS Rounded 1c"/>
              <a:buChar char="-"/>
            </a:pPr>
            <a:r>
              <a:rPr lang="en">
                <a:latin typeface="Lexend Deca"/>
                <a:ea typeface="Lexend Deca"/>
                <a:cs typeface="Lexend Deca"/>
                <a:sym typeface="Lexend Deca"/>
              </a:rPr>
              <a:t>All variables have </a:t>
            </a:r>
            <a:r>
              <a:rPr lang="en" b="1">
                <a:latin typeface="Lexend Deca"/>
                <a:ea typeface="Lexend Deca"/>
                <a:cs typeface="Lexend Deca"/>
                <a:sym typeface="Lexend Deca"/>
              </a:rPr>
              <a:t>p-value &lt; 5%</a:t>
            </a:r>
            <a:r>
              <a:rPr lang="en">
                <a:latin typeface="Lexend Deca"/>
                <a:ea typeface="Lexend Deca"/>
                <a:cs typeface="Lexend Deca"/>
                <a:sym typeface="Lexend Deca"/>
              </a:rPr>
              <a:t> and hence are significant in modelling exchange rates (except for `Gross fixed investment` for Sweden’s model)</a:t>
            </a:r>
            <a:endParaRPr>
              <a:latin typeface="Lexend Deca"/>
              <a:ea typeface="Lexend Deca"/>
              <a:cs typeface="Lexend Deca"/>
              <a:sym typeface="Lexend Deca"/>
            </a:endParaRPr>
          </a:p>
          <a:p>
            <a:pPr marL="0" lvl="0" indent="0" algn="l" rtl="0">
              <a:spcBef>
                <a:spcPts val="0"/>
              </a:spcBef>
              <a:spcAft>
                <a:spcPts val="0"/>
              </a:spcAft>
              <a:buNone/>
            </a:pP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Our decision to remove based on VIF, then AIC was sound</a:t>
            </a:r>
            <a:endParaRPr>
              <a:latin typeface="Lexend Deca"/>
              <a:ea typeface="Lexend Deca"/>
              <a:cs typeface="Lexend Deca"/>
              <a:sym typeface="Lexend Deca"/>
            </a:endParaRPr>
          </a:p>
        </p:txBody>
      </p:sp>
      <p:sp>
        <p:nvSpPr>
          <p:cNvPr id="1880" name="Google Shape;1880;p96"/>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
        <p:nvSpPr>
          <p:cNvPr id="1881" name="Google Shape;1881;p96"/>
          <p:cNvSpPr txBox="1">
            <a:spLocks noGrp="1"/>
          </p:cNvSpPr>
          <p:nvPr>
            <p:ph type="body" idx="1"/>
          </p:nvPr>
        </p:nvSpPr>
        <p:spPr>
          <a:xfrm>
            <a:off x="0" y="0"/>
            <a:ext cx="3030300" cy="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Models</a:t>
            </a:r>
            <a:endParaRPr b="1">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9"/>
                                        </p:tgtEl>
                                        <p:attrNameLst>
                                          <p:attrName>style.visibility</p:attrName>
                                        </p:attrNameLst>
                                      </p:cBhvr>
                                      <p:to>
                                        <p:strVal val="visible"/>
                                      </p:to>
                                    </p:set>
                                    <p:animEffect transition="in" filter="fade">
                                      <p:cBhvr>
                                        <p:cTn id="7" dur="1000"/>
                                        <p:tgtEl>
                                          <p:spTgt spid="1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97"/>
          <p:cNvSpPr txBox="1">
            <a:spLocks noGrp="1"/>
          </p:cNvSpPr>
          <p:nvPr>
            <p:ph type="body" idx="1"/>
          </p:nvPr>
        </p:nvSpPr>
        <p:spPr>
          <a:xfrm>
            <a:off x="0" y="0"/>
            <a:ext cx="8217600" cy="12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Evaluating Linear Regression Models</a:t>
            </a:r>
            <a:endParaRPr b="1">
              <a:solidFill>
                <a:schemeClr val="lt2"/>
              </a:solidFill>
            </a:endParaRPr>
          </a:p>
        </p:txBody>
      </p:sp>
      <p:sp>
        <p:nvSpPr>
          <p:cNvPr id="1887" name="Google Shape;1887;p97"/>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graphicFrame>
        <p:nvGraphicFramePr>
          <p:cNvPr id="1888" name="Google Shape;1888;p97"/>
          <p:cNvGraphicFramePr/>
          <p:nvPr/>
        </p:nvGraphicFramePr>
        <p:xfrm>
          <a:off x="2121925" y="671275"/>
          <a:ext cx="3000000" cy="3000000"/>
        </p:xfrm>
        <a:graphic>
          <a:graphicData uri="http://schemas.openxmlformats.org/drawingml/2006/table">
            <a:tbl>
              <a:tblPr>
                <a:noFill/>
                <a:tableStyleId>{34D9E6EF-6A8F-418D-AA4A-268B9B889344}</a:tableStyleId>
              </a:tblPr>
              <a:tblGrid>
                <a:gridCol w="1530950">
                  <a:extLst>
                    <a:ext uri="{9D8B030D-6E8A-4147-A177-3AD203B41FA5}">
                      <a16:colId xmlns:a16="http://schemas.microsoft.com/office/drawing/2014/main" val="20000"/>
                    </a:ext>
                  </a:extLst>
                </a:gridCol>
                <a:gridCol w="756250">
                  <a:extLst>
                    <a:ext uri="{9D8B030D-6E8A-4147-A177-3AD203B41FA5}">
                      <a16:colId xmlns:a16="http://schemas.microsoft.com/office/drawing/2014/main" val="20001"/>
                    </a:ext>
                  </a:extLst>
                </a:gridCol>
                <a:gridCol w="1155900">
                  <a:extLst>
                    <a:ext uri="{9D8B030D-6E8A-4147-A177-3AD203B41FA5}">
                      <a16:colId xmlns:a16="http://schemas.microsoft.com/office/drawing/2014/main" val="20002"/>
                    </a:ext>
                  </a:extLst>
                </a:gridCol>
                <a:gridCol w="1155900">
                  <a:extLst>
                    <a:ext uri="{9D8B030D-6E8A-4147-A177-3AD203B41FA5}">
                      <a16:colId xmlns:a16="http://schemas.microsoft.com/office/drawing/2014/main" val="20003"/>
                    </a:ext>
                  </a:extLst>
                </a:gridCol>
                <a:gridCol w="1155900">
                  <a:extLst>
                    <a:ext uri="{9D8B030D-6E8A-4147-A177-3AD203B41FA5}">
                      <a16:colId xmlns:a16="http://schemas.microsoft.com/office/drawing/2014/main" val="20004"/>
                    </a:ext>
                  </a:extLst>
                </a:gridCol>
              </a:tblGrid>
              <a:tr h="398225">
                <a:tc gridSpan="2">
                  <a:txBody>
                    <a:bodyPr/>
                    <a:lstStyle/>
                    <a:p>
                      <a:pPr marL="0" lvl="0" indent="0" algn="ctr" rtl="0">
                        <a:spcBef>
                          <a:spcPts val="0"/>
                        </a:spcBef>
                        <a:spcAft>
                          <a:spcPts val="1000"/>
                        </a:spcAft>
                        <a:buNone/>
                      </a:pPr>
                      <a:r>
                        <a:rPr lang="en" sz="1100" b="1">
                          <a:latin typeface="Lexend Deca"/>
                          <a:ea typeface="Lexend Deca"/>
                          <a:cs typeface="Lexend Deca"/>
                          <a:sym typeface="Lexend Deca"/>
                        </a:rPr>
                        <a:t>Country</a:t>
                      </a:r>
                      <a:endParaRPr sz="1100" b="1">
                        <a:latin typeface="Lexend Deca"/>
                        <a:ea typeface="Lexend Deca"/>
                        <a:cs typeface="Lexend Deca"/>
                        <a:sym typeface="Lexend Deca"/>
                      </a:endParaRPr>
                    </a:p>
                  </a:txBody>
                  <a:tcPr marL="63500" marR="63500" marT="63500" marB="63500">
                    <a:solidFill>
                      <a:srgbClr val="CFE2F3"/>
                    </a:solidFill>
                  </a:tcPr>
                </a:tc>
                <a:tc h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Model</a:t>
                      </a:r>
                      <a:endParaRPr sz="1100" b="1">
                        <a:latin typeface="Lexend Deca"/>
                        <a:ea typeface="Lexend Deca"/>
                        <a:cs typeface="Lexend Deca"/>
                        <a:sym typeface="Lexend Deca"/>
                      </a:endParaRPr>
                    </a:p>
                  </a:txBody>
                  <a:tcPr marL="63500" marR="63500" marT="63500" marB="63500">
                    <a:solidFill>
                      <a:srgbClr val="CFE2F3"/>
                    </a:solidFill>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Trainset Error</a:t>
                      </a:r>
                      <a:endParaRPr sz="1100" b="1">
                        <a:latin typeface="Lexend Deca"/>
                        <a:ea typeface="Lexend Deca"/>
                        <a:cs typeface="Lexend Deca"/>
                        <a:sym typeface="Lexend Deca"/>
                      </a:endParaRPr>
                    </a:p>
                  </a:txBody>
                  <a:tcPr marL="63500" marR="63500" marT="63500" marB="63500">
                    <a:solidFill>
                      <a:srgbClr val="CFE2F3"/>
                    </a:solidFill>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Testset Error</a:t>
                      </a:r>
                      <a:endParaRPr sz="1100" b="1">
                        <a:latin typeface="Lexend Deca"/>
                        <a:ea typeface="Lexend Deca"/>
                        <a:cs typeface="Lexend Deca"/>
                        <a:sym typeface="Lexend Deca"/>
                      </a:endParaRPr>
                    </a:p>
                  </a:txBody>
                  <a:tcPr marL="63500" marR="63500" marT="63500" marB="63500">
                    <a:solidFill>
                      <a:srgbClr val="CFE2F3"/>
                    </a:solidFill>
                  </a:tcPr>
                </a:tc>
                <a:extLst>
                  <a:ext uri="{0D108BD9-81ED-4DB2-BD59-A6C34878D82A}">
                    <a16:rowId xmlns:a16="http://schemas.microsoft.com/office/drawing/2014/main" val="10000"/>
                  </a:ext>
                </a:extLst>
              </a:tr>
              <a:tr h="398225">
                <a:tc rowSpan="3">
                  <a:txBody>
                    <a:bodyPr/>
                    <a:lstStyle/>
                    <a:p>
                      <a:pPr marL="0" lvl="0" indent="0" algn="ctr" rtl="0">
                        <a:spcBef>
                          <a:spcPts val="0"/>
                        </a:spcBef>
                        <a:spcAft>
                          <a:spcPts val="1000"/>
                        </a:spcAft>
                        <a:buNone/>
                      </a:pPr>
                      <a:r>
                        <a:rPr lang="en" sz="1100" b="1">
                          <a:latin typeface="Lexend Deca"/>
                          <a:ea typeface="Lexend Deca"/>
                          <a:cs typeface="Lexend Deca"/>
                          <a:sym typeface="Lexend Deca"/>
                        </a:rPr>
                        <a:t>Canada</a:t>
                      </a:r>
                      <a:endParaRPr sz="1100" b="1">
                        <a:latin typeface="Lexend Deca"/>
                        <a:ea typeface="Lexend Deca"/>
                        <a:cs typeface="Lexend Deca"/>
                        <a:sym typeface="Lexend Deca"/>
                      </a:endParaRPr>
                    </a:p>
                  </a:txBody>
                  <a:tcPr marL="63500" marR="63500" marT="63500" marB="63500"/>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Complete</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0.034374</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0.037026</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1"/>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2</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VIF</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0.074768</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0.078237</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2"/>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3</a:t>
                      </a:r>
                      <a:endParaRPr sz="1100" b="1">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AIC</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0.074768</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0.078237</a:t>
                      </a:r>
                      <a:endParaRPr sz="1100">
                        <a:latin typeface="Lexend Deca"/>
                        <a:ea typeface="Lexend Deca"/>
                        <a:cs typeface="Lexend Deca"/>
                        <a:sym typeface="Lexend Deca"/>
                      </a:endParaRPr>
                    </a:p>
                  </a:txBody>
                  <a:tcPr marL="63500" marR="63500" marT="63500" marB="63500">
                    <a:solidFill>
                      <a:srgbClr val="D9EAD3"/>
                    </a:solidFill>
                  </a:tcPr>
                </a:tc>
                <a:extLst>
                  <a:ext uri="{0D108BD9-81ED-4DB2-BD59-A6C34878D82A}">
                    <a16:rowId xmlns:a16="http://schemas.microsoft.com/office/drawing/2014/main" val="10003"/>
                  </a:ext>
                </a:extLst>
              </a:tr>
              <a:tr h="398225">
                <a:tc rowSpan="3">
                  <a:txBody>
                    <a:bodyPr/>
                    <a:lstStyle/>
                    <a:p>
                      <a:pPr marL="0" lvl="0" indent="0" algn="ctr" rtl="0">
                        <a:spcBef>
                          <a:spcPts val="0"/>
                        </a:spcBef>
                        <a:spcAft>
                          <a:spcPts val="1000"/>
                        </a:spcAft>
                        <a:buNone/>
                      </a:pPr>
                      <a:r>
                        <a:rPr lang="en" sz="1100" b="1">
                          <a:latin typeface="Lexend Deca"/>
                          <a:ea typeface="Lexend Deca"/>
                          <a:cs typeface="Lexend Deca"/>
                          <a:sym typeface="Lexend Deca"/>
                        </a:rPr>
                        <a:t>Netherlands</a:t>
                      </a:r>
                      <a:endParaRPr sz="1100" b="1">
                        <a:latin typeface="Lexend Deca"/>
                        <a:ea typeface="Lexend Deca"/>
                        <a:cs typeface="Lexend Deca"/>
                        <a:sym typeface="Lexend Deca"/>
                      </a:endParaRPr>
                    </a:p>
                  </a:txBody>
                  <a:tcPr marL="63500" marR="63500" marT="63500" marB="63500"/>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4</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Complete</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0.035298</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0.039499</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4"/>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5</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VIF</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0.047603</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0.072332</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5"/>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6</a:t>
                      </a:r>
                      <a:endParaRPr sz="1100" b="1">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AIC</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0.047603</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0.072332</a:t>
                      </a:r>
                      <a:endParaRPr sz="1100">
                        <a:latin typeface="Lexend Deca"/>
                        <a:ea typeface="Lexend Deca"/>
                        <a:cs typeface="Lexend Deca"/>
                        <a:sym typeface="Lexend Deca"/>
                      </a:endParaRPr>
                    </a:p>
                  </a:txBody>
                  <a:tcPr marL="63500" marR="63500" marT="63500" marB="63500">
                    <a:solidFill>
                      <a:srgbClr val="D9EAD3"/>
                    </a:solidFill>
                  </a:tcPr>
                </a:tc>
                <a:extLst>
                  <a:ext uri="{0D108BD9-81ED-4DB2-BD59-A6C34878D82A}">
                    <a16:rowId xmlns:a16="http://schemas.microsoft.com/office/drawing/2014/main" val="10006"/>
                  </a:ext>
                </a:extLst>
              </a:tr>
              <a:tr h="398225">
                <a:tc rowSpan="3">
                  <a:txBody>
                    <a:bodyPr/>
                    <a:lstStyle/>
                    <a:p>
                      <a:pPr marL="0" lvl="0" indent="0" algn="ctr" rtl="0">
                        <a:spcBef>
                          <a:spcPts val="0"/>
                        </a:spcBef>
                        <a:spcAft>
                          <a:spcPts val="1000"/>
                        </a:spcAft>
                        <a:buNone/>
                      </a:pPr>
                      <a:r>
                        <a:rPr lang="en" sz="1100" b="1">
                          <a:latin typeface="Lexend Deca"/>
                          <a:ea typeface="Lexend Deca"/>
                          <a:cs typeface="Lexend Deca"/>
                          <a:sym typeface="Lexend Deca"/>
                        </a:rPr>
                        <a:t>Russia</a:t>
                      </a:r>
                      <a:endParaRPr sz="1100" b="1">
                        <a:latin typeface="Lexend Deca"/>
                        <a:ea typeface="Lexend Deca"/>
                        <a:cs typeface="Lexend Deca"/>
                        <a:sym typeface="Lexend Deca"/>
                      </a:endParaRPr>
                    </a:p>
                  </a:txBody>
                  <a:tcPr marL="63500" marR="63500" marT="63500" marB="63500"/>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7</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Complete</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7.779643</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12.124396</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7"/>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8</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VIF</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9.443954</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10.172301</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8"/>
                  </a:ext>
                </a:extLst>
              </a:tr>
              <a:tr h="3982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9</a:t>
                      </a:r>
                      <a:endParaRPr sz="1100" b="1">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AIC</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9.595250</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9.324460</a:t>
                      </a:r>
                      <a:endParaRPr sz="1100">
                        <a:latin typeface="Lexend Deca"/>
                        <a:ea typeface="Lexend Deca"/>
                        <a:cs typeface="Lexend Deca"/>
                        <a:sym typeface="Lexend Deca"/>
                      </a:endParaRPr>
                    </a:p>
                  </a:txBody>
                  <a:tcPr marL="63500" marR="63500" marT="63500" marB="63500">
                    <a:solidFill>
                      <a:srgbClr val="D9EAD3"/>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graphicFrame>
        <p:nvGraphicFramePr>
          <p:cNvPr id="1893" name="Google Shape;1893;p98"/>
          <p:cNvGraphicFramePr/>
          <p:nvPr/>
        </p:nvGraphicFramePr>
        <p:xfrm>
          <a:off x="1320825" y="997338"/>
          <a:ext cx="3000000" cy="3000000"/>
        </p:xfrm>
        <a:graphic>
          <a:graphicData uri="http://schemas.openxmlformats.org/drawingml/2006/table">
            <a:tbl>
              <a:tblPr>
                <a:noFill/>
                <a:tableStyleId>{34D9E6EF-6A8F-418D-AA4A-268B9B889344}</a:tableStyleId>
              </a:tblPr>
              <a:tblGrid>
                <a:gridCol w="1729800">
                  <a:extLst>
                    <a:ext uri="{9D8B030D-6E8A-4147-A177-3AD203B41FA5}">
                      <a16:colId xmlns:a16="http://schemas.microsoft.com/office/drawing/2014/main" val="20000"/>
                    </a:ext>
                  </a:extLst>
                </a:gridCol>
                <a:gridCol w="854475">
                  <a:extLst>
                    <a:ext uri="{9D8B030D-6E8A-4147-A177-3AD203B41FA5}">
                      <a16:colId xmlns:a16="http://schemas.microsoft.com/office/drawing/2014/main" val="20001"/>
                    </a:ext>
                  </a:extLst>
                </a:gridCol>
                <a:gridCol w="1306025">
                  <a:extLst>
                    <a:ext uri="{9D8B030D-6E8A-4147-A177-3AD203B41FA5}">
                      <a16:colId xmlns:a16="http://schemas.microsoft.com/office/drawing/2014/main" val="20002"/>
                    </a:ext>
                  </a:extLst>
                </a:gridCol>
                <a:gridCol w="1306025">
                  <a:extLst>
                    <a:ext uri="{9D8B030D-6E8A-4147-A177-3AD203B41FA5}">
                      <a16:colId xmlns:a16="http://schemas.microsoft.com/office/drawing/2014/main" val="20003"/>
                    </a:ext>
                  </a:extLst>
                </a:gridCol>
                <a:gridCol w="1306025">
                  <a:extLst>
                    <a:ext uri="{9D8B030D-6E8A-4147-A177-3AD203B41FA5}">
                      <a16:colId xmlns:a16="http://schemas.microsoft.com/office/drawing/2014/main" val="20004"/>
                    </a:ext>
                  </a:extLst>
                </a:gridCol>
              </a:tblGrid>
              <a:tr h="498125">
                <a:tc rowSpan="3">
                  <a:txBody>
                    <a:bodyPr/>
                    <a:lstStyle/>
                    <a:p>
                      <a:pPr marL="0" lvl="0" indent="0" algn="ctr" rtl="0">
                        <a:spcBef>
                          <a:spcPts val="0"/>
                        </a:spcBef>
                        <a:spcAft>
                          <a:spcPts val="1000"/>
                        </a:spcAft>
                        <a:buNone/>
                      </a:pPr>
                      <a:r>
                        <a:rPr lang="en" sz="1100" b="1">
                          <a:latin typeface="Lexend Deca"/>
                          <a:ea typeface="Lexend Deca"/>
                          <a:cs typeface="Lexend Deca"/>
                          <a:sym typeface="Lexend Deca"/>
                        </a:rPr>
                        <a:t>Sweden</a:t>
                      </a:r>
                      <a:endParaRPr sz="1100" b="1">
                        <a:latin typeface="Lexend Deca"/>
                        <a:ea typeface="Lexend Deca"/>
                        <a:cs typeface="Lexend Deca"/>
                        <a:sym typeface="Lexend Deca"/>
                      </a:endParaRPr>
                    </a:p>
                  </a:txBody>
                  <a:tcPr marL="63500" marR="63500" marT="63500" marB="63500"/>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10</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Complete</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0.322075</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0.407612</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0"/>
                  </a:ext>
                </a:extLst>
              </a:tr>
              <a:tr h="4981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11</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VIF</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0.500180</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0.512381</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1"/>
                  </a:ext>
                </a:extLst>
              </a:tr>
              <a:tr h="4981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12</a:t>
                      </a:r>
                      <a:endParaRPr sz="1100" b="1">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AIC</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0.508453</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0.439762</a:t>
                      </a:r>
                      <a:endParaRPr sz="1100">
                        <a:latin typeface="Lexend Deca"/>
                        <a:ea typeface="Lexend Deca"/>
                        <a:cs typeface="Lexend Deca"/>
                        <a:sym typeface="Lexend Deca"/>
                      </a:endParaRPr>
                    </a:p>
                  </a:txBody>
                  <a:tcPr marL="63500" marR="63500" marT="63500" marB="63500">
                    <a:solidFill>
                      <a:srgbClr val="D9EAD3"/>
                    </a:solidFill>
                  </a:tcPr>
                </a:tc>
                <a:extLst>
                  <a:ext uri="{0D108BD9-81ED-4DB2-BD59-A6C34878D82A}">
                    <a16:rowId xmlns:a16="http://schemas.microsoft.com/office/drawing/2014/main" val="10002"/>
                  </a:ext>
                </a:extLst>
              </a:tr>
              <a:tr h="498125">
                <a:tc rowSpan="3">
                  <a:txBody>
                    <a:bodyPr/>
                    <a:lstStyle/>
                    <a:p>
                      <a:pPr marL="0" lvl="0" indent="0" algn="ctr" rtl="0">
                        <a:spcBef>
                          <a:spcPts val="0"/>
                        </a:spcBef>
                        <a:spcAft>
                          <a:spcPts val="1000"/>
                        </a:spcAft>
                        <a:buNone/>
                      </a:pPr>
                      <a:r>
                        <a:rPr lang="en" sz="1100" b="1">
                          <a:latin typeface="Lexend Deca"/>
                          <a:ea typeface="Lexend Deca"/>
                          <a:cs typeface="Lexend Deca"/>
                          <a:sym typeface="Lexend Deca"/>
                        </a:rPr>
                        <a:t>UK</a:t>
                      </a:r>
                      <a:endParaRPr sz="1100" b="1">
                        <a:latin typeface="Lexend Deca"/>
                        <a:ea typeface="Lexend Deca"/>
                        <a:cs typeface="Lexend Deca"/>
                        <a:sym typeface="Lexend Deca"/>
                      </a:endParaRPr>
                    </a:p>
                  </a:txBody>
                  <a:tcPr marL="63500" marR="63500" marT="63500" marB="63500"/>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13</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Complete</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0.024581</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0.029124</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3"/>
                  </a:ext>
                </a:extLst>
              </a:tr>
              <a:tr h="4981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14</a:t>
                      </a:r>
                      <a:endParaRPr sz="1100" b="1">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VIF</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0.038313</a:t>
                      </a:r>
                      <a:endParaRPr sz="1100">
                        <a:latin typeface="Lexend Deca"/>
                        <a:ea typeface="Lexend Deca"/>
                        <a:cs typeface="Lexend Deca"/>
                        <a:sym typeface="Lexend Deca"/>
                      </a:endParaRPr>
                    </a:p>
                  </a:txBody>
                  <a:tcPr marL="63500" marR="63500" marT="63500" marB="63500"/>
                </a:tc>
                <a:tc>
                  <a:txBody>
                    <a:bodyPr/>
                    <a:lstStyle/>
                    <a:p>
                      <a:pPr marL="0" lvl="0" indent="0" algn="l" rtl="0">
                        <a:spcBef>
                          <a:spcPts val="0"/>
                        </a:spcBef>
                        <a:spcAft>
                          <a:spcPts val="1000"/>
                        </a:spcAft>
                        <a:buNone/>
                      </a:pPr>
                      <a:r>
                        <a:rPr lang="en" sz="1100">
                          <a:latin typeface="Lexend Deca"/>
                          <a:ea typeface="Lexend Deca"/>
                          <a:cs typeface="Lexend Deca"/>
                          <a:sym typeface="Lexend Deca"/>
                        </a:rPr>
                        <a:t>0.031272</a:t>
                      </a:r>
                      <a:endParaRPr sz="11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4"/>
                  </a:ext>
                </a:extLst>
              </a:tr>
              <a:tr h="498125">
                <a:tc vMerge="1">
                  <a:txBody>
                    <a:bodyPr/>
                    <a:lstStyle/>
                    <a:p>
                      <a:endParaRPr lang="en-US"/>
                    </a:p>
                  </a:txBody>
                  <a:tcPr/>
                </a:tc>
                <a:tc>
                  <a:txBody>
                    <a:bodyPr/>
                    <a:lstStyle/>
                    <a:p>
                      <a:pPr marL="0" lvl="0" indent="0" algn="ctr" rtl="0">
                        <a:spcBef>
                          <a:spcPts val="0"/>
                        </a:spcBef>
                        <a:spcAft>
                          <a:spcPts val="1000"/>
                        </a:spcAft>
                        <a:buNone/>
                      </a:pPr>
                      <a:r>
                        <a:rPr lang="en" sz="1100" b="1">
                          <a:latin typeface="Lexend Deca"/>
                          <a:ea typeface="Lexend Deca"/>
                          <a:cs typeface="Lexend Deca"/>
                          <a:sym typeface="Lexend Deca"/>
                        </a:rPr>
                        <a:t>15</a:t>
                      </a:r>
                      <a:endParaRPr sz="1100" b="1">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AIC</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0.038705</a:t>
                      </a:r>
                      <a:endParaRPr sz="1100">
                        <a:latin typeface="Lexend Deca"/>
                        <a:ea typeface="Lexend Deca"/>
                        <a:cs typeface="Lexend Deca"/>
                        <a:sym typeface="Lexend Deca"/>
                      </a:endParaRPr>
                    </a:p>
                  </a:txBody>
                  <a:tcPr marL="63500" marR="63500" marT="63500" marB="63500">
                    <a:solidFill>
                      <a:srgbClr val="D9EAD3"/>
                    </a:solidFill>
                  </a:tcPr>
                </a:tc>
                <a:tc>
                  <a:txBody>
                    <a:bodyPr/>
                    <a:lstStyle/>
                    <a:p>
                      <a:pPr marL="0" lvl="0" indent="0" algn="l" rtl="0">
                        <a:spcBef>
                          <a:spcPts val="0"/>
                        </a:spcBef>
                        <a:spcAft>
                          <a:spcPts val="1000"/>
                        </a:spcAft>
                        <a:buNone/>
                      </a:pPr>
                      <a:r>
                        <a:rPr lang="en" sz="1100">
                          <a:latin typeface="Lexend Deca"/>
                          <a:ea typeface="Lexend Deca"/>
                          <a:cs typeface="Lexend Deca"/>
                          <a:sym typeface="Lexend Deca"/>
                        </a:rPr>
                        <a:t>0.030144</a:t>
                      </a:r>
                      <a:endParaRPr sz="1100">
                        <a:latin typeface="Lexend Deca"/>
                        <a:ea typeface="Lexend Deca"/>
                        <a:cs typeface="Lexend Deca"/>
                        <a:sym typeface="Lexend Deca"/>
                      </a:endParaRPr>
                    </a:p>
                  </a:txBody>
                  <a:tcPr marL="63500" marR="63500" marT="63500" marB="63500">
                    <a:solidFill>
                      <a:srgbClr val="D9EAD3"/>
                    </a:solidFill>
                  </a:tcPr>
                </a:tc>
                <a:extLst>
                  <a:ext uri="{0D108BD9-81ED-4DB2-BD59-A6C34878D82A}">
                    <a16:rowId xmlns:a16="http://schemas.microsoft.com/office/drawing/2014/main" val="10005"/>
                  </a:ext>
                </a:extLst>
              </a:tr>
            </a:tbl>
          </a:graphicData>
        </a:graphic>
      </p:graphicFrame>
      <p:sp>
        <p:nvSpPr>
          <p:cNvPr id="1894" name="Google Shape;1894;p98"/>
          <p:cNvSpPr txBox="1"/>
          <p:nvPr/>
        </p:nvSpPr>
        <p:spPr>
          <a:xfrm>
            <a:off x="1320750" y="3929263"/>
            <a:ext cx="650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Lexend Deca"/>
                <a:ea typeface="Lexend Deca"/>
                <a:cs typeface="Lexend Deca"/>
                <a:sym typeface="Lexend Deca"/>
              </a:rPr>
              <a:t>Highlighted in green are the train/test errors of our finalised linear regression models</a:t>
            </a:r>
            <a:endParaRPr sz="1200" i="1">
              <a:latin typeface="Lexend Deca"/>
              <a:ea typeface="Lexend Deca"/>
              <a:cs typeface="Lexend Deca"/>
              <a:sym typeface="Lexend Deca"/>
            </a:endParaRPr>
          </a:p>
        </p:txBody>
      </p:sp>
      <p:sp>
        <p:nvSpPr>
          <p:cNvPr id="1895" name="Google Shape;1895;p98"/>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
        <p:nvSpPr>
          <p:cNvPr id="1896" name="Google Shape;1896;p98"/>
          <p:cNvSpPr txBox="1">
            <a:spLocks noGrp="1"/>
          </p:cNvSpPr>
          <p:nvPr>
            <p:ph type="body" idx="1"/>
          </p:nvPr>
        </p:nvSpPr>
        <p:spPr>
          <a:xfrm>
            <a:off x="0" y="0"/>
            <a:ext cx="8217600" cy="12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Evaluating Linear Regression Models</a:t>
            </a:r>
            <a:endParaRPr b="1">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72"/>
          <p:cNvSpPr/>
          <p:nvPr/>
        </p:nvSpPr>
        <p:spPr>
          <a:xfrm>
            <a:off x="724888" y="143478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p:cNvSpPr/>
          <p:nvPr/>
        </p:nvSpPr>
        <p:spPr>
          <a:xfrm>
            <a:off x="4636338" y="143478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p:cNvSpPr/>
          <p:nvPr/>
        </p:nvSpPr>
        <p:spPr>
          <a:xfrm>
            <a:off x="724888" y="29128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2"/>
          <p:cNvSpPr/>
          <p:nvPr/>
        </p:nvSpPr>
        <p:spPr>
          <a:xfrm>
            <a:off x="808200" y="1518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2"/>
          <p:cNvSpPr/>
          <p:nvPr/>
        </p:nvSpPr>
        <p:spPr>
          <a:xfrm>
            <a:off x="808200" y="2996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2"/>
          <p:cNvSpPr/>
          <p:nvPr/>
        </p:nvSpPr>
        <p:spPr>
          <a:xfrm>
            <a:off x="4719600" y="1518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Table of contents</a:t>
            </a:r>
            <a:endParaRPr>
              <a:solidFill>
                <a:schemeClr val="lt2"/>
              </a:solidFill>
            </a:endParaRPr>
          </a:p>
        </p:txBody>
      </p:sp>
      <p:sp>
        <p:nvSpPr>
          <p:cNvPr id="1357" name="Google Shape;1357;p72"/>
          <p:cNvSpPr txBox="1">
            <a:spLocks noGrp="1"/>
          </p:cNvSpPr>
          <p:nvPr>
            <p:ph type="title" idx="2"/>
          </p:nvPr>
        </p:nvSpPr>
        <p:spPr>
          <a:xfrm>
            <a:off x="681900" y="16486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58" name="Google Shape;1358;p72"/>
          <p:cNvSpPr txBox="1">
            <a:spLocks noGrp="1"/>
          </p:cNvSpPr>
          <p:nvPr>
            <p:ph type="subTitle" idx="3"/>
          </p:nvPr>
        </p:nvSpPr>
        <p:spPr>
          <a:xfrm>
            <a:off x="2074200" y="15536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Comparing Models</a:t>
            </a:r>
            <a:endParaRPr>
              <a:solidFill>
                <a:schemeClr val="accent2"/>
              </a:solidFill>
            </a:endParaRPr>
          </a:p>
        </p:txBody>
      </p:sp>
      <p:sp>
        <p:nvSpPr>
          <p:cNvPr id="1359" name="Google Shape;1359;p72"/>
          <p:cNvSpPr txBox="1">
            <a:spLocks noGrp="1"/>
          </p:cNvSpPr>
          <p:nvPr>
            <p:ph type="title" idx="4"/>
          </p:nvPr>
        </p:nvSpPr>
        <p:spPr>
          <a:xfrm>
            <a:off x="4593300" y="16486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360" name="Google Shape;1360;p72"/>
          <p:cNvSpPr txBox="1">
            <a:spLocks noGrp="1"/>
          </p:cNvSpPr>
          <p:nvPr>
            <p:ph type="subTitle" idx="6"/>
          </p:nvPr>
        </p:nvSpPr>
        <p:spPr>
          <a:xfrm>
            <a:off x="5985600" y="15536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Determining The Degree of Fluctuation</a:t>
            </a:r>
            <a:endParaRPr>
              <a:solidFill>
                <a:schemeClr val="accent2"/>
              </a:solidFill>
            </a:endParaRPr>
          </a:p>
        </p:txBody>
      </p:sp>
      <p:sp>
        <p:nvSpPr>
          <p:cNvPr id="1361" name="Google Shape;1361;p72"/>
          <p:cNvSpPr txBox="1">
            <a:spLocks noGrp="1"/>
          </p:cNvSpPr>
          <p:nvPr>
            <p:ph type="title" idx="7"/>
          </p:nvPr>
        </p:nvSpPr>
        <p:spPr>
          <a:xfrm>
            <a:off x="681900" y="31435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1362" name="Google Shape;1362;p72"/>
          <p:cNvSpPr txBox="1">
            <a:spLocks noGrp="1"/>
          </p:cNvSpPr>
          <p:nvPr>
            <p:ph type="subTitle" idx="9"/>
          </p:nvPr>
        </p:nvSpPr>
        <p:spPr>
          <a:xfrm>
            <a:off x="2074200" y="3088400"/>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Value Adding EIU reports</a:t>
            </a:r>
            <a:endParaRPr>
              <a:solidFill>
                <a:schemeClr val="accent2"/>
              </a:solidFill>
            </a:endParaRPr>
          </a:p>
        </p:txBody>
      </p:sp>
      <p:sp>
        <p:nvSpPr>
          <p:cNvPr id="1363" name="Google Shape;1363;p72"/>
          <p:cNvSpPr/>
          <p:nvPr/>
        </p:nvSpPr>
        <p:spPr>
          <a:xfrm>
            <a:off x="4636288" y="2912838"/>
            <a:ext cx="1302300" cy="1302300"/>
          </a:xfrm>
          <a:prstGeom prst="ellipse">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2"/>
          <p:cNvSpPr/>
          <p:nvPr/>
        </p:nvSpPr>
        <p:spPr>
          <a:xfrm>
            <a:off x="4719600" y="2996100"/>
            <a:ext cx="1135800" cy="1135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2"/>
          <p:cNvSpPr txBox="1">
            <a:spLocks noGrp="1"/>
          </p:cNvSpPr>
          <p:nvPr>
            <p:ph type="title" idx="7"/>
          </p:nvPr>
        </p:nvSpPr>
        <p:spPr>
          <a:xfrm>
            <a:off x="4593300" y="3143575"/>
            <a:ext cx="1388400" cy="10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08</a:t>
            </a:r>
            <a:endParaRPr/>
          </a:p>
        </p:txBody>
      </p:sp>
      <p:sp>
        <p:nvSpPr>
          <p:cNvPr id="1366" name="Google Shape;1366;p72"/>
          <p:cNvSpPr txBox="1">
            <a:spLocks noGrp="1"/>
          </p:cNvSpPr>
          <p:nvPr>
            <p:ph type="subTitle" idx="9"/>
          </p:nvPr>
        </p:nvSpPr>
        <p:spPr>
          <a:xfrm>
            <a:off x="6026475" y="3143575"/>
            <a:ext cx="2476500" cy="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Conclusion</a:t>
            </a:r>
            <a:endParaRPr>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99"/>
          <p:cNvSpPr txBox="1">
            <a:spLocks noGrp="1"/>
          </p:cNvSpPr>
          <p:nvPr>
            <p:ph type="subTitle" idx="1"/>
          </p:nvPr>
        </p:nvSpPr>
        <p:spPr>
          <a:xfrm>
            <a:off x="1571400" y="1130675"/>
            <a:ext cx="6306000" cy="117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exend Deca"/>
              <a:buAutoNum type="arabicPeriod"/>
            </a:pPr>
            <a:r>
              <a:rPr lang="en">
                <a:latin typeface="Lexend Deca"/>
                <a:ea typeface="Lexend Deca"/>
                <a:cs typeface="Lexend Deca"/>
                <a:sym typeface="Lexend Deca"/>
              </a:rPr>
              <a:t>The errors generally increased after removing based on VIF. However, it was still a important step to do to eliminate multicollinearity</a:t>
            </a:r>
            <a:endParaRPr>
              <a:latin typeface="Lexend Deca"/>
              <a:ea typeface="Lexend Deca"/>
              <a:cs typeface="Lexend Deca"/>
              <a:sym typeface="Lexend Deca"/>
            </a:endParaRPr>
          </a:p>
          <a:p>
            <a:pPr marL="457200" lvl="0" indent="-330200" algn="l" rtl="0">
              <a:spcBef>
                <a:spcPts val="1000"/>
              </a:spcBef>
              <a:spcAft>
                <a:spcPts val="0"/>
              </a:spcAft>
              <a:buSzPts val="1600"/>
              <a:buFont typeface="Lexend Deca"/>
              <a:buAutoNum type="arabicPeriod"/>
            </a:pPr>
            <a:r>
              <a:rPr lang="en">
                <a:latin typeface="Lexend Deca"/>
                <a:ea typeface="Lexend Deca"/>
                <a:cs typeface="Lexend Deca"/>
                <a:sym typeface="Lexend Deca"/>
              </a:rPr>
              <a:t>In general, train and test error were not hugely different and train error &lt; test error, showing that there was no significant under or overfitting in the models. Some exceptions:</a:t>
            </a:r>
            <a:endParaRPr>
              <a:latin typeface="Lexend Deca"/>
              <a:ea typeface="Lexend Deca"/>
              <a:cs typeface="Lexend Deca"/>
              <a:sym typeface="Lexend Deca"/>
            </a:endParaRPr>
          </a:p>
          <a:p>
            <a:pPr marL="914400" lvl="1" indent="-330200" algn="l" rtl="0">
              <a:spcBef>
                <a:spcPts val="1000"/>
              </a:spcBef>
              <a:spcAft>
                <a:spcPts val="0"/>
              </a:spcAft>
              <a:buSzPts val="1600"/>
              <a:buFont typeface="Lexend Deca"/>
              <a:buAutoNum type="alphaLcPeriod"/>
            </a:pPr>
            <a:r>
              <a:rPr lang="en">
                <a:latin typeface="Lexend Deca"/>
                <a:ea typeface="Lexend Deca"/>
                <a:cs typeface="Lexend Deca"/>
                <a:sym typeface="Lexend Deca"/>
              </a:rPr>
              <a:t>Test error &gt;&gt; train error at rows 6 &amp; 7, suggesting under/over fitting</a:t>
            </a:r>
            <a:endParaRPr>
              <a:latin typeface="Lexend Deca"/>
              <a:ea typeface="Lexend Deca"/>
              <a:cs typeface="Lexend Deca"/>
              <a:sym typeface="Lexend Deca"/>
            </a:endParaRPr>
          </a:p>
          <a:p>
            <a:pPr marL="914400" lvl="1" indent="-330200" algn="l" rtl="0">
              <a:spcBef>
                <a:spcPts val="1000"/>
              </a:spcBef>
              <a:spcAft>
                <a:spcPts val="0"/>
              </a:spcAft>
              <a:buSzPts val="1600"/>
              <a:buFont typeface="Lexend Deca"/>
              <a:buAutoNum type="alphaLcPeriod"/>
            </a:pPr>
            <a:r>
              <a:rPr lang="en">
                <a:latin typeface="Lexend Deca"/>
                <a:ea typeface="Lexend Deca"/>
                <a:cs typeface="Lexend Deca"/>
                <a:sym typeface="Lexend Deca"/>
              </a:rPr>
              <a:t>Test error &lt; train error at rows 12, 14, and 15. Could be due to chance occurrences</a:t>
            </a:r>
            <a:endParaRPr>
              <a:latin typeface="Lexend Deca"/>
              <a:ea typeface="Lexend Deca"/>
              <a:cs typeface="Lexend Deca"/>
              <a:sym typeface="Lexend Deca"/>
            </a:endParaRPr>
          </a:p>
          <a:p>
            <a:pPr marL="914400" lvl="1" indent="-330200" algn="l" rtl="0">
              <a:spcBef>
                <a:spcPts val="1000"/>
              </a:spcBef>
              <a:spcAft>
                <a:spcPts val="1000"/>
              </a:spcAft>
              <a:buSzPts val="1600"/>
              <a:buFont typeface="Lexend Deca"/>
              <a:buAutoNum type="alphaLcPeriod"/>
            </a:pPr>
            <a:r>
              <a:rPr lang="en">
                <a:latin typeface="Lexend Deca"/>
                <a:ea typeface="Lexend Deca"/>
                <a:cs typeface="Lexend Deca"/>
                <a:sym typeface="Lexend Deca"/>
              </a:rPr>
              <a:t>Russia’s seemingly high error is due to its higher exchange rate compared to the rest</a:t>
            </a:r>
            <a:endParaRPr>
              <a:latin typeface="Lexend Deca"/>
              <a:ea typeface="Lexend Deca"/>
              <a:cs typeface="Lexend Deca"/>
              <a:sym typeface="Lexend Deca"/>
            </a:endParaRPr>
          </a:p>
        </p:txBody>
      </p:sp>
      <p:sp>
        <p:nvSpPr>
          <p:cNvPr id="1902" name="Google Shape;1902;p9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Our Findings</a:t>
            </a:r>
            <a:endParaRPr>
              <a:solidFill>
                <a:schemeClr val="lt2"/>
              </a:solidFill>
            </a:endParaRPr>
          </a:p>
        </p:txBody>
      </p:sp>
      <p:sp>
        <p:nvSpPr>
          <p:cNvPr id="1903" name="Google Shape;1903;p99"/>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10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Variable Occurrences</a:t>
            </a:r>
            <a:endParaRPr>
              <a:solidFill>
                <a:schemeClr val="lt2"/>
              </a:solidFill>
            </a:endParaRPr>
          </a:p>
        </p:txBody>
      </p:sp>
      <p:graphicFrame>
        <p:nvGraphicFramePr>
          <p:cNvPr id="1909" name="Google Shape;1909;p100"/>
          <p:cNvGraphicFramePr/>
          <p:nvPr/>
        </p:nvGraphicFramePr>
        <p:xfrm>
          <a:off x="243625" y="1275125"/>
          <a:ext cx="3000000" cy="3000000"/>
        </p:xfrm>
        <a:graphic>
          <a:graphicData uri="http://schemas.openxmlformats.org/drawingml/2006/table">
            <a:tbl>
              <a:tblPr>
                <a:noFill/>
                <a:tableStyleId>{8606BA1B-FE04-4B99-8696-10D62FE62E19}</a:tableStyleId>
              </a:tblPr>
              <a:tblGrid>
                <a:gridCol w="934525">
                  <a:extLst>
                    <a:ext uri="{9D8B030D-6E8A-4147-A177-3AD203B41FA5}">
                      <a16:colId xmlns:a16="http://schemas.microsoft.com/office/drawing/2014/main" val="20000"/>
                    </a:ext>
                  </a:extLst>
                </a:gridCol>
                <a:gridCol w="1252275">
                  <a:extLst>
                    <a:ext uri="{9D8B030D-6E8A-4147-A177-3AD203B41FA5}">
                      <a16:colId xmlns:a16="http://schemas.microsoft.com/office/drawing/2014/main" val="20001"/>
                    </a:ext>
                  </a:extLst>
                </a:gridCol>
                <a:gridCol w="1252275">
                  <a:extLst>
                    <a:ext uri="{9D8B030D-6E8A-4147-A177-3AD203B41FA5}">
                      <a16:colId xmlns:a16="http://schemas.microsoft.com/office/drawing/2014/main" val="20002"/>
                    </a:ext>
                  </a:extLst>
                </a:gridCol>
                <a:gridCol w="1252275">
                  <a:extLst>
                    <a:ext uri="{9D8B030D-6E8A-4147-A177-3AD203B41FA5}">
                      <a16:colId xmlns:a16="http://schemas.microsoft.com/office/drawing/2014/main" val="20003"/>
                    </a:ext>
                  </a:extLst>
                </a:gridCol>
                <a:gridCol w="1252275">
                  <a:extLst>
                    <a:ext uri="{9D8B030D-6E8A-4147-A177-3AD203B41FA5}">
                      <a16:colId xmlns:a16="http://schemas.microsoft.com/office/drawing/2014/main" val="20004"/>
                    </a:ext>
                  </a:extLst>
                </a:gridCol>
              </a:tblGrid>
              <a:tr h="38100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X Variable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Private Consumption</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Budget Balance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Public Debt</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Short Term Interest Rate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20955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Occurrences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3</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2</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33455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X Variable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Consumer Prices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Exports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Real GDP</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Long-term Bond Yield</a:t>
                      </a:r>
                      <a:endParaRPr sz="1100">
                        <a:latin typeface="Lexend Deca"/>
                        <a:ea typeface="Lexend Deca"/>
                        <a:cs typeface="Lexend Deca"/>
                        <a:sym typeface="Lexend Deca"/>
                      </a:endParaRPr>
                    </a:p>
                  </a:txBody>
                  <a:tcPr marL="25400" marR="25400" marT="25400" marB="2540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0955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Occurrences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4</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4</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2</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X Variable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Money Market Interest Rate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Growth in Average Wages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Unemployment Rate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Imports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55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Occurrences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5</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1</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X Variable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Stock of Money</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Gross Fixed Investment</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Deposit Interest Rate</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endParaRPr sz="1100">
                        <a:latin typeface="Lexend Deca"/>
                        <a:ea typeface="Lexend Deca"/>
                        <a:cs typeface="Lexend Deca"/>
                        <a:sym typeface="Lexend Deca"/>
                      </a:endParaRPr>
                    </a:p>
                  </a:txBody>
                  <a:tcPr marL="25400" marR="25400" marT="25400" marB="2540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09550">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Occurrences</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2</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2</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 sz="1100">
                          <a:latin typeface="Lexend Deca"/>
                          <a:ea typeface="Lexend Deca"/>
                          <a:cs typeface="Lexend Deca"/>
                          <a:sym typeface="Lexend Deca"/>
                        </a:rPr>
                        <a:t>3</a:t>
                      </a:r>
                      <a:endParaRPr sz="1100">
                        <a:latin typeface="Lexend Deca"/>
                        <a:ea typeface="Lexend Deca"/>
                        <a:cs typeface="Lexend Deca"/>
                        <a:sym typeface="Lexend Deca"/>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endParaRPr sz="1100">
                        <a:latin typeface="Lexend Deca"/>
                        <a:ea typeface="Lexend Deca"/>
                        <a:cs typeface="Lexend Deca"/>
                        <a:sym typeface="Lexend Deca"/>
                      </a:endParaRPr>
                    </a:p>
                  </a:txBody>
                  <a:tcPr marL="25400" marR="25400" marT="25400" marB="2540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910" name="Google Shape;1910;p100"/>
          <p:cNvSpPr txBox="1"/>
          <p:nvPr/>
        </p:nvSpPr>
        <p:spPr>
          <a:xfrm>
            <a:off x="243638" y="3876300"/>
            <a:ext cx="59436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M PLUS Rounded 1c"/>
                <a:ea typeface="M PLUS Rounded 1c"/>
                <a:cs typeface="M PLUS Rounded 1c"/>
                <a:sym typeface="M PLUS Rounded 1c"/>
              </a:rPr>
              <a:t>Variable occurrences in each of the 5 models created</a:t>
            </a:r>
            <a:endParaRPr>
              <a:latin typeface="M PLUS Rounded 1c"/>
              <a:ea typeface="M PLUS Rounded 1c"/>
              <a:cs typeface="M PLUS Rounded 1c"/>
              <a:sym typeface="M PLUS Rounded 1c"/>
            </a:endParaRPr>
          </a:p>
        </p:txBody>
      </p:sp>
      <p:sp>
        <p:nvSpPr>
          <p:cNvPr id="1911" name="Google Shape;1911;p100"/>
          <p:cNvSpPr txBox="1"/>
          <p:nvPr/>
        </p:nvSpPr>
        <p:spPr>
          <a:xfrm>
            <a:off x="6187250" y="1350000"/>
            <a:ext cx="29568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We see some parallels to real-life, lending some legitimacy to our linear model</a:t>
            </a:r>
            <a:endParaRPr>
              <a:latin typeface="Lexend Deca"/>
              <a:ea typeface="Lexend Deca"/>
              <a:cs typeface="Lexend Deca"/>
              <a:sym typeface="Lexend Deca"/>
            </a:endParaRPr>
          </a:p>
          <a:p>
            <a:pPr marL="0" lvl="0" indent="0" algn="l" rtl="0">
              <a:spcBef>
                <a:spcPts val="0"/>
              </a:spcBef>
              <a:spcAft>
                <a:spcPts val="0"/>
              </a:spcAft>
              <a:buNone/>
            </a:pP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Currently, our sample size is too small to create a linear model in general</a:t>
            </a:r>
            <a:endParaRPr>
              <a:latin typeface="Lexend Deca"/>
              <a:ea typeface="Lexend Deca"/>
              <a:cs typeface="Lexend Deca"/>
              <a:sym typeface="Lexend Deca"/>
            </a:endParaRPr>
          </a:p>
          <a:p>
            <a:pPr marL="457200" lvl="0" indent="-317500" algn="l" rtl="0">
              <a:spcBef>
                <a:spcPts val="0"/>
              </a:spcBef>
              <a:spcAft>
                <a:spcPts val="0"/>
              </a:spcAft>
              <a:buSzPts val="1400"/>
              <a:buFont typeface="Lexend Deca"/>
              <a:buChar char="-"/>
            </a:pPr>
            <a:r>
              <a:rPr lang="en">
                <a:latin typeface="Lexend Deca"/>
                <a:ea typeface="Lexend Deca"/>
                <a:cs typeface="Lexend Deca"/>
                <a:sym typeface="Lexend Deca"/>
              </a:rPr>
              <a:t>In order to do that, we should conduct linear regression on many more countries and tabulate the variable occurrences</a:t>
            </a:r>
            <a:endParaRPr>
              <a:latin typeface="Lexend Deca"/>
              <a:ea typeface="Lexend Deca"/>
              <a:cs typeface="Lexend Deca"/>
              <a:sym typeface="Lexend Deca"/>
            </a:endParaRPr>
          </a:p>
        </p:txBody>
      </p:sp>
      <p:sp>
        <p:nvSpPr>
          <p:cNvPr id="1912" name="Google Shape;1912;p100"/>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1"/>
                                        </p:tgtEl>
                                        <p:attrNameLst>
                                          <p:attrName>style.visibility</p:attrName>
                                        </p:attrNameLst>
                                      </p:cBhvr>
                                      <p:to>
                                        <p:strVal val="visible"/>
                                      </p:to>
                                    </p:set>
                                    <p:animEffect transition="in" filter="fade">
                                      <p:cBhvr>
                                        <p:cTn id="7" dur="1000"/>
                                        <p:tgtEl>
                                          <p:spTgt spid="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10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Examining Diagnostic Plots</a:t>
            </a:r>
            <a:endParaRPr>
              <a:solidFill>
                <a:schemeClr val="lt2"/>
              </a:solidFill>
            </a:endParaRPr>
          </a:p>
        </p:txBody>
      </p:sp>
      <p:sp>
        <p:nvSpPr>
          <p:cNvPr id="1918" name="Google Shape;1918;p101"/>
          <p:cNvSpPr txBox="1">
            <a:spLocks noGrp="1"/>
          </p:cNvSpPr>
          <p:nvPr>
            <p:ph type="subTitle" idx="1"/>
          </p:nvPr>
        </p:nvSpPr>
        <p:spPr>
          <a:xfrm>
            <a:off x="1057725" y="1106450"/>
            <a:ext cx="53919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Some assumptions of linear regression:</a:t>
            </a:r>
            <a:endParaRPr>
              <a:latin typeface="Lexend Deca"/>
              <a:ea typeface="Lexend Deca"/>
              <a:cs typeface="Lexend Deca"/>
              <a:sym typeface="Lexend Deca"/>
            </a:endParaRPr>
          </a:p>
          <a:p>
            <a:pPr marL="457200" lvl="0" indent="-330200" algn="l" rtl="0">
              <a:spcBef>
                <a:spcPts val="1000"/>
              </a:spcBef>
              <a:spcAft>
                <a:spcPts val="0"/>
              </a:spcAft>
              <a:buSzPts val="1600"/>
              <a:buAutoNum type="arabicPeriod"/>
            </a:pPr>
            <a:r>
              <a:rPr lang="en" b="1">
                <a:latin typeface="Lexend Deca"/>
                <a:ea typeface="Lexend Deca"/>
                <a:cs typeface="Lexend Deca"/>
                <a:sym typeface="Lexend Deca"/>
              </a:rPr>
              <a:t>Linear</a:t>
            </a:r>
            <a:r>
              <a:rPr lang="en">
                <a:latin typeface="Lexend Deca"/>
                <a:ea typeface="Lexend Deca"/>
                <a:cs typeface="Lexend Deca"/>
                <a:sym typeface="Lexend Deca"/>
              </a:rPr>
              <a:t> relationship between variables</a:t>
            </a:r>
            <a:endParaRPr>
              <a:latin typeface="Lexend Deca"/>
              <a:ea typeface="Lexend Deca"/>
              <a:cs typeface="Lexend Deca"/>
              <a:sym typeface="Lexend Deca"/>
            </a:endParaRPr>
          </a:p>
          <a:p>
            <a:pPr marL="457200" lvl="0" indent="-330200" algn="l" rtl="0">
              <a:spcBef>
                <a:spcPts val="1000"/>
              </a:spcBef>
              <a:spcAft>
                <a:spcPts val="0"/>
              </a:spcAft>
              <a:buSzPts val="1600"/>
              <a:buAutoNum type="arabicPeriod"/>
            </a:pPr>
            <a:r>
              <a:rPr lang="en">
                <a:latin typeface="Lexend Deca"/>
                <a:ea typeface="Lexend Deca"/>
                <a:cs typeface="Lexend Deca"/>
                <a:sym typeface="Lexend Deca"/>
              </a:rPr>
              <a:t>Residuals follow a </a:t>
            </a:r>
            <a:r>
              <a:rPr lang="en" b="1">
                <a:latin typeface="Lexend Deca"/>
                <a:ea typeface="Lexend Deca"/>
                <a:cs typeface="Lexend Deca"/>
                <a:sym typeface="Lexend Deca"/>
              </a:rPr>
              <a:t>normal</a:t>
            </a:r>
            <a:r>
              <a:rPr lang="en">
                <a:latin typeface="Lexend Deca"/>
                <a:ea typeface="Lexend Deca"/>
                <a:cs typeface="Lexend Deca"/>
                <a:sym typeface="Lexend Deca"/>
              </a:rPr>
              <a:t> distribution</a:t>
            </a:r>
            <a:endParaRPr>
              <a:latin typeface="Lexend Deca"/>
              <a:ea typeface="Lexend Deca"/>
              <a:cs typeface="Lexend Deca"/>
              <a:sym typeface="Lexend Deca"/>
            </a:endParaRPr>
          </a:p>
          <a:p>
            <a:pPr marL="457200" lvl="0" indent="-330200" algn="l" rtl="0">
              <a:spcBef>
                <a:spcPts val="1000"/>
              </a:spcBef>
              <a:spcAft>
                <a:spcPts val="0"/>
              </a:spcAft>
              <a:buSzPts val="1600"/>
              <a:buAutoNum type="arabicPeriod"/>
            </a:pPr>
            <a:r>
              <a:rPr lang="en">
                <a:latin typeface="Lexend Deca"/>
                <a:ea typeface="Lexend Deca"/>
                <a:cs typeface="Lexend Deca"/>
                <a:sym typeface="Lexend Deca"/>
              </a:rPr>
              <a:t>Residuals have a </a:t>
            </a:r>
            <a:r>
              <a:rPr lang="en" b="1">
                <a:latin typeface="Lexend Deca"/>
                <a:ea typeface="Lexend Deca"/>
                <a:cs typeface="Lexend Deca"/>
                <a:sym typeface="Lexend Deca"/>
              </a:rPr>
              <a:t>constant variance</a:t>
            </a:r>
            <a:endParaRPr b="1">
              <a:latin typeface="Lexend Deca"/>
              <a:ea typeface="Lexend Deca"/>
              <a:cs typeface="Lexend Deca"/>
              <a:sym typeface="Lexend Deca"/>
            </a:endParaRPr>
          </a:p>
          <a:p>
            <a:pPr marL="457200" lvl="0" indent="-330200" algn="l" rtl="0">
              <a:spcBef>
                <a:spcPts val="1000"/>
              </a:spcBef>
              <a:spcAft>
                <a:spcPts val="0"/>
              </a:spcAft>
              <a:buSzPts val="1600"/>
              <a:buAutoNum type="arabicPeriod"/>
            </a:pPr>
            <a:r>
              <a:rPr lang="en">
                <a:latin typeface="Lexend Deca"/>
                <a:ea typeface="Lexend Deca"/>
                <a:cs typeface="Lexend Deca"/>
                <a:sym typeface="Lexend Deca"/>
              </a:rPr>
              <a:t>No </a:t>
            </a:r>
            <a:r>
              <a:rPr lang="en" b="1">
                <a:latin typeface="Lexend Deca"/>
                <a:ea typeface="Lexend Deca"/>
                <a:cs typeface="Lexend Deca"/>
                <a:sym typeface="Lexend Deca"/>
              </a:rPr>
              <a:t>influential outliers</a:t>
            </a:r>
            <a:endParaRPr b="1">
              <a:latin typeface="Lexend Deca"/>
              <a:ea typeface="Lexend Deca"/>
              <a:cs typeface="Lexend Deca"/>
              <a:sym typeface="Lexend Deca"/>
            </a:endParaRPr>
          </a:p>
          <a:p>
            <a:pPr marL="457200" lvl="0" indent="-330200" algn="l" rtl="0">
              <a:spcBef>
                <a:spcPts val="1000"/>
              </a:spcBef>
              <a:spcAft>
                <a:spcPts val="0"/>
              </a:spcAft>
              <a:buSzPts val="1600"/>
              <a:buFont typeface="Lexend Deca"/>
              <a:buAutoNum type="arabicPeriod"/>
            </a:pPr>
            <a:r>
              <a:rPr lang="en">
                <a:latin typeface="Lexend Deca"/>
                <a:ea typeface="Lexend Deca"/>
                <a:cs typeface="Lexend Deca"/>
                <a:sym typeface="Lexend Deca"/>
              </a:rPr>
              <a:t>No multicollinearity (We handled using VIF)</a:t>
            </a:r>
            <a:endParaRPr>
              <a:latin typeface="Lexend Deca"/>
              <a:ea typeface="Lexend Deca"/>
              <a:cs typeface="Lexend Deca"/>
              <a:sym typeface="Lexend Deca"/>
            </a:endParaRPr>
          </a:p>
          <a:p>
            <a:pPr marL="0" lvl="0" indent="0" algn="l" rtl="0">
              <a:spcBef>
                <a:spcPts val="1000"/>
              </a:spcBef>
              <a:spcAft>
                <a:spcPts val="0"/>
              </a:spcAft>
              <a:buNone/>
            </a:pPr>
            <a:r>
              <a:rPr lang="en">
                <a:latin typeface="Lexend Deca"/>
                <a:ea typeface="Lexend Deca"/>
                <a:cs typeface="Lexend Deca"/>
                <a:sym typeface="Lexend Deca"/>
              </a:rPr>
              <a:t>We can look into </a:t>
            </a:r>
            <a:r>
              <a:rPr lang="en" b="1">
                <a:latin typeface="Lexend Deca"/>
                <a:ea typeface="Lexend Deca"/>
                <a:cs typeface="Lexend Deca"/>
                <a:sym typeface="Lexend Deca"/>
              </a:rPr>
              <a:t>diagnostic plots</a:t>
            </a:r>
            <a:r>
              <a:rPr lang="en">
                <a:latin typeface="Lexend Deca"/>
                <a:ea typeface="Lexend Deca"/>
                <a:cs typeface="Lexend Deca"/>
                <a:sym typeface="Lexend Deca"/>
              </a:rPr>
              <a:t> to verify these assumptions. </a:t>
            </a:r>
            <a:endParaRPr>
              <a:latin typeface="Lexend Deca"/>
              <a:ea typeface="Lexend Deca"/>
              <a:cs typeface="Lexend Deca"/>
              <a:sym typeface="Lexend Deca"/>
            </a:endParaRPr>
          </a:p>
          <a:p>
            <a:pPr marL="0" lvl="0" indent="0" algn="l" rtl="0">
              <a:spcBef>
                <a:spcPts val="1000"/>
              </a:spcBef>
              <a:spcAft>
                <a:spcPts val="1000"/>
              </a:spcAft>
              <a:buNone/>
            </a:pPr>
            <a:r>
              <a:rPr lang="en">
                <a:latin typeface="Lexend Deca"/>
                <a:ea typeface="Lexend Deca"/>
                <a:cs typeface="Lexend Deca"/>
                <a:sym typeface="Lexend Deca"/>
              </a:rPr>
              <a:t>We will examine Russia’s plots as our example.</a:t>
            </a:r>
            <a:endParaRPr>
              <a:latin typeface="Lexend Deca"/>
              <a:ea typeface="Lexend Deca"/>
              <a:cs typeface="Lexend Deca"/>
              <a:sym typeface="Lexend Deca"/>
            </a:endParaRPr>
          </a:p>
        </p:txBody>
      </p:sp>
      <p:grpSp>
        <p:nvGrpSpPr>
          <p:cNvPr id="1919" name="Google Shape;1919;p101"/>
          <p:cNvGrpSpPr/>
          <p:nvPr/>
        </p:nvGrpSpPr>
        <p:grpSpPr>
          <a:xfrm>
            <a:off x="6322298" y="1507392"/>
            <a:ext cx="1671180" cy="2989284"/>
            <a:chOff x="6299014" y="3109755"/>
            <a:chExt cx="556707" cy="995764"/>
          </a:xfrm>
        </p:grpSpPr>
        <p:sp>
          <p:nvSpPr>
            <p:cNvPr id="1920" name="Google Shape;1920;p101"/>
            <p:cNvSpPr/>
            <p:nvPr/>
          </p:nvSpPr>
          <p:spPr>
            <a:xfrm>
              <a:off x="6299014" y="4058294"/>
              <a:ext cx="556707" cy="47225"/>
            </a:xfrm>
            <a:custGeom>
              <a:avLst/>
              <a:gdLst/>
              <a:ahLst/>
              <a:cxnLst/>
              <a:rect l="l" t="t" r="r" b="b"/>
              <a:pathLst>
                <a:path w="17541" h="1488" extrusionOk="0">
                  <a:moveTo>
                    <a:pt x="8771" y="1"/>
                  </a:moveTo>
                  <a:cubicBezTo>
                    <a:pt x="3925" y="1"/>
                    <a:pt x="0" y="334"/>
                    <a:pt x="0" y="749"/>
                  </a:cubicBezTo>
                  <a:cubicBezTo>
                    <a:pt x="0" y="1154"/>
                    <a:pt x="3925" y="1487"/>
                    <a:pt x="8771" y="1487"/>
                  </a:cubicBezTo>
                  <a:cubicBezTo>
                    <a:pt x="13616" y="1487"/>
                    <a:pt x="17541" y="1154"/>
                    <a:pt x="17541" y="749"/>
                  </a:cubicBezTo>
                  <a:cubicBezTo>
                    <a:pt x="17541" y="334"/>
                    <a:pt x="13616" y="1"/>
                    <a:pt x="8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1"/>
            <p:cNvSpPr/>
            <p:nvPr/>
          </p:nvSpPr>
          <p:spPr>
            <a:xfrm>
              <a:off x="6787644" y="3299355"/>
              <a:ext cx="3872" cy="22502"/>
            </a:xfrm>
            <a:custGeom>
              <a:avLst/>
              <a:gdLst/>
              <a:ahLst/>
              <a:cxnLst/>
              <a:rect l="l" t="t" r="r" b="b"/>
              <a:pathLst>
                <a:path w="122" h="709" extrusionOk="0">
                  <a:moveTo>
                    <a:pt x="72" y="0"/>
                  </a:moveTo>
                  <a:cubicBezTo>
                    <a:pt x="72" y="0"/>
                    <a:pt x="0" y="425"/>
                    <a:pt x="0" y="708"/>
                  </a:cubicBezTo>
                  <a:lnTo>
                    <a:pt x="41" y="708"/>
                  </a:lnTo>
                  <a:cubicBezTo>
                    <a:pt x="41" y="425"/>
                    <a:pt x="112" y="10"/>
                    <a:pt x="122"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1"/>
            <p:cNvSpPr/>
            <p:nvPr/>
          </p:nvSpPr>
          <p:spPr>
            <a:xfrm>
              <a:off x="6427106" y="4060547"/>
              <a:ext cx="123332" cy="9648"/>
            </a:xfrm>
            <a:custGeom>
              <a:avLst/>
              <a:gdLst/>
              <a:ahLst/>
              <a:cxnLst/>
              <a:rect l="l" t="t" r="r" b="b"/>
              <a:pathLst>
                <a:path w="3886" h="304" extrusionOk="0">
                  <a:moveTo>
                    <a:pt x="1" y="0"/>
                  </a:moveTo>
                  <a:lnTo>
                    <a:pt x="1" y="304"/>
                  </a:lnTo>
                  <a:lnTo>
                    <a:pt x="779" y="304"/>
                  </a:lnTo>
                  <a:cubicBezTo>
                    <a:pt x="800" y="233"/>
                    <a:pt x="860" y="182"/>
                    <a:pt x="941" y="182"/>
                  </a:cubicBezTo>
                  <a:lnTo>
                    <a:pt x="961" y="182"/>
                  </a:lnTo>
                  <a:cubicBezTo>
                    <a:pt x="1042" y="182"/>
                    <a:pt x="1103" y="233"/>
                    <a:pt x="1123" y="304"/>
                  </a:cubicBezTo>
                  <a:lnTo>
                    <a:pt x="3885" y="304"/>
                  </a:lnTo>
                  <a:lnTo>
                    <a:pt x="3825"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1"/>
            <p:cNvSpPr/>
            <p:nvPr/>
          </p:nvSpPr>
          <p:spPr>
            <a:xfrm>
              <a:off x="6427106" y="4021066"/>
              <a:ext cx="121396" cy="39513"/>
            </a:xfrm>
            <a:custGeom>
              <a:avLst/>
              <a:gdLst/>
              <a:ahLst/>
              <a:cxnLst/>
              <a:rect l="l" t="t" r="r" b="b"/>
              <a:pathLst>
                <a:path w="3825" h="1245" extrusionOk="0">
                  <a:moveTo>
                    <a:pt x="31" y="0"/>
                  </a:moveTo>
                  <a:lnTo>
                    <a:pt x="1" y="1244"/>
                  </a:lnTo>
                  <a:lnTo>
                    <a:pt x="3825" y="1244"/>
                  </a:lnTo>
                  <a:cubicBezTo>
                    <a:pt x="3825" y="1244"/>
                    <a:pt x="3541" y="354"/>
                    <a:pt x="2438" y="21"/>
                  </a:cubicBezTo>
                  <a:lnTo>
                    <a:pt x="31"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1"/>
            <p:cNvSpPr/>
            <p:nvPr/>
          </p:nvSpPr>
          <p:spPr>
            <a:xfrm>
              <a:off x="6574146" y="4060547"/>
              <a:ext cx="123332" cy="9648"/>
            </a:xfrm>
            <a:custGeom>
              <a:avLst/>
              <a:gdLst/>
              <a:ahLst/>
              <a:cxnLst/>
              <a:rect l="l" t="t" r="r" b="b"/>
              <a:pathLst>
                <a:path w="3886" h="304" extrusionOk="0">
                  <a:moveTo>
                    <a:pt x="1" y="0"/>
                  </a:moveTo>
                  <a:lnTo>
                    <a:pt x="1" y="304"/>
                  </a:lnTo>
                  <a:lnTo>
                    <a:pt x="779" y="304"/>
                  </a:lnTo>
                  <a:cubicBezTo>
                    <a:pt x="800" y="233"/>
                    <a:pt x="871" y="182"/>
                    <a:pt x="941" y="182"/>
                  </a:cubicBezTo>
                  <a:lnTo>
                    <a:pt x="972" y="182"/>
                  </a:lnTo>
                  <a:cubicBezTo>
                    <a:pt x="1042" y="182"/>
                    <a:pt x="1114" y="233"/>
                    <a:pt x="1134" y="304"/>
                  </a:cubicBezTo>
                  <a:lnTo>
                    <a:pt x="3885" y="304"/>
                  </a:lnTo>
                  <a:lnTo>
                    <a:pt x="3834"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1"/>
            <p:cNvSpPr/>
            <p:nvPr/>
          </p:nvSpPr>
          <p:spPr>
            <a:xfrm>
              <a:off x="6574146" y="4021066"/>
              <a:ext cx="121713" cy="39513"/>
            </a:xfrm>
            <a:custGeom>
              <a:avLst/>
              <a:gdLst/>
              <a:ahLst/>
              <a:cxnLst/>
              <a:rect l="l" t="t" r="r" b="b"/>
              <a:pathLst>
                <a:path w="3835" h="1245" extrusionOk="0">
                  <a:moveTo>
                    <a:pt x="31" y="0"/>
                  </a:moveTo>
                  <a:lnTo>
                    <a:pt x="1" y="1244"/>
                  </a:lnTo>
                  <a:lnTo>
                    <a:pt x="3834" y="1244"/>
                  </a:lnTo>
                  <a:cubicBezTo>
                    <a:pt x="3834" y="1244"/>
                    <a:pt x="3551" y="354"/>
                    <a:pt x="2449" y="21"/>
                  </a:cubicBezTo>
                  <a:lnTo>
                    <a:pt x="31"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1"/>
            <p:cNvSpPr/>
            <p:nvPr/>
          </p:nvSpPr>
          <p:spPr>
            <a:xfrm>
              <a:off x="6469508" y="3109755"/>
              <a:ext cx="139010" cy="106162"/>
            </a:xfrm>
            <a:custGeom>
              <a:avLst/>
              <a:gdLst/>
              <a:ahLst/>
              <a:cxnLst/>
              <a:rect l="l" t="t" r="r" b="b"/>
              <a:pathLst>
                <a:path w="4380" h="3345" extrusionOk="0">
                  <a:moveTo>
                    <a:pt x="2280" y="0"/>
                  </a:moveTo>
                  <a:cubicBezTo>
                    <a:pt x="2241" y="0"/>
                    <a:pt x="2202" y="2"/>
                    <a:pt x="2165" y="6"/>
                  </a:cubicBezTo>
                  <a:cubicBezTo>
                    <a:pt x="2043" y="6"/>
                    <a:pt x="1922" y="26"/>
                    <a:pt x="1821" y="76"/>
                  </a:cubicBezTo>
                  <a:cubicBezTo>
                    <a:pt x="1709" y="127"/>
                    <a:pt x="1619" y="218"/>
                    <a:pt x="1598" y="339"/>
                  </a:cubicBezTo>
                  <a:cubicBezTo>
                    <a:pt x="1536" y="254"/>
                    <a:pt x="1438" y="224"/>
                    <a:pt x="1334" y="224"/>
                  </a:cubicBezTo>
                  <a:cubicBezTo>
                    <a:pt x="1253" y="224"/>
                    <a:pt x="1168" y="242"/>
                    <a:pt x="1093" y="269"/>
                  </a:cubicBezTo>
                  <a:cubicBezTo>
                    <a:pt x="991" y="299"/>
                    <a:pt x="880" y="350"/>
                    <a:pt x="809" y="441"/>
                  </a:cubicBezTo>
                  <a:cubicBezTo>
                    <a:pt x="738" y="522"/>
                    <a:pt x="718" y="674"/>
                    <a:pt x="809" y="744"/>
                  </a:cubicBezTo>
                  <a:cubicBezTo>
                    <a:pt x="781" y="728"/>
                    <a:pt x="749" y="721"/>
                    <a:pt x="717" y="721"/>
                  </a:cubicBezTo>
                  <a:cubicBezTo>
                    <a:pt x="669" y="721"/>
                    <a:pt x="619" y="736"/>
                    <a:pt x="576" y="755"/>
                  </a:cubicBezTo>
                  <a:cubicBezTo>
                    <a:pt x="313" y="865"/>
                    <a:pt x="182" y="1200"/>
                    <a:pt x="283" y="1463"/>
                  </a:cubicBezTo>
                  <a:cubicBezTo>
                    <a:pt x="162" y="1513"/>
                    <a:pt x="71" y="1614"/>
                    <a:pt x="41" y="1735"/>
                  </a:cubicBezTo>
                  <a:cubicBezTo>
                    <a:pt x="0" y="1857"/>
                    <a:pt x="30" y="1998"/>
                    <a:pt x="101" y="2100"/>
                  </a:cubicBezTo>
                  <a:cubicBezTo>
                    <a:pt x="162" y="2171"/>
                    <a:pt x="131" y="2171"/>
                    <a:pt x="202" y="2241"/>
                  </a:cubicBezTo>
                  <a:cubicBezTo>
                    <a:pt x="194" y="2239"/>
                    <a:pt x="187" y="2239"/>
                    <a:pt x="180" y="2239"/>
                  </a:cubicBezTo>
                  <a:cubicBezTo>
                    <a:pt x="106" y="2239"/>
                    <a:pt x="81" y="2331"/>
                    <a:pt x="81" y="2423"/>
                  </a:cubicBezTo>
                  <a:cubicBezTo>
                    <a:pt x="81" y="2484"/>
                    <a:pt x="71" y="2616"/>
                    <a:pt x="101" y="2666"/>
                  </a:cubicBezTo>
                  <a:cubicBezTo>
                    <a:pt x="131" y="2717"/>
                    <a:pt x="212" y="2757"/>
                    <a:pt x="263" y="2787"/>
                  </a:cubicBezTo>
                  <a:cubicBezTo>
                    <a:pt x="354" y="2859"/>
                    <a:pt x="425" y="2859"/>
                    <a:pt x="536" y="2889"/>
                  </a:cubicBezTo>
                  <a:cubicBezTo>
                    <a:pt x="559" y="2897"/>
                    <a:pt x="581" y="2901"/>
                    <a:pt x="603" y="2901"/>
                  </a:cubicBezTo>
                  <a:cubicBezTo>
                    <a:pt x="689" y="2901"/>
                    <a:pt x="769" y="2846"/>
                    <a:pt x="850" y="2798"/>
                  </a:cubicBezTo>
                  <a:lnTo>
                    <a:pt x="3510" y="3344"/>
                  </a:lnTo>
                  <a:cubicBezTo>
                    <a:pt x="3631" y="3313"/>
                    <a:pt x="3763" y="3284"/>
                    <a:pt x="3885" y="3263"/>
                  </a:cubicBezTo>
                  <a:cubicBezTo>
                    <a:pt x="3935" y="3253"/>
                    <a:pt x="3986" y="3233"/>
                    <a:pt x="4036" y="3212"/>
                  </a:cubicBezTo>
                  <a:cubicBezTo>
                    <a:pt x="4076" y="3182"/>
                    <a:pt x="4107" y="3142"/>
                    <a:pt x="4137" y="3101"/>
                  </a:cubicBezTo>
                  <a:cubicBezTo>
                    <a:pt x="4218" y="2980"/>
                    <a:pt x="4279" y="2818"/>
                    <a:pt x="4198" y="2686"/>
                  </a:cubicBezTo>
                  <a:cubicBezTo>
                    <a:pt x="4188" y="2666"/>
                    <a:pt x="4168" y="2636"/>
                    <a:pt x="4157" y="2605"/>
                  </a:cubicBezTo>
                  <a:cubicBezTo>
                    <a:pt x="4157" y="2565"/>
                    <a:pt x="4188" y="2524"/>
                    <a:pt x="4208" y="2484"/>
                  </a:cubicBezTo>
                  <a:cubicBezTo>
                    <a:pt x="4370" y="2272"/>
                    <a:pt x="4380" y="1948"/>
                    <a:pt x="4188" y="1776"/>
                  </a:cubicBezTo>
                  <a:cubicBezTo>
                    <a:pt x="4168" y="1756"/>
                    <a:pt x="4148" y="1746"/>
                    <a:pt x="4148" y="1715"/>
                  </a:cubicBezTo>
                  <a:cubicBezTo>
                    <a:pt x="4137" y="1685"/>
                    <a:pt x="4168" y="1645"/>
                    <a:pt x="4188" y="1614"/>
                  </a:cubicBezTo>
                  <a:cubicBezTo>
                    <a:pt x="4299" y="1463"/>
                    <a:pt x="4249" y="1240"/>
                    <a:pt x="4117" y="1099"/>
                  </a:cubicBezTo>
                  <a:cubicBezTo>
                    <a:pt x="3986" y="957"/>
                    <a:pt x="3804" y="886"/>
                    <a:pt x="3631" y="815"/>
                  </a:cubicBezTo>
                  <a:cubicBezTo>
                    <a:pt x="3732" y="744"/>
                    <a:pt x="3702" y="582"/>
                    <a:pt x="3631" y="471"/>
                  </a:cubicBezTo>
                  <a:cubicBezTo>
                    <a:pt x="3507" y="288"/>
                    <a:pt x="3284" y="185"/>
                    <a:pt x="3063" y="185"/>
                  </a:cubicBezTo>
                  <a:cubicBezTo>
                    <a:pt x="2943" y="185"/>
                    <a:pt x="2824" y="215"/>
                    <a:pt x="2721" y="279"/>
                  </a:cubicBezTo>
                  <a:cubicBezTo>
                    <a:pt x="2701" y="168"/>
                    <a:pt x="2610" y="76"/>
                    <a:pt x="2498" y="36"/>
                  </a:cubicBezTo>
                  <a:cubicBezTo>
                    <a:pt x="2431" y="9"/>
                    <a:pt x="2355" y="0"/>
                    <a:pt x="2280"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1"/>
            <p:cNvSpPr/>
            <p:nvPr/>
          </p:nvSpPr>
          <p:spPr>
            <a:xfrm>
              <a:off x="6518288" y="3998247"/>
              <a:ext cx="32" cy="1968"/>
            </a:xfrm>
            <a:custGeom>
              <a:avLst/>
              <a:gdLst/>
              <a:ahLst/>
              <a:cxnLst/>
              <a:rect l="l" t="t" r="r" b="b"/>
              <a:pathLst>
                <a:path w="1" h="62" extrusionOk="0">
                  <a:moveTo>
                    <a:pt x="1" y="61"/>
                  </a:moveTo>
                  <a:lnTo>
                    <a:pt x="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1"/>
            <p:cNvSpPr/>
            <p:nvPr/>
          </p:nvSpPr>
          <p:spPr>
            <a:xfrm>
              <a:off x="6418759" y="3500317"/>
              <a:ext cx="127172" cy="522717"/>
            </a:xfrm>
            <a:custGeom>
              <a:avLst/>
              <a:gdLst/>
              <a:ahLst/>
              <a:cxnLst/>
              <a:rect l="l" t="t" r="r" b="b"/>
              <a:pathLst>
                <a:path w="4007" h="16470" extrusionOk="0">
                  <a:moveTo>
                    <a:pt x="972" y="1"/>
                  </a:moveTo>
                  <a:lnTo>
                    <a:pt x="1" y="16469"/>
                  </a:lnTo>
                  <a:lnTo>
                    <a:pt x="3389" y="16469"/>
                  </a:lnTo>
                  <a:lnTo>
                    <a:pt x="3784" y="3693"/>
                  </a:lnTo>
                  <a:lnTo>
                    <a:pt x="4007" y="3693"/>
                  </a:lnTo>
                  <a:lnTo>
                    <a:pt x="400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1"/>
            <p:cNvSpPr/>
            <p:nvPr/>
          </p:nvSpPr>
          <p:spPr>
            <a:xfrm>
              <a:off x="6423266" y="4006308"/>
              <a:ext cx="99561" cy="1936"/>
            </a:xfrm>
            <a:custGeom>
              <a:avLst/>
              <a:gdLst/>
              <a:ahLst/>
              <a:cxnLst/>
              <a:rect l="l" t="t" r="r" b="b"/>
              <a:pathLst>
                <a:path w="3137" h="61" extrusionOk="0">
                  <a:moveTo>
                    <a:pt x="0" y="0"/>
                  </a:moveTo>
                  <a:lnTo>
                    <a:pt x="0" y="61"/>
                  </a:lnTo>
                  <a:lnTo>
                    <a:pt x="3136" y="61"/>
                  </a:lnTo>
                  <a:lnTo>
                    <a:pt x="3136"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1"/>
            <p:cNvSpPr/>
            <p:nvPr/>
          </p:nvSpPr>
          <p:spPr>
            <a:xfrm>
              <a:off x="6573511" y="3998247"/>
              <a:ext cx="32" cy="1968"/>
            </a:xfrm>
            <a:custGeom>
              <a:avLst/>
              <a:gdLst/>
              <a:ahLst/>
              <a:cxnLst/>
              <a:rect l="l" t="t" r="r" b="b"/>
              <a:pathLst>
                <a:path w="1" h="62" extrusionOk="0">
                  <a:moveTo>
                    <a:pt x="1" y="61"/>
                  </a:moveTo>
                  <a:lnTo>
                    <a:pt x="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1"/>
            <p:cNvSpPr/>
            <p:nvPr/>
          </p:nvSpPr>
          <p:spPr>
            <a:xfrm>
              <a:off x="6545900" y="3500317"/>
              <a:ext cx="124919" cy="525573"/>
            </a:xfrm>
            <a:custGeom>
              <a:avLst/>
              <a:gdLst/>
              <a:ahLst/>
              <a:cxnLst/>
              <a:rect l="l" t="t" r="r" b="b"/>
              <a:pathLst>
                <a:path w="3936" h="16560" extrusionOk="0">
                  <a:moveTo>
                    <a:pt x="1" y="1"/>
                  </a:moveTo>
                  <a:lnTo>
                    <a:pt x="1" y="3693"/>
                  </a:lnTo>
                  <a:lnTo>
                    <a:pt x="223" y="3693"/>
                  </a:lnTo>
                  <a:lnTo>
                    <a:pt x="648" y="16560"/>
                  </a:lnTo>
                  <a:lnTo>
                    <a:pt x="3935" y="16560"/>
                  </a:lnTo>
                  <a:lnTo>
                    <a:pt x="303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1"/>
            <p:cNvSpPr/>
            <p:nvPr/>
          </p:nvSpPr>
          <p:spPr>
            <a:xfrm>
              <a:off x="6569957" y="4006308"/>
              <a:ext cx="96038" cy="1936"/>
            </a:xfrm>
            <a:custGeom>
              <a:avLst/>
              <a:gdLst/>
              <a:ahLst/>
              <a:cxnLst/>
              <a:rect l="l" t="t" r="r" b="b"/>
              <a:pathLst>
                <a:path w="3026" h="61" extrusionOk="0">
                  <a:moveTo>
                    <a:pt x="1" y="0"/>
                  </a:moveTo>
                  <a:lnTo>
                    <a:pt x="1" y="61"/>
                  </a:lnTo>
                  <a:lnTo>
                    <a:pt x="3026" y="61"/>
                  </a:lnTo>
                  <a:lnTo>
                    <a:pt x="3026"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1"/>
            <p:cNvSpPr/>
            <p:nvPr/>
          </p:nvSpPr>
          <p:spPr>
            <a:xfrm>
              <a:off x="6482012" y="3192305"/>
              <a:ext cx="27326" cy="28373"/>
            </a:xfrm>
            <a:custGeom>
              <a:avLst/>
              <a:gdLst/>
              <a:ahLst/>
              <a:cxnLst/>
              <a:rect l="l" t="t" r="r" b="b"/>
              <a:pathLst>
                <a:path w="861" h="894" extrusionOk="0">
                  <a:moveTo>
                    <a:pt x="397" y="1"/>
                  </a:moveTo>
                  <a:cubicBezTo>
                    <a:pt x="358" y="1"/>
                    <a:pt x="320" y="8"/>
                    <a:pt x="283" y="25"/>
                  </a:cubicBezTo>
                  <a:cubicBezTo>
                    <a:pt x="92" y="96"/>
                    <a:pt x="0" y="348"/>
                    <a:pt x="92" y="581"/>
                  </a:cubicBezTo>
                  <a:cubicBezTo>
                    <a:pt x="158" y="771"/>
                    <a:pt x="318" y="894"/>
                    <a:pt x="479" y="894"/>
                  </a:cubicBezTo>
                  <a:cubicBezTo>
                    <a:pt x="515" y="894"/>
                    <a:pt x="552" y="887"/>
                    <a:pt x="587" y="874"/>
                  </a:cubicBezTo>
                  <a:cubicBezTo>
                    <a:pt x="769" y="793"/>
                    <a:pt x="860" y="551"/>
                    <a:pt x="769" y="308"/>
                  </a:cubicBezTo>
                  <a:cubicBezTo>
                    <a:pt x="704" y="122"/>
                    <a:pt x="549" y="1"/>
                    <a:pt x="397"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1"/>
            <p:cNvSpPr/>
            <p:nvPr/>
          </p:nvSpPr>
          <p:spPr>
            <a:xfrm>
              <a:off x="6486836" y="3198208"/>
              <a:ext cx="6760" cy="13520"/>
            </a:xfrm>
            <a:custGeom>
              <a:avLst/>
              <a:gdLst/>
              <a:ahLst/>
              <a:cxnLst/>
              <a:rect l="l" t="t" r="r" b="b"/>
              <a:pathLst>
                <a:path w="213" h="426" extrusionOk="0">
                  <a:moveTo>
                    <a:pt x="182" y="0"/>
                  </a:moveTo>
                  <a:cubicBezTo>
                    <a:pt x="0" y="153"/>
                    <a:pt x="71" y="416"/>
                    <a:pt x="71" y="425"/>
                  </a:cubicBezTo>
                  <a:lnTo>
                    <a:pt x="111" y="416"/>
                  </a:lnTo>
                  <a:cubicBezTo>
                    <a:pt x="111" y="416"/>
                    <a:pt x="41" y="173"/>
                    <a:pt x="212" y="31"/>
                  </a:cubicBezTo>
                  <a:lnTo>
                    <a:pt x="182"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1"/>
            <p:cNvSpPr/>
            <p:nvPr/>
          </p:nvSpPr>
          <p:spPr>
            <a:xfrm>
              <a:off x="6575733" y="3192305"/>
              <a:ext cx="27009" cy="28373"/>
            </a:xfrm>
            <a:custGeom>
              <a:avLst/>
              <a:gdLst/>
              <a:ahLst/>
              <a:cxnLst/>
              <a:rect l="l" t="t" r="r" b="b"/>
              <a:pathLst>
                <a:path w="851" h="894" extrusionOk="0">
                  <a:moveTo>
                    <a:pt x="460" y="1"/>
                  </a:moveTo>
                  <a:cubicBezTo>
                    <a:pt x="302" y="1"/>
                    <a:pt x="147" y="122"/>
                    <a:pt x="82" y="308"/>
                  </a:cubicBezTo>
                  <a:cubicBezTo>
                    <a:pt x="1" y="551"/>
                    <a:pt x="82" y="793"/>
                    <a:pt x="275" y="874"/>
                  </a:cubicBezTo>
                  <a:cubicBezTo>
                    <a:pt x="310" y="887"/>
                    <a:pt x="346" y="894"/>
                    <a:pt x="382" y="894"/>
                  </a:cubicBezTo>
                  <a:cubicBezTo>
                    <a:pt x="543" y="894"/>
                    <a:pt x="704" y="771"/>
                    <a:pt x="770" y="581"/>
                  </a:cubicBezTo>
                  <a:cubicBezTo>
                    <a:pt x="851" y="348"/>
                    <a:pt x="770" y="96"/>
                    <a:pt x="578" y="25"/>
                  </a:cubicBezTo>
                  <a:cubicBezTo>
                    <a:pt x="539" y="8"/>
                    <a:pt x="499" y="1"/>
                    <a:pt x="460"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01"/>
            <p:cNvSpPr/>
            <p:nvPr/>
          </p:nvSpPr>
          <p:spPr>
            <a:xfrm>
              <a:off x="6592459" y="3198208"/>
              <a:ext cx="6760" cy="13520"/>
            </a:xfrm>
            <a:custGeom>
              <a:avLst/>
              <a:gdLst/>
              <a:ahLst/>
              <a:cxnLst/>
              <a:rect l="l" t="t" r="r" b="b"/>
              <a:pathLst>
                <a:path w="213" h="426" extrusionOk="0">
                  <a:moveTo>
                    <a:pt x="20" y="0"/>
                  </a:moveTo>
                  <a:lnTo>
                    <a:pt x="0" y="31"/>
                  </a:lnTo>
                  <a:cubicBezTo>
                    <a:pt x="172" y="173"/>
                    <a:pt x="101" y="416"/>
                    <a:pt x="101" y="416"/>
                  </a:cubicBezTo>
                  <a:lnTo>
                    <a:pt x="132" y="425"/>
                  </a:lnTo>
                  <a:cubicBezTo>
                    <a:pt x="142" y="416"/>
                    <a:pt x="213" y="153"/>
                    <a:pt x="20"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1"/>
            <p:cNvSpPr/>
            <p:nvPr/>
          </p:nvSpPr>
          <p:spPr>
            <a:xfrm>
              <a:off x="6445102" y="3281360"/>
              <a:ext cx="205500" cy="269959"/>
            </a:xfrm>
            <a:custGeom>
              <a:avLst/>
              <a:gdLst/>
              <a:ahLst/>
              <a:cxnLst/>
              <a:rect l="l" t="t" r="r" b="b"/>
              <a:pathLst>
                <a:path w="6475" h="8506" extrusionOk="0">
                  <a:moveTo>
                    <a:pt x="2104" y="1"/>
                  </a:moveTo>
                  <a:cubicBezTo>
                    <a:pt x="466" y="1"/>
                    <a:pt x="0" y="1538"/>
                    <a:pt x="203" y="3167"/>
                  </a:cubicBezTo>
                  <a:lnTo>
                    <a:pt x="30" y="8154"/>
                  </a:lnTo>
                  <a:cubicBezTo>
                    <a:pt x="30" y="8154"/>
                    <a:pt x="1162" y="8506"/>
                    <a:pt x="2915" y="8506"/>
                  </a:cubicBezTo>
                  <a:cubicBezTo>
                    <a:pt x="3885" y="8506"/>
                    <a:pt x="5047" y="8398"/>
                    <a:pt x="6312" y="8063"/>
                  </a:cubicBezTo>
                  <a:lnTo>
                    <a:pt x="6282" y="3065"/>
                  </a:lnTo>
                  <a:cubicBezTo>
                    <a:pt x="6474" y="1437"/>
                    <a:pt x="5756" y="1"/>
                    <a:pt x="4107" y="1"/>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01"/>
            <p:cNvSpPr/>
            <p:nvPr/>
          </p:nvSpPr>
          <p:spPr>
            <a:xfrm>
              <a:off x="6514765" y="3243497"/>
              <a:ext cx="55223" cy="41417"/>
            </a:xfrm>
            <a:custGeom>
              <a:avLst/>
              <a:gdLst/>
              <a:ahLst/>
              <a:cxnLst/>
              <a:rect l="l" t="t" r="r" b="b"/>
              <a:pathLst>
                <a:path w="1740" h="1305" extrusionOk="0">
                  <a:moveTo>
                    <a:pt x="91" y="0"/>
                  </a:moveTo>
                  <a:lnTo>
                    <a:pt x="0" y="1305"/>
                  </a:lnTo>
                  <a:lnTo>
                    <a:pt x="1740" y="1305"/>
                  </a:lnTo>
                  <a:lnTo>
                    <a:pt x="1639" y="0"/>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01"/>
            <p:cNvSpPr/>
            <p:nvPr/>
          </p:nvSpPr>
          <p:spPr>
            <a:xfrm>
              <a:off x="6501912" y="3276536"/>
              <a:ext cx="80931" cy="32785"/>
            </a:xfrm>
            <a:custGeom>
              <a:avLst/>
              <a:gdLst/>
              <a:ahLst/>
              <a:cxnLst/>
              <a:rect l="l" t="t" r="r" b="b"/>
              <a:pathLst>
                <a:path w="2550" h="1033" extrusionOk="0">
                  <a:moveTo>
                    <a:pt x="1255" y="1"/>
                  </a:moveTo>
                  <a:lnTo>
                    <a:pt x="0" y="173"/>
                  </a:lnTo>
                  <a:cubicBezTo>
                    <a:pt x="0" y="173"/>
                    <a:pt x="112" y="1032"/>
                    <a:pt x="1255" y="1032"/>
                  </a:cubicBezTo>
                  <a:cubicBezTo>
                    <a:pt x="2408" y="1032"/>
                    <a:pt x="2550" y="163"/>
                    <a:pt x="2550" y="163"/>
                  </a:cubicBezTo>
                  <a:lnTo>
                    <a:pt x="1255" y="1"/>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01"/>
            <p:cNvSpPr/>
            <p:nvPr/>
          </p:nvSpPr>
          <p:spPr>
            <a:xfrm>
              <a:off x="6516384" y="3249559"/>
              <a:ext cx="52018" cy="30563"/>
            </a:xfrm>
            <a:custGeom>
              <a:avLst/>
              <a:gdLst/>
              <a:ahLst/>
              <a:cxnLst/>
              <a:rect l="l" t="t" r="r" b="b"/>
              <a:pathLst>
                <a:path w="1639" h="963" extrusionOk="0">
                  <a:moveTo>
                    <a:pt x="0" y="1"/>
                  </a:moveTo>
                  <a:lnTo>
                    <a:pt x="0" y="426"/>
                  </a:lnTo>
                  <a:cubicBezTo>
                    <a:pt x="0" y="426"/>
                    <a:pt x="313" y="962"/>
                    <a:pt x="819" y="962"/>
                  </a:cubicBezTo>
                  <a:cubicBezTo>
                    <a:pt x="1335" y="962"/>
                    <a:pt x="1639" y="426"/>
                    <a:pt x="1639" y="426"/>
                  </a:cubicBezTo>
                  <a:lnTo>
                    <a:pt x="1639" y="1"/>
                  </a:lnTo>
                  <a:close/>
                </a:path>
              </a:pathLst>
            </a:custGeom>
            <a:solidFill>
              <a:srgbClr val="7D4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1"/>
            <p:cNvSpPr/>
            <p:nvPr/>
          </p:nvSpPr>
          <p:spPr>
            <a:xfrm>
              <a:off x="6493882" y="3136891"/>
              <a:ext cx="96990" cy="134884"/>
            </a:xfrm>
            <a:custGeom>
              <a:avLst/>
              <a:gdLst/>
              <a:ahLst/>
              <a:cxnLst/>
              <a:rect l="l" t="t" r="r" b="b"/>
              <a:pathLst>
                <a:path w="3056" h="4250" extrusionOk="0">
                  <a:moveTo>
                    <a:pt x="1528" y="1"/>
                  </a:moveTo>
                  <a:cubicBezTo>
                    <a:pt x="678" y="1"/>
                    <a:pt x="1" y="689"/>
                    <a:pt x="1" y="1528"/>
                  </a:cubicBezTo>
                  <a:cubicBezTo>
                    <a:pt x="1" y="1579"/>
                    <a:pt x="1" y="1629"/>
                    <a:pt x="11" y="1680"/>
                  </a:cubicBezTo>
                  <a:lnTo>
                    <a:pt x="11" y="1700"/>
                  </a:lnTo>
                  <a:lnTo>
                    <a:pt x="163" y="3015"/>
                  </a:lnTo>
                  <a:cubicBezTo>
                    <a:pt x="172" y="3035"/>
                    <a:pt x="172" y="3045"/>
                    <a:pt x="172" y="3065"/>
                  </a:cubicBezTo>
                  <a:lnTo>
                    <a:pt x="172" y="3076"/>
                  </a:lnTo>
                  <a:cubicBezTo>
                    <a:pt x="274" y="3744"/>
                    <a:pt x="840" y="4249"/>
                    <a:pt x="1528" y="4249"/>
                  </a:cubicBezTo>
                  <a:cubicBezTo>
                    <a:pt x="2226" y="4249"/>
                    <a:pt x="2793" y="3733"/>
                    <a:pt x="2883" y="3056"/>
                  </a:cubicBezTo>
                  <a:lnTo>
                    <a:pt x="2883" y="3025"/>
                  </a:lnTo>
                  <a:lnTo>
                    <a:pt x="2883" y="3015"/>
                  </a:lnTo>
                  <a:lnTo>
                    <a:pt x="3045" y="1700"/>
                  </a:lnTo>
                  <a:lnTo>
                    <a:pt x="3045" y="1680"/>
                  </a:lnTo>
                  <a:cubicBezTo>
                    <a:pt x="3056" y="1629"/>
                    <a:pt x="3056" y="1579"/>
                    <a:pt x="3056" y="1528"/>
                  </a:cubicBezTo>
                  <a:cubicBezTo>
                    <a:pt x="3056" y="689"/>
                    <a:pt x="2368" y="1"/>
                    <a:pt x="1528" y="1"/>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01"/>
            <p:cNvSpPr/>
            <p:nvPr/>
          </p:nvSpPr>
          <p:spPr>
            <a:xfrm>
              <a:off x="6490994" y="3136256"/>
              <a:ext cx="99878" cy="72266"/>
            </a:xfrm>
            <a:custGeom>
              <a:avLst/>
              <a:gdLst/>
              <a:ahLst/>
              <a:cxnLst/>
              <a:rect l="l" t="t" r="r" b="b"/>
              <a:pathLst>
                <a:path w="3147" h="2277" extrusionOk="0">
                  <a:moveTo>
                    <a:pt x="1607" y="0"/>
                  </a:moveTo>
                  <a:cubicBezTo>
                    <a:pt x="1464" y="0"/>
                    <a:pt x="58" y="37"/>
                    <a:pt x="0" y="1467"/>
                  </a:cubicBezTo>
                  <a:cubicBezTo>
                    <a:pt x="0" y="1608"/>
                    <a:pt x="92" y="1770"/>
                    <a:pt x="112" y="1902"/>
                  </a:cubicBezTo>
                  <a:lnTo>
                    <a:pt x="173" y="2276"/>
                  </a:lnTo>
                  <a:cubicBezTo>
                    <a:pt x="173" y="2276"/>
                    <a:pt x="517" y="1932"/>
                    <a:pt x="688" y="1396"/>
                  </a:cubicBezTo>
                  <a:lnTo>
                    <a:pt x="2540" y="1396"/>
                  </a:lnTo>
                  <a:cubicBezTo>
                    <a:pt x="2711" y="1932"/>
                    <a:pt x="3066" y="2276"/>
                    <a:pt x="3066" y="2276"/>
                  </a:cubicBezTo>
                  <a:lnTo>
                    <a:pt x="3116" y="1902"/>
                  </a:lnTo>
                  <a:cubicBezTo>
                    <a:pt x="3136" y="1770"/>
                    <a:pt x="3147" y="1629"/>
                    <a:pt x="3147" y="1487"/>
                  </a:cubicBezTo>
                  <a:cubicBezTo>
                    <a:pt x="3088" y="20"/>
                    <a:pt x="1695" y="0"/>
                    <a:pt x="1622" y="0"/>
                  </a:cubicBezTo>
                  <a:cubicBezTo>
                    <a:pt x="1620" y="0"/>
                    <a:pt x="1619" y="1"/>
                    <a:pt x="1619" y="1"/>
                  </a:cubicBezTo>
                  <a:cubicBezTo>
                    <a:pt x="1619" y="1"/>
                    <a:pt x="1615" y="0"/>
                    <a:pt x="1607"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01"/>
            <p:cNvSpPr/>
            <p:nvPr/>
          </p:nvSpPr>
          <p:spPr>
            <a:xfrm>
              <a:off x="6583160" y="3163868"/>
              <a:ext cx="9966" cy="28595"/>
            </a:xfrm>
            <a:custGeom>
              <a:avLst/>
              <a:gdLst/>
              <a:ahLst/>
              <a:cxnLst/>
              <a:rect l="l" t="t" r="r" b="b"/>
              <a:pathLst>
                <a:path w="314" h="901" extrusionOk="0">
                  <a:moveTo>
                    <a:pt x="313" y="0"/>
                  </a:moveTo>
                  <a:lnTo>
                    <a:pt x="0" y="233"/>
                  </a:lnTo>
                  <a:lnTo>
                    <a:pt x="232" y="900"/>
                  </a:lnTo>
                  <a:lnTo>
                    <a:pt x="313"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01"/>
            <p:cNvSpPr/>
            <p:nvPr/>
          </p:nvSpPr>
          <p:spPr>
            <a:xfrm>
              <a:off x="6541425" y="3216171"/>
              <a:ext cx="8030" cy="15774"/>
            </a:xfrm>
            <a:custGeom>
              <a:avLst/>
              <a:gdLst/>
              <a:ahLst/>
              <a:cxnLst/>
              <a:rect l="l" t="t" r="r" b="b"/>
              <a:pathLst>
                <a:path w="253" h="497" extrusionOk="0">
                  <a:moveTo>
                    <a:pt x="61" y="1"/>
                  </a:moveTo>
                  <a:lnTo>
                    <a:pt x="20" y="41"/>
                  </a:lnTo>
                  <a:cubicBezTo>
                    <a:pt x="61" y="102"/>
                    <a:pt x="172" y="284"/>
                    <a:pt x="131" y="376"/>
                  </a:cubicBezTo>
                  <a:cubicBezTo>
                    <a:pt x="111" y="416"/>
                    <a:pt x="70" y="436"/>
                    <a:pt x="0" y="436"/>
                  </a:cubicBezTo>
                  <a:lnTo>
                    <a:pt x="10" y="497"/>
                  </a:lnTo>
                  <a:cubicBezTo>
                    <a:pt x="101" y="497"/>
                    <a:pt x="162" y="457"/>
                    <a:pt x="182" y="406"/>
                  </a:cubicBezTo>
                  <a:cubicBezTo>
                    <a:pt x="253" y="264"/>
                    <a:pt x="81" y="32"/>
                    <a:pt x="61"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01"/>
            <p:cNvSpPr/>
            <p:nvPr/>
          </p:nvSpPr>
          <p:spPr>
            <a:xfrm>
              <a:off x="6509624" y="3193066"/>
              <a:ext cx="17995" cy="8379"/>
            </a:xfrm>
            <a:custGeom>
              <a:avLst/>
              <a:gdLst/>
              <a:ahLst/>
              <a:cxnLst/>
              <a:rect l="l" t="t" r="r" b="b"/>
              <a:pathLst>
                <a:path w="567" h="264" extrusionOk="0">
                  <a:moveTo>
                    <a:pt x="526" y="1"/>
                  </a:moveTo>
                  <a:lnTo>
                    <a:pt x="0" y="112"/>
                  </a:lnTo>
                  <a:lnTo>
                    <a:pt x="41" y="264"/>
                  </a:lnTo>
                  <a:lnTo>
                    <a:pt x="567" y="153"/>
                  </a:lnTo>
                  <a:lnTo>
                    <a:pt x="526"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01"/>
            <p:cNvSpPr/>
            <p:nvPr/>
          </p:nvSpPr>
          <p:spPr>
            <a:xfrm>
              <a:off x="6556818" y="3193066"/>
              <a:ext cx="17678" cy="8379"/>
            </a:xfrm>
            <a:custGeom>
              <a:avLst/>
              <a:gdLst/>
              <a:ahLst/>
              <a:cxnLst/>
              <a:rect l="l" t="t" r="r" b="b"/>
              <a:pathLst>
                <a:path w="557" h="264" extrusionOk="0">
                  <a:moveTo>
                    <a:pt x="41" y="1"/>
                  </a:moveTo>
                  <a:lnTo>
                    <a:pt x="1" y="153"/>
                  </a:lnTo>
                  <a:lnTo>
                    <a:pt x="527" y="264"/>
                  </a:lnTo>
                  <a:lnTo>
                    <a:pt x="557" y="112"/>
                  </a:lnTo>
                  <a:lnTo>
                    <a:pt x="4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1"/>
            <p:cNvSpPr/>
            <p:nvPr/>
          </p:nvSpPr>
          <p:spPr>
            <a:xfrm>
              <a:off x="6560023" y="3210744"/>
              <a:ext cx="5808" cy="6125"/>
            </a:xfrm>
            <a:custGeom>
              <a:avLst/>
              <a:gdLst/>
              <a:ahLst/>
              <a:cxnLst/>
              <a:rect l="l" t="t" r="r" b="b"/>
              <a:pathLst>
                <a:path w="183" h="193" extrusionOk="0">
                  <a:moveTo>
                    <a:pt x="91" y="0"/>
                  </a:moveTo>
                  <a:cubicBezTo>
                    <a:pt x="41" y="0"/>
                    <a:pt x="1" y="41"/>
                    <a:pt x="1" y="91"/>
                  </a:cubicBezTo>
                  <a:cubicBezTo>
                    <a:pt x="1" y="152"/>
                    <a:pt x="41" y="192"/>
                    <a:pt x="91" y="192"/>
                  </a:cubicBezTo>
                  <a:cubicBezTo>
                    <a:pt x="142" y="192"/>
                    <a:pt x="183" y="152"/>
                    <a:pt x="183" y="91"/>
                  </a:cubicBezTo>
                  <a:cubicBezTo>
                    <a:pt x="183" y="41"/>
                    <a:pt x="142" y="0"/>
                    <a:pt x="9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1"/>
            <p:cNvSpPr/>
            <p:nvPr/>
          </p:nvSpPr>
          <p:spPr>
            <a:xfrm>
              <a:off x="6518606" y="3210744"/>
              <a:ext cx="5808" cy="6125"/>
            </a:xfrm>
            <a:custGeom>
              <a:avLst/>
              <a:gdLst/>
              <a:ahLst/>
              <a:cxnLst/>
              <a:rect l="l" t="t" r="r" b="b"/>
              <a:pathLst>
                <a:path w="183" h="193" extrusionOk="0">
                  <a:moveTo>
                    <a:pt x="92" y="0"/>
                  </a:moveTo>
                  <a:cubicBezTo>
                    <a:pt x="41" y="0"/>
                    <a:pt x="0" y="41"/>
                    <a:pt x="0" y="91"/>
                  </a:cubicBezTo>
                  <a:cubicBezTo>
                    <a:pt x="0" y="152"/>
                    <a:pt x="41" y="192"/>
                    <a:pt x="92" y="192"/>
                  </a:cubicBezTo>
                  <a:cubicBezTo>
                    <a:pt x="142" y="192"/>
                    <a:pt x="182" y="152"/>
                    <a:pt x="182" y="91"/>
                  </a:cubicBezTo>
                  <a:cubicBezTo>
                    <a:pt x="182" y="41"/>
                    <a:pt x="142" y="0"/>
                    <a:pt x="92"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1"/>
            <p:cNvSpPr/>
            <p:nvPr/>
          </p:nvSpPr>
          <p:spPr>
            <a:xfrm>
              <a:off x="6523747" y="3616540"/>
              <a:ext cx="39831" cy="3555"/>
            </a:xfrm>
            <a:custGeom>
              <a:avLst/>
              <a:gdLst/>
              <a:ahLst/>
              <a:cxnLst/>
              <a:rect l="l" t="t" r="r" b="b"/>
              <a:pathLst>
                <a:path w="1255" h="112" extrusionOk="0">
                  <a:moveTo>
                    <a:pt x="1255" y="1"/>
                  </a:moveTo>
                  <a:lnTo>
                    <a:pt x="0" y="21"/>
                  </a:lnTo>
                  <a:lnTo>
                    <a:pt x="11" y="111"/>
                  </a:lnTo>
                  <a:lnTo>
                    <a:pt x="1255" y="91"/>
                  </a:lnTo>
                  <a:lnTo>
                    <a:pt x="1255"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1"/>
            <p:cNvSpPr/>
            <p:nvPr/>
          </p:nvSpPr>
          <p:spPr>
            <a:xfrm>
              <a:off x="6721853" y="3279392"/>
              <a:ext cx="77154" cy="95752"/>
            </a:xfrm>
            <a:custGeom>
              <a:avLst/>
              <a:gdLst/>
              <a:ahLst/>
              <a:cxnLst/>
              <a:rect l="l" t="t" r="r" b="b"/>
              <a:pathLst>
                <a:path w="2431" h="3017" extrusionOk="0">
                  <a:moveTo>
                    <a:pt x="1390" y="0"/>
                  </a:moveTo>
                  <a:cubicBezTo>
                    <a:pt x="1217" y="0"/>
                    <a:pt x="935" y="636"/>
                    <a:pt x="758" y="1205"/>
                  </a:cubicBezTo>
                  <a:cubicBezTo>
                    <a:pt x="758" y="1205"/>
                    <a:pt x="779" y="690"/>
                    <a:pt x="556" y="659"/>
                  </a:cubicBezTo>
                  <a:cubicBezTo>
                    <a:pt x="553" y="659"/>
                    <a:pt x="551" y="659"/>
                    <a:pt x="548" y="659"/>
                  </a:cubicBezTo>
                  <a:cubicBezTo>
                    <a:pt x="326" y="659"/>
                    <a:pt x="0" y="1893"/>
                    <a:pt x="0" y="1893"/>
                  </a:cubicBezTo>
                  <a:lnTo>
                    <a:pt x="1558" y="3017"/>
                  </a:lnTo>
                  <a:cubicBezTo>
                    <a:pt x="1558" y="3017"/>
                    <a:pt x="2023" y="2541"/>
                    <a:pt x="2255" y="1702"/>
                  </a:cubicBezTo>
                  <a:cubicBezTo>
                    <a:pt x="2431" y="1043"/>
                    <a:pt x="2386" y="584"/>
                    <a:pt x="2257" y="584"/>
                  </a:cubicBezTo>
                  <a:cubicBezTo>
                    <a:pt x="2230" y="584"/>
                    <a:pt x="2199" y="605"/>
                    <a:pt x="2165" y="650"/>
                  </a:cubicBezTo>
                  <a:cubicBezTo>
                    <a:pt x="2165" y="650"/>
                    <a:pt x="2127" y="423"/>
                    <a:pt x="2024" y="423"/>
                  </a:cubicBezTo>
                  <a:cubicBezTo>
                    <a:pt x="1986" y="423"/>
                    <a:pt x="1939" y="453"/>
                    <a:pt x="1882" y="538"/>
                  </a:cubicBezTo>
                  <a:cubicBezTo>
                    <a:pt x="1882" y="538"/>
                    <a:pt x="1882" y="265"/>
                    <a:pt x="1750" y="255"/>
                  </a:cubicBezTo>
                  <a:cubicBezTo>
                    <a:pt x="1746" y="254"/>
                    <a:pt x="1742" y="254"/>
                    <a:pt x="1738" y="254"/>
                  </a:cubicBezTo>
                  <a:cubicBezTo>
                    <a:pt x="1642" y="254"/>
                    <a:pt x="1558" y="366"/>
                    <a:pt x="1558" y="366"/>
                  </a:cubicBezTo>
                  <a:cubicBezTo>
                    <a:pt x="1558" y="366"/>
                    <a:pt x="1558" y="43"/>
                    <a:pt x="1406" y="2"/>
                  </a:cubicBezTo>
                  <a:cubicBezTo>
                    <a:pt x="1401" y="1"/>
                    <a:pt x="1395" y="0"/>
                    <a:pt x="1390" y="0"/>
                  </a:cubicBez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1"/>
            <p:cNvSpPr/>
            <p:nvPr/>
          </p:nvSpPr>
          <p:spPr>
            <a:xfrm>
              <a:off x="6744957" y="3317001"/>
              <a:ext cx="1968" cy="11902"/>
            </a:xfrm>
            <a:custGeom>
              <a:avLst/>
              <a:gdLst/>
              <a:ahLst/>
              <a:cxnLst/>
              <a:rect l="l" t="t" r="r" b="b"/>
              <a:pathLst>
                <a:path w="62" h="375" extrusionOk="0">
                  <a:moveTo>
                    <a:pt x="10" y="0"/>
                  </a:moveTo>
                  <a:cubicBezTo>
                    <a:pt x="10" y="0"/>
                    <a:pt x="0" y="213"/>
                    <a:pt x="10" y="375"/>
                  </a:cubicBezTo>
                  <a:lnTo>
                    <a:pt x="61" y="375"/>
                  </a:lnTo>
                  <a:cubicBezTo>
                    <a:pt x="51" y="213"/>
                    <a:pt x="61" y="0"/>
                    <a:pt x="6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1"/>
            <p:cNvSpPr/>
            <p:nvPr/>
          </p:nvSpPr>
          <p:spPr>
            <a:xfrm>
              <a:off x="6722487" y="3336583"/>
              <a:ext cx="60365" cy="32436"/>
            </a:xfrm>
            <a:custGeom>
              <a:avLst/>
              <a:gdLst/>
              <a:ahLst/>
              <a:cxnLst/>
              <a:rect l="l" t="t" r="r" b="b"/>
              <a:pathLst>
                <a:path w="1902" h="1022" extrusionOk="0">
                  <a:moveTo>
                    <a:pt x="0" y="1"/>
                  </a:moveTo>
                  <a:lnTo>
                    <a:pt x="1689" y="1022"/>
                  </a:lnTo>
                  <a:cubicBezTo>
                    <a:pt x="1790" y="901"/>
                    <a:pt x="1902" y="709"/>
                    <a:pt x="1902" y="709"/>
                  </a:cubicBezTo>
                  <a:lnTo>
                    <a:pt x="0" y="1"/>
                  </a:lnTo>
                  <a:close/>
                </a:path>
              </a:pathLst>
            </a:custGeom>
            <a:solidFill>
              <a:srgbClr val="7D4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1"/>
            <p:cNvSpPr/>
            <p:nvPr/>
          </p:nvSpPr>
          <p:spPr>
            <a:xfrm>
              <a:off x="6563228" y="3288818"/>
              <a:ext cx="221242" cy="211467"/>
            </a:xfrm>
            <a:custGeom>
              <a:avLst/>
              <a:gdLst/>
              <a:ahLst/>
              <a:cxnLst/>
              <a:rect l="l" t="t" r="r" b="b"/>
              <a:pathLst>
                <a:path w="6971" h="6663" extrusionOk="0">
                  <a:moveTo>
                    <a:pt x="1203" y="0"/>
                  </a:moveTo>
                  <a:cubicBezTo>
                    <a:pt x="1191" y="0"/>
                    <a:pt x="1188" y="5"/>
                    <a:pt x="1222" y="20"/>
                  </a:cubicBezTo>
                  <a:lnTo>
                    <a:pt x="1222" y="20"/>
                  </a:lnTo>
                  <a:cubicBezTo>
                    <a:pt x="1223" y="19"/>
                    <a:pt x="1224" y="19"/>
                    <a:pt x="1224" y="18"/>
                  </a:cubicBezTo>
                  <a:cubicBezTo>
                    <a:pt x="1255" y="11"/>
                    <a:pt x="1220" y="0"/>
                    <a:pt x="1203" y="0"/>
                  </a:cubicBezTo>
                  <a:close/>
                  <a:moveTo>
                    <a:pt x="1222" y="20"/>
                  </a:moveTo>
                  <a:cubicBezTo>
                    <a:pt x="445" y="607"/>
                    <a:pt x="1" y="1537"/>
                    <a:pt x="21" y="2507"/>
                  </a:cubicBezTo>
                  <a:cubicBezTo>
                    <a:pt x="90" y="5774"/>
                    <a:pt x="1355" y="6662"/>
                    <a:pt x="2633" y="6662"/>
                  </a:cubicBezTo>
                  <a:cubicBezTo>
                    <a:pt x="3614" y="6662"/>
                    <a:pt x="4602" y="6138"/>
                    <a:pt x="5059" y="5764"/>
                  </a:cubicBezTo>
                  <a:cubicBezTo>
                    <a:pt x="6030" y="4955"/>
                    <a:pt x="6970" y="2487"/>
                    <a:pt x="6970" y="2487"/>
                  </a:cubicBezTo>
                  <a:lnTo>
                    <a:pt x="4684" y="1344"/>
                  </a:lnTo>
                  <a:cubicBezTo>
                    <a:pt x="4684" y="1344"/>
                    <a:pt x="3602" y="2830"/>
                    <a:pt x="3197" y="3347"/>
                  </a:cubicBezTo>
                  <a:cubicBezTo>
                    <a:pt x="3195" y="3349"/>
                    <a:pt x="3193" y="3351"/>
                    <a:pt x="3191" y="3351"/>
                  </a:cubicBezTo>
                  <a:cubicBezTo>
                    <a:pt x="3097" y="3351"/>
                    <a:pt x="2909" y="1248"/>
                    <a:pt x="2297" y="645"/>
                  </a:cubicBezTo>
                  <a:cubicBezTo>
                    <a:pt x="2297" y="645"/>
                    <a:pt x="1670" y="150"/>
                    <a:pt x="1660" y="150"/>
                  </a:cubicBezTo>
                  <a:cubicBezTo>
                    <a:pt x="1390" y="80"/>
                    <a:pt x="1270" y="40"/>
                    <a:pt x="1222" y="20"/>
                  </a:cubicBez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1"/>
            <p:cNvSpPr/>
            <p:nvPr/>
          </p:nvSpPr>
          <p:spPr>
            <a:xfrm>
              <a:off x="6702588" y="3345882"/>
              <a:ext cx="74171" cy="35356"/>
            </a:xfrm>
            <a:custGeom>
              <a:avLst/>
              <a:gdLst/>
              <a:ahLst/>
              <a:cxnLst/>
              <a:rect l="l" t="t" r="r" b="b"/>
              <a:pathLst>
                <a:path w="2337" h="1114" extrusionOk="0">
                  <a:moveTo>
                    <a:pt x="20" y="1"/>
                  </a:moveTo>
                  <a:lnTo>
                    <a:pt x="0" y="52"/>
                  </a:lnTo>
                  <a:lnTo>
                    <a:pt x="2306" y="1113"/>
                  </a:lnTo>
                  <a:lnTo>
                    <a:pt x="2336" y="1063"/>
                  </a:lnTo>
                  <a:lnTo>
                    <a:pt x="20"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1"/>
            <p:cNvSpPr/>
            <p:nvPr/>
          </p:nvSpPr>
          <p:spPr>
            <a:xfrm>
              <a:off x="6644159" y="3378635"/>
              <a:ext cx="1619" cy="124601"/>
            </a:xfrm>
            <a:custGeom>
              <a:avLst/>
              <a:gdLst/>
              <a:ahLst/>
              <a:cxnLst/>
              <a:rect l="l" t="t" r="r" b="b"/>
              <a:pathLst>
                <a:path w="51" h="3926" extrusionOk="0">
                  <a:moveTo>
                    <a:pt x="0" y="0"/>
                  </a:moveTo>
                  <a:lnTo>
                    <a:pt x="10" y="3925"/>
                  </a:lnTo>
                  <a:lnTo>
                    <a:pt x="50" y="3925"/>
                  </a:lnTo>
                  <a:lnTo>
                    <a:pt x="40"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1"/>
            <p:cNvSpPr/>
            <p:nvPr/>
          </p:nvSpPr>
          <p:spPr>
            <a:xfrm>
              <a:off x="6446688" y="3381841"/>
              <a:ext cx="5491" cy="125871"/>
            </a:xfrm>
            <a:custGeom>
              <a:avLst/>
              <a:gdLst/>
              <a:ahLst/>
              <a:cxnLst/>
              <a:rect l="l" t="t" r="r" b="b"/>
              <a:pathLst>
                <a:path w="173" h="3966" extrusionOk="0">
                  <a:moveTo>
                    <a:pt x="132" y="1"/>
                  </a:moveTo>
                  <a:lnTo>
                    <a:pt x="1" y="3966"/>
                  </a:lnTo>
                  <a:lnTo>
                    <a:pt x="41" y="3966"/>
                  </a:lnTo>
                  <a:lnTo>
                    <a:pt x="173"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1"/>
            <p:cNvSpPr/>
            <p:nvPr/>
          </p:nvSpPr>
          <p:spPr>
            <a:xfrm>
              <a:off x="6398543" y="3609145"/>
              <a:ext cx="69061" cy="77789"/>
            </a:xfrm>
            <a:custGeom>
              <a:avLst/>
              <a:gdLst/>
              <a:ahLst/>
              <a:cxnLst/>
              <a:rect l="l" t="t" r="r" b="b"/>
              <a:pathLst>
                <a:path w="2176" h="2451" extrusionOk="0">
                  <a:moveTo>
                    <a:pt x="193" y="1"/>
                  </a:moveTo>
                  <a:cubicBezTo>
                    <a:pt x="193" y="1"/>
                    <a:pt x="0" y="587"/>
                    <a:pt x="142" y="1387"/>
                  </a:cubicBezTo>
                  <a:cubicBezTo>
                    <a:pt x="251" y="1962"/>
                    <a:pt x="455" y="2316"/>
                    <a:pt x="571" y="2316"/>
                  </a:cubicBezTo>
                  <a:cubicBezTo>
                    <a:pt x="606" y="2316"/>
                    <a:pt x="634" y="2284"/>
                    <a:pt x="648" y="2216"/>
                  </a:cubicBezTo>
                  <a:cubicBezTo>
                    <a:pt x="648" y="2216"/>
                    <a:pt x="749" y="2361"/>
                    <a:pt x="832" y="2361"/>
                  </a:cubicBezTo>
                  <a:cubicBezTo>
                    <a:pt x="875" y="2361"/>
                    <a:pt x="914" y="2323"/>
                    <a:pt x="931" y="2206"/>
                  </a:cubicBezTo>
                  <a:cubicBezTo>
                    <a:pt x="931" y="2206"/>
                    <a:pt x="1021" y="2385"/>
                    <a:pt x="1120" y="2385"/>
                  </a:cubicBezTo>
                  <a:cubicBezTo>
                    <a:pt x="1131" y="2385"/>
                    <a:pt x="1142" y="2383"/>
                    <a:pt x="1153" y="2378"/>
                  </a:cubicBezTo>
                  <a:cubicBezTo>
                    <a:pt x="1245" y="2347"/>
                    <a:pt x="1275" y="2206"/>
                    <a:pt x="1275" y="2206"/>
                  </a:cubicBezTo>
                  <a:cubicBezTo>
                    <a:pt x="1275" y="2206"/>
                    <a:pt x="1384" y="2451"/>
                    <a:pt x="1515" y="2451"/>
                  </a:cubicBezTo>
                  <a:cubicBezTo>
                    <a:pt x="1523" y="2451"/>
                    <a:pt x="1530" y="2450"/>
                    <a:pt x="1538" y="2449"/>
                  </a:cubicBezTo>
                  <a:cubicBezTo>
                    <a:pt x="1710" y="2419"/>
                    <a:pt x="1679" y="1751"/>
                    <a:pt x="1589" y="1184"/>
                  </a:cubicBezTo>
                  <a:lnTo>
                    <a:pt x="1589" y="1184"/>
                  </a:lnTo>
                  <a:cubicBezTo>
                    <a:pt x="1589" y="1185"/>
                    <a:pt x="1757" y="1575"/>
                    <a:pt x="1944" y="1575"/>
                  </a:cubicBezTo>
                  <a:cubicBezTo>
                    <a:pt x="1957" y="1575"/>
                    <a:pt x="1970" y="1573"/>
                    <a:pt x="1983" y="1569"/>
                  </a:cubicBezTo>
                  <a:cubicBezTo>
                    <a:pt x="2175" y="1498"/>
                    <a:pt x="1953" y="304"/>
                    <a:pt x="1953" y="304"/>
                  </a:cubicBezTo>
                  <a:lnTo>
                    <a:pt x="193" y="1"/>
                  </a:lnTo>
                  <a:close/>
                </a:path>
              </a:pathLst>
            </a:custGeom>
            <a:solidFill>
              <a:srgbClr val="9A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1"/>
            <p:cNvSpPr/>
            <p:nvPr/>
          </p:nvSpPr>
          <p:spPr>
            <a:xfrm>
              <a:off x="6412031" y="3659576"/>
              <a:ext cx="7712" cy="20566"/>
            </a:xfrm>
            <a:custGeom>
              <a:avLst/>
              <a:gdLst/>
              <a:ahLst/>
              <a:cxnLst/>
              <a:rect l="l" t="t" r="r" b="b"/>
              <a:pathLst>
                <a:path w="243" h="648" extrusionOk="0">
                  <a:moveTo>
                    <a:pt x="40" y="0"/>
                  </a:moveTo>
                  <a:lnTo>
                    <a:pt x="0" y="10"/>
                  </a:lnTo>
                  <a:cubicBezTo>
                    <a:pt x="61" y="273"/>
                    <a:pt x="213" y="637"/>
                    <a:pt x="213" y="647"/>
                  </a:cubicBezTo>
                  <a:lnTo>
                    <a:pt x="243" y="627"/>
                  </a:lnTo>
                  <a:cubicBezTo>
                    <a:pt x="243" y="627"/>
                    <a:pt x="91" y="263"/>
                    <a:pt x="40"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1"/>
            <p:cNvSpPr/>
            <p:nvPr/>
          </p:nvSpPr>
          <p:spPr>
            <a:xfrm>
              <a:off x="6422917" y="3659576"/>
              <a:ext cx="5840" cy="19931"/>
            </a:xfrm>
            <a:custGeom>
              <a:avLst/>
              <a:gdLst/>
              <a:ahLst/>
              <a:cxnLst/>
              <a:rect l="l" t="t" r="r" b="b"/>
              <a:pathLst>
                <a:path w="184" h="628" extrusionOk="0">
                  <a:moveTo>
                    <a:pt x="41" y="0"/>
                  </a:moveTo>
                  <a:lnTo>
                    <a:pt x="1" y="10"/>
                  </a:lnTo>
                  <a:cubicBezTo>
                    <a:pt x="52" y="304"/>
                    <a:pt x="143" y="627"/>
                    <a:pt x="143" y="627"/>
                  </a:cubicBezTo>
                  <a:lnTo>
                    <a:pt x="183" y="617"/>
                  </a:lnTo>
                  <a:cubicBezTo>
                    <a:pt x="183" y="617"/>
                    <a:pt x="92" y="293"/>
                    <a:pt x="4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01"/>
            <p:cNvSpPr/>
            <p:nvPr/>
          </p:nvSpPr>
          <p:spPr>
            <a:xfrm>
              <a:off x="6431930" y="3655386"/>
              <a:ext cx="7712" cy="24121"/>
            </a:xfrm>
            <a:custGeom>
              <a:avLst/>
              <a:gdLst/>
              <a:ahLst/>
              <a:cxnLst/>
              <a:rect l="l" t="t" r="r" b="b"/>
              <a:pathLst>
                <a:path w="243" h="760" extrusionOk="0">
                  <a:moveTo>
                    <a:pt x="31" y="0"/>
                  </a:moveTo>
                  <a:lnTo>
                    <a:pt x="0" y="11"/>
                  </a:lnTo>
                  <a:cubicBezTo>
                    <a:pt x="61" y="385"/>
                    <a:pt x="203" y="759"/>
                    <a:pt x="203" y="759"/>
                  </a:cubicBezTo>
                  <a:lnTo>
                    <a:pt x="243" y="749"/>
                  </a:lnTo>
                  <a:cubicBezTo>
                    <a:pt x="233" y="749"/>
                    <a:pt x="101" y="375"/>
                    <a:pt x="31"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1"/>
            <p:cNvSpPr/>
            <p:nvPr/>
          </p:nvSpPr>
          <p:spPr>
            <a:xfrm>
              <a:off x="6445102" y="3636439"/>
              <a:ext cx="4507" cy="10949"/>
            </a:xfrm>
            <a:custGeom>
              <a:avLst/>
              <a:gdLst/>
              <a:ahLst/>
              <a:cxnLst/>
              <a:rect l="l" t="t" r="r" b="b"/>
              <a:pathLst>
                <a:path w="142" h="345" extrusionOk="0">
                  <a:moveTo>
                    <a:pt x="41" y="1"/>
                  </a:moveTo>
                  <a:lnTo>
                    <a:pt x="0" y="10"/>
                  </a:lnTo>
                  <a:cubicBezTo>
                    <a:pt x="41" y="163"/>
                    <a:pt x="111" y="345"/>
                    <a:pt x="111" y="345"/>
                  </a:cubicBezTo>
                  <a:lnTo>
                    <a:pt x="142" y="334"/>
                  </a:lnTo>
                  <a:cubicBezTo>
                    <a:pt x="142" y="334"/>
                    <a:pt x="81" y="152"/>
                    <a:pt x="41"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1"/>
            <p:cNvSpPr/>
            <p:nvPr/>
          </p:nvSpPr>
          <p:spPr>
            <a:xfrm>
              <a:off x="6401748" y="3616222"/>
              <a:ext cx="59444" cy="10918"/>
            </a:xfrm>
            <a:custGeom>
              <a:avLst/>
              <a:gdLst/>
              <a:ahLst/>
              <a:cxnLst/>
              <a:rect l="l" t="t" r="r" b="b"/>
              <a:pathLst>
                <a:path w="1873" h="344" extrusionOk="0">
                  <a:moveTo>
                    <a:pt x="41" y="0"/>
                  </a:moveTo>
                  <a:cubicBezTo>
                    <a:pt x="11" y="142"/>
                    <a:pt x="0" y="344"/>
                    <a:pt x="0" y="344"/>
                  </a:cubicBezTo>
                  <a:lnTo>
                    <a:pt x="1872" y="243"/>
                  </a:lnTo>
                  <a:lnTo>
                    <a:pt x="41" y="0"/>
                  </a:lnTo>
                  <a:close/>
                </a:path>
              </a:pathLst>
            </a:custGeom>
            <a:solidFill>
              <a:srgbClr val="7D4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1"/>
            <p:cNvSpPr/>
            <p:nvPr/>
          </p:nvSpPr>
          <p:spPr>
            <a:xfrm>
              <a:off x="6388577" y="3282026"/>
              <a:ext cx="113366" cy="342257"/>
            </a:xfrm>
            <a:custGeom>
              <a:avLst/>
              <a:gdLst/>
              <a:ahLst/>
              <a:cxnLst/>
              <a:rect l="l" t="t" r="r" b="b"/>
              <a:pathLst>
                <a:path w="3572" h="10784" extrusionOk="0">
                  <a:moveTo>
                    <a:pt x="3571" y="0"/>
                  </a:moveTo>
                  <a:cubicBezTo>
                    <a:pt x="3571" y="0"/>
                    <a:pt x="1771" y="101"/>
                    <a:pt x="1377" y="1699"/>
                  </a:cubicBezTo>
                  <a:cubicBezTo>
                    <a:pt x="982" y="3298"/>
                    <a:pt x="1" y="10429"/>
                    <a:pt x="1" y="10429"/>
                  </a:cubicBezTo>
                  <a:lnTo>
                    <a:pt x="2752" y="10783"/>
                  </a:lnTo>
                  <a:lnTo>
                    <a:pt x="3571" y="0"/>
                  </a:lnTo>
                  <a:close/>
                </a:path>
              </a:pathLst>
            </a:custGeom>
            <a:solidFill>
              <a:srgbClr val="FFC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1"/>
            <p:cNvSpPr/>
            <p:nvPr/>
          </p:nvSpPr>
          <p:spPr>
            <a:xfrm>
              <a:off x="6396607" y="3589563"/>
              <a:ext cx="76138" cy="13203"/>
            </a:xfrm>
            <a:custGeom>
              <a:avLst/>
              <a:gdLst/>
              <a:ahLst/>
              <a:cxnLst/>
              <a:rect l="l" t="t" r="r" b="b"/>
              <a:pathLst>
                <a:path w="2399" h="416" extrusionOk="0">
                  <a:moveTo>
                    <a:pt x="11" y="1"/>
                  </a:moveTo>
                  <a:lnTo>
                    <a:pt x="0" y="71"/>
                  </a:lnTo>
                  <a:lnTo>
                    <a:pt x="2388" y="415"/>
                  </a:lnTo>
                  <a:lnTo>
                    <a:pt x="2398" y="354"/>
                  </a:lnTo>
                  <a:lnTo>
                    <a:pt x="1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1"/>
            <p:cNvSpPr/>
            <p:nvPr/>
          </p:nvSpPr>
          <p:spPr>
            <a:xfrm>
              <a:off x="6493247" y="3284883"/>
              <a:ext cx="100830" cy="35038"/>
            </a:xfrm>
            <a:custGeom>
              <a:avLst/>
              <a:gdLst/>
              <a:ahLst/>
              <a:cxnLst/>
              <a:rect l="l" t="t" r="r" b="b"/>
              <a:pathLst>
                <a:path w="3177" h="1104" extrusionOk="0">
                  <a:moveTo>
                    <a:pt x="3137" y="1"/>
                  </a:moveTo>
                  <a:cubicBezTo>
                    <a:pt x="3137" y="11"/>
                    <a:pt x="2883" y="1063"/>
                    <a:pt x="1619" y="1063"/>
                  </a:cubicBezTo>
                  <a:cubicBezTo>
                    <a:pt x="354" y="1063"/>
                    <a:pt x="41" y="243"/>
                    <a:pt x="41" y="234"/>
                  </a:cubicBezTo>
                  <a:lnTo>
                    <a:pt x="1" y="254"/>
                  </a:lnTo>
                  <a:cubicBezTo>
                    <a:pt x="1" y="264"/>
                    <a:pt x="324" y="1104"/>
                    <a:pt x="1619" y="1104"/>
                  </a:cubicBezTo>
                  <a:cubicBezTo>
                    <a:pt x="2914" y="1104"/>
                    <a:pt x="3177" y="21"/>
                    <a:pt x="3177" y="11"/>
                  </a:cubicBezTo>
                  <a:lnTo>
                    <a:pt x="3137" y="1"/>
                  </a:lnTo>
                  <a:close/>
                </a:path>
              </a:pathLst>
            </a:custGeom>
            <a:solidFill>
              <a:srgbClr val="EF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1"/>
            <p:cNvSpPr/>
            <p:nvPr/>
          </p:nvSpPr>
          <p:spPr>
            <a:xfrm>
              <a:off x="6481695" y="3360989"/>
              <a:ext cx="10949" cy="187537"/>
            </a:xfrm>
            <a:custGeom>
              <a:avLst/>
              <a:gdLst/>
              <a:ahLst/>
              <a:cxnLst/>
              <a:rect l="l" t="t" r="r" b="b"/>
              <a:pathLst>
                <a:path w="345" h="5909" extrusionOk="0">
                  <a:moveTo>
                    <a:pt x="304" y="0"/>
                  </a:moveTo>
                  <a:lnTo>
                    <a:pt x="1" y="5898"/>
                  </a:lnTo>
                  <a:lnTo>
                    <a:pt x="41" y="5908"/>
                  </a:lnTo>
                  <a:lnTo>
                    <a:pt x="344"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1"/>
            <p:cNvSpPr/>
            <p:nvPr/>
          </p:nvSpPr>
          <p:spPr>
            <a:xfrm>
              <a:off x="6608201" y="3288437"/>
              <a:ext cx="41100" cy="43703"/>
            </a:xfrm>
            <a:custGeom>
              <a:avLst/>
              <a:gdLst/>
              <a:ahLst/>
              <a:cxnLst/>
              <a:rect l="l" t="t" r="r" b="b"/>
              <a:pathLst>
                <a:path w="1295" h="1377" extrusionOk="0">
                  <a:moveTo>
                    <a:pt x="10" y="0"/>
                  </a:moveTo>
                  <a:lnTo>
                    <a:pt x="0" y="30"/>
                  </a:lnTo>
                  <a:cubicBezTo>
                    <a:pt x="10" y="41"/>
                    <a:pt x="860" y="394"/>
                    <a:pt x="1254" y="1376"/>
                  </a:cubicBezTo>
                  <a:lnTo>
                    <a:pt x="1295" y="1356"/>
                  </a:lnTo>
                  <a:cubicBezTo>
                    <a:pt x="890" y="365"/>
                    <a:pt x="20" y="0"/>
                    <a:pt x="10"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1"/>
            <p:cNvSpPr/>
            <p:nvPr/>
          </p:nvSpPr>
          <p:spPr>
            <a:xfrm>
              <a:off x="6542345" y="3250860"/>
              <a:ext cx="15456" cy="7077"/>
            </a:xfrm>
            <a:custGeom>
              <a:avLst/>
              <a:gdLst/>
              <a:ahLst/>
              <a:cxnLst/>
              <a:rect l="l" t="t" r="r" b="b"/>
              <a:pathLst>
                <a:path w="487" h="223" extrusionOk="0">
                  <a:moveTo>
                    <a:pt x="1" y="0"/>
                  </a:moveTo>
                  <a:cubicBezTo>
                    <a:pt x="62" y="41"/>
                    <a:pt x="143" y="102"/>
                    <a:pt x="163" y="223"/>
                  </a:cubicBezTo>
                  <a:cubicBezTo>
                    <a:pt x="345" y="193"/>
                    <a:pt x="436" y="81"/>
                    <a:pt x="487" y="0"/>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1"/>
            <p:cNvSpPr/>
            <p:nvPr/>
          </p:nvSpPr>
          <p:spPr>
            <a:xfrm>
              <a:off x="6533078" y="3247972"/>
              <a:ext cx="25993" cy="2920"/>
            </a:xfrm>
            <a:custGeom>
              <a:avLst/>
              <a:gdLst/>
              <a:ahLst/>
              <a:cxnLst/>
              <a:rect l="l" t="t" r="r" b="b"/>
              <a:pathLst>
                <a:path w="819" h="92" extrusionOk="0">
                  <a:moveTo>
                    <a:pt x="10" y="1"/>
                  </a:moveTo>
                  <a:cubicBezTo>
                    <a:pt x="10" y="1"/>
                    <a:pt x="0" y="41"/>
                    <a:pt x="10" y="91"/>
                  </a:cubicBezTo>
                  <a:lnTo>
                    <a:pt x="779" y="91"/>
                  </a:lnTo>
                  <a:cubicBezTo>
                    <a:pt x="809" y="41"/>
                    <a:pt x="819" y="1"/>
                    <a:pt x="8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1"/>
            <p:cNvSpPr/>
            <p:nvPr/>
          </p:nvSpPr>
          <p:spPr>
            <a:xfrm>
              <a:off x="6533364" y="3250860"/>
              <a:ext cx="14155" cy="7427"/>
            </a:xfrm>
            <a:custGeom>
              <a:avLst/>
              <a:gdLst/>
              <a:ahLst/>
              <a:cxnLst/>
              <a:rect l="l" t="t" r="r" b="b"/>
              <a:pathLst>
                <a:path w="446" h="234" extrusionOk="0">
                  <a:moveTo>
                    <a:pt x="1" y="0"/>
                  </a:moveTo>
                  <a:cubicBezTo>
                    <a:pt x="21" y="102"/>
                    <a:pt x="92" y="233"/>
                    <a:pt x="345" y="233"/>
                  </a:cubicBezTo>
                  <a:lnTo>
                    <a:pt x="416" y="233"/>
                  </a:lnTo>
                  <a:cubicBezTo>
                    <a:pt x="426" y="233"/>
                    <a:pt x="436" y="223"/>
                    <a:pt x="446" y="223"/>
                  </a:cubicBezTo>
                  <a:cubicBezTo>
                    <a:pt x="426" y="102"/>
                    <a:pt x="345" y="41"/>
                    <a:pt x="284" y="0"/>
                  </a:cubicBezTo>
                  <a:close/>
                </a:path>
              </a:pathLst>
            </a:custGeom>
            <a:solidFill>
              <a:srgbClr val="E2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1"/>
            <p:cNvSpPr/>
            <p:nvPr/>
          </p:nvSpPr>
          <p:spPr>
            <a:xfrm>
              <a:off x="6778345" y="3295483"/>
              <a:ext cx="4507" cy="21550"/>
            </a:xfrm>
            <a:custGeom>
              <a:avLst/>
              <a:gdLst/>
              <a:ahLst/>
              <a:cxnLst/>
              <a:rect l="l" t="t" r="r" b="b"/>
              <a:pathLst>
                <a:path w="142" h="679" extrusionOk="0">
                  <a:moveTo>
                    <a:pt x="91" y="1"/>
                  </a:moveTo>
                  <a:cubicBezTo>
                    <a:pt x="91" y="11"/>
                    <a:pt x="21" y="365"/>
                    <a:pt x="0" y="678"/>
                  </a:cubicBezTo>
                  <a:lnTo>
                    <a:pt x="51" y="678"/>
                  </a:lnTo>
                  <a:cubicBezTo>
                    <a:pt x="71" y="375"/>
                    <a:pt x="142" y="11"/>
                    <a:pt x="142" y="11"/>
                  </a:cubicBezTo>
                  <a:lnTo>
                    <a:pt x="91"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1"/>
            <p:cNvSpPr/>
            <p:nvPr/>
          </p:nvSpPr>
          <p:spPr>
            <a:xfrm>
              <a:off x="6765809" y="3290024"/>
              <a:ext cx="6443" cy="26342"/>
            </a:xfrm>
            <a:custGeom>
              <a:avLst/>
              <a:gdLst/>
              <a:ahLst/>
              <a:cxnLst/>
              <a:rect l="l" t="t" r="r" b="b"/>
              <a:pathLst>
                <a:path w="203" h="830" extrusionOk="0">
                  <a:moveTo>
                    <a:pt x="162" y="1"/>
                  </a:moveTo>
                  <a:cubicBezTo>
                    <a:pt x="162" y="1"/>
                    <a:pt x="51" y="416"/>
                    <a:pt x="0" y="830"/>
                  </a:cubicBezTo>
                  <a:lnTo>
                    <a:pt x="51" y="830"/>
                  </a:lnTo>
                  <a:cubicBezTo>
                    <a:pt x="92" y="425"/>
                    <a:pt x="203" y="11"/>
                    <a:pt x="203" y="11"/>
                  </a:cubicBezTo>
                  <a:lnTo>
                    <a:pt x="162"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1"/>
            <p:cNvSpPr/>
            <p:nvPr/>
          </p:nvSpPr>
          <p:spPr>
            <a:xfrm>
              <a:off x="6729216" y="3224074"/>
              <a:ext cx="124284" cy="136598"/>
            </a:xfrm>
            <a:custGeom>
              <a:avLst/>
              <a:gdLst/>
              <a:ahLst/>
              <a:cxnLst/>
              <a:rect l="l" t="t" r="r" b="b"/>
              <a:pathLst>
                <a:path w="3916" h="4304" extrusionOk="0">
                  <a:moveTo>
                    <a:pt x="2888" y="1"/>
                  </a:moveTo>
                  <a:cubicBezTo>
                    <a:pt x="2884" y="1"/>
                    <a:pt x="2879" y="2"/>
                    <a:pt x="2873" y="5"/>
                  </a:cubicBezTo>
                  <a:lnTo>
                    <a:pt x="21" y="844"/>
                  </a:lnTo>
                  <a:cubicBezTo>
                    <a:pt x="11" y="844"/>
                    <a:pt x="0" y="855"/>
                    <a:pt x="0" y="875"/>
                  </a:cubicBezTo>
                  <a:lnTo>
                    <a:pt x="1012" y="4284"/>
                  </a:lnTo>
                  <a:cubicBezTo>
                    <a:pt x="1012" y="4304"/>
                    <a:pt x="1022" y="4304"/>
                    <a:pt x="1043" y="4304"/>
                  </a:cubicBezTo>
                  <a:lnTo>
                    <a:pt x="3895" y="3465"/>
                  </a:lnTo>
                  <a:cubicBezTo>
                    <a:pt x="3905" y="3465"/>
                    <a:pt x="3915" y="3445"/>
                    <a:pt x="3915" y="3434"/>
                  </a:cubicBezTo>
                  <a:lnTo>
                    <a:pt x="2904" y="15"/>
                  </a:lnTo>
                  <a:cubicBezTo>
                    <a:pt x="2904" y="8"/>
                    <a:pt x="2899" y="1"/>
                    <a:pt x="2888" y="1"/>
                  </a:cubicBez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1"/>
            <p:cNvSpPr/>
            <p:nvPr/>
          </p:nvSpPr>
          <p:spPr>
            <a:xfrm>
              <a:off x="6736610" y="3232579"/>
              <a:ext cx="108860" cy="117524"/>
            </a:xfrm>
            <a:custGeom>
              <a:avLst/>
              <a:gdLst/>
              <a:ahLst/>
              <a:cxnLst/>
              <a:rect l="l" t="t" r="r" b="b"/>
              <a:pathLst>
                <a:path w="3430" h="3703" extrusionOk="0">
                  <a:moveTo>
                    <a:pt x="2559" y="0"/>
                  </a:moveTo>
                  <a:lnTo>
                    <a:pt x="10" y="758"/>
                  </a:lnTo>
                  <a:cubicBezTo>
                    <a:pt x="0" y="758"/>
                    <a:pt x="0" y="769"/>
                    <a:pt x="0" y="769"/>
                  </a:cubicBezTo>
                  <a:lnTo>
                    <a:pt x="860" y="3692"/>
                  </a:lnTo>
                  <a:cubicBezTo>
                    <a:pt x="860" y="3703"/>
                    <a:pt x="870" y="3703"/>
                    <a:pt x="870" y="3703"/>
                  </a:cubicBezTo>
                  <a:lnTo>
                    <a:pt x="3419" y="2954"/>
                  </a:lnTo>
                  <a:cubicBezTo>
                    <a:pt x="3429" y="2943"/>
                    <a:pt x="3429" y="2943"/>
                    <a:pt x="3429" y="2934"/>
                  </a:cubicBezTo>
                  <a:lnTo>
                    <a:pt x="2570" y="10"/>
                  </a:lnTo>
                  <a:cubicBezTo>
                    <a:pt x="2570" y="10"/>
                    <a:pt x="2570" y="0"/>
                    <a:pt x="2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1"/>
            <p:cNvSpPr/>
            <p:nvPr/>
          </p:nvSpPr>
          <p:spPr>
            <a:xfrm>
              <a:off x="6773839" y="3239213"/>
              <a:ext cx="4856" cy="4380"/>
            </a:xfrm>
            <a:custGeom>
              <a:avLst/>
              <a:gdLst/>
              <a:ahLst/>
              <a:cxnLst/>
              <a:rect l="l" t="t" r="r" b="b"/>
              <a:pathLst>
                <a:path w="153" h="138" extrusionOk="0">
                  <a:moveTo>
                    <a:pt x="78" y="1"/>
                  </a:moveTo>
                  <a:cubicBezTo>
                    <a:pt x="72" y="1"/>
                    <a:pt x="67" y="2"/>
                    <a:pt x="61" y="3"/>
                  </a:cubicBezTo>
                  <a:cubicBezTo>
                    <a:pt x="21" y="14"/>
                    <a:pt x="1" y="54"/>
                    <a:pt x="10" y="84"/>
                  </a:cubicBezTo>
                  <a:cubicBezTo>
                    <a:pt x="19" y="118"/>
                    <a:pt x="49" y="138"/>
                    <a:pt x="82" y="138"/>
                  </a:cubicBezTo>
                  <a:cubicBezTo>
                    <a:pt x="88" y="138"/>
                    <a:pt x="95" y="137"/>
                    <a:pt x="102" y="135"/>
                  </a:cubicBezTo>
                  <a:cubicBezTo>
                    <a:pt x="132" y="125"/>
                    <a:pt x="152" y="84"/>
                    <a:pt x="142" y="44"/>
                  </a:cubicBezTo>
                  <a:cubicBezTo>
                    <a:pt x="134" y="19"/>
                    <a:pt x="104" y="1"/>
                    <a:pt x="78" y="1"/>
                  </a:cubicBezTo>
                  <a:close/>
                </a:path>
              </a:pathLst>
            </a:custGeom>
            <a:solidFill>
              <a:srgbClr val="2D2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1"/>
            <p:cNvSpPr/>
            <p:nvPr/>
          </p:nvSpPr>
          <p:spPr>
            <a:xfrm>
              <a:off x="6774791" y="3239943"/>
              <a:ext cx="2952" cy="2698"/>
            </a:xfrm>
            <a:custGeom>
              <a:avLst/>
              <a:gdLst/>
              <a:ahLst/>
              <a:cxnLst/>
              <a:rect l="l" t="t" r="r" b="b"/>
              <a:pathLst>
                <a:path w="93" h="85" extrusionOk="0">
                  <a:moveTo>
                    <a:pt x="41" y="0"/>
                  </a:moveTo>
                  <a:cubicBezTo>
                    <a:pt x="11" y="11"/>
                    <a:pt x="1" y="31"/>
                    <a:pt x="11" y="51"/>
                  </a:cubicBezTo>
                  <a:cubicBezTo>
                    <a:pt x="19" y="68"/>
                    <a:pt x="34" y="84"/>
                    <a:pt x="50" y="84"/>
                  </a:cubicBezTo>
                  <a:cubicBezTo>
                    <a:pt x="54" y="84"/>
                    <a:pt x="58" y="83"/>
                    <a:pt x="61" y="81"/>
                  </a:cubicBezTo>
                  <a:cubicBezTo>
                    <a:pt x="82" y="72"/>
                    <a:pt x="92" y="51"/>
                    <a:pt x="92" y="31"/>
                  </a:cubicBezTo>
                  <a:cubicBezTo>
                    <a:pt x="82" y="11"/>
                    <a:pt x="61"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1"/>
            <p:cNvSpPr/>
            <p:nvPr/>
          </p:nvSpPr>
          <p:spPr>
            <a:xfrm>
              <a:off x="6763238" y="3248607"/>
              <a:ext cx="34403" cy="12885"/>
            </a:xfrm>
            <a:custGeom>
              <a:avLst/>
              <a:gdLst/>
              <a:ahLst/>
              <a:cxnLst/>
              <a:rect l="l" t="t" r="r" b="b"/>
              <a:pathLst>
                <a:path w="1084" h="406" extrusionOk="0">
                  <a:moveTo>
                    <a:pt x="1053" y="1"/>
                  </a:moveTo>
                  <a:lnTo>
                    <a:pt x="1" y="314"/>
                  </a:lnTo>
                  <a:lnTo>
                    <a:pt x="21" y="406"/>
                  </a:lnTo>
                  <a:lnTo>
                    <a:pt x="1083" y="92"/>
                  </a:lnTo>
                  <a:lnTo>
                    <a:pt x="1053"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1"/>
            <p:cNvSpPr/>
            <p:nvPr/>
          </p:nvSpPr>
          <p:spPr>
            <a:xfrm>
              <a:off x="6754891" y="3262413"/>
              <a:ext cx="61380" cy="20566"/>
            </a:xfrm>
            <a:custGeom>
              <a:avLst/>
              <a:gdLst/>
              <a:ahLst/>
              <a:cxnLst/>
              <a:rect l="l" t="t" r="r" b="b"/>
              <a:pathLst>
                <a:path w="1934" h="648" extrusionOk="0">
                  <a:moveTo>
                    <a:pt x="1902" y="1"/>
                  </a:moveTo>
                  <a:lnTo>
                    <a:pt x="1" y="557"/>
                  </a:lnTo>
                  <a:lnTo>
                    <a:pt x="31" y="648"/>
                  </a:lnTo>
                  <a:lnTo>
                    <a:pt x="1933" y="92"/>
                  </a:lnTo>
                  <a:lnTo>
                    <a:pt x="1902"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1"/>
            <p:cNvSpPr/>
            <p:nvPr/>
          </p:nvSpPr>
          <p:spPr>
            <a:xfrm>
              <a:off x="6757462" y="3270442"/>
              <a:ext cx="61031" cy="20598"/>
            </a:xfrm>
            <a:custGeom>
              <a:avLst/>
              <a:gdLst/>
              <a:ahLst/>
              <a:cxnLst/>
              <a:rect l="l" t="t" r="r" b="b"/>
              <a:pathLst>
                <a:path w="1923" h="649" extrusionOk="0">
                  <a:moveTo>
                    <a:pt x="1892" y="1"/>
                  </a:moveTo>
                  <a:lnTo>
                    <a:pt x="0" y="557"/>
                  </a:lnTo>
                  <a:lnTo>
                    <a:pt x="21" y="648"/>
                  </a:lnTo>
                  <a:lnTo>
                    <a:pt x="1922" y="92"/>
                  </a:lnTo>
                  <a:lnTo>
                    <a:pt x="1892"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1"/>
            <p:cNvSpPr/>
            <p:nvPr/>
          </p:nvSpPr>
          <p:spPr>
            <a:xfrm>
              <a:off x="6759715" y="3278472"/>
              <a:ext cx="61031" cy="20566"/>
            </a:xfrm>
            <a:custGeom>
              <a:avLst/>
              <a:gdLst/>
              <a:ahLst/>
              <a:cxnLst/>
              <a:rect l="l" t="t" r="r" b="b"/>
              <a:pathLst>
                <a:path w="1923" h="648" extrusionOk="0">
                  <a:moveTo>
                    <a:pt x="1902" y="0"/>
                  </a:moveTo>
                  <a:lnTo>
                    <a:pt x="1" y="557"/>
                  </a:lnTo>
                  <a:lnTo>
                    <a:pt x="31" y="648"/>
                  </a:lnTo>
                  <a:lnTo>
                    <a:pt x="1923" y="92"/>
                  </a:lnTo>
                  <a:lnTo>
                    <a:pt x="1902"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1"/>
            <p:cNvSpPr/>
            <p:nvPr/>
          </p:nvSpPr>
          <p:spPr>
            <a:xfrm>
              <a:off x="6761969" y="3286501"/>
              <a:ext cx="61349" cy="20598"/>
            </a:xfrm>
            <a:custGeom>
              <a:avLst/>
              <a:gdLst/>
              <a:ahLst/>
              <a:cxnLst/>
              <a:rect l="l" t="t" r="r" b="b"/>
              <a:pathLst>
                <a:path w="1933" h="649" extrusionOk="0">
                  <a:moveTo>
                    <a:pt x="1902" y="1"/>
                  </a:moveTo>
                  <a:lnTo>
                    <a:pt x="0" y="557"/>
                  </a:lnTo>
                  <a:lnTo>
                    <a:pt x="31" y="648"/>
                  </a:lnTo>
                  <a:lnTo>
                    <a:pt x="1933" y="91"/>
                  </a:lnTo>
                  <a:lnTo>
                    <a:pt x="1902" y="1"/>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1"/>
            <p:cNvSpPr/>
            <p:nvPr/>
          </p:nvSpPr>
          <p:spPr>
            <a:xfrm>
              <a:off x="6764508" y="3294531"/>
              <a:ext cx="61031" cy="20566"/>
            </a:xfrm>
            <a:custGeom>
              <a:avLst/>
              <a:gdLst/>
              <a:ahLst/>
              <a:cxnLst/>
              <a:rect l="l" t="t" r="r" b="b"/>
              <a:pathLst>
                <a:path w="1923" h="648" extrusionOk="0">
                  <a:moveTo>
                    <a:pt x="1903" y="0"/>
                  </a:moveTo>
                  <a:lnTo>
                    <a:pt x="1" y="567"/>
                  </a:lnTo>
                  <a:lnTo>
                    <a:pt x="21" y="648"/>
                  </a:lnTo>
                  <a:lnTo>
                    <a:pt x="1923" y="92"/>
                  </a:lnTo>
                  <a:lnTo>
                    <a:pt x="1903"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1"/>
            <p:cNvSpPr/>
            <p:nvPr/>
          </p:nvSpPr>
          <p:spPr>
            <a:xfrm>
              <a:off x="6766793" y="3302561"/>
              <a:ext cx="61317" cy="20566"/>
            </a:xfrm>
            <a:custGeom>
              <a:avLst/>
              <a:gdLst/>
              <a:ahLst/>
              <a:cxnLst/>
              <a:rect l="l" t="t" r="r" b="b"/>
              <a:pathLst>
                <a:path w="1932" h="648" extrusionOk="0">
                  <a:moveTo>
                    <a:pt x="1902" y="0"/>
                  </a:moveTo>
                  <a:lnTo>
                    <a:pt x="0" y="567"/>
                  </a:lnTo>
                  <a:lnTo>
                    <a:pt x="30" y="648"/>
                  </a:lnTo>
                  <a:lnTo>
                    <a:pt x="1932" y="91"/>
                  </a:lnTo>
                  <a:lnTo>
                    <a:pt x="1902"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1"/>
            <p:cNvSpPr/>
            <p:nvPr/>
          </p:nvSpPr>
          <p:spPr>
            <a:xfrm>
              <a:off x="6769014" y="3319255"/>
              <a:ext cx="32785" cy="11902"/>
            </a:xfrm>
            <a:custGeom>
              <a:avLst/>
              <a:gdLst/>
              <a:ahLst/>
              <a:cxnLst/>
              <a:rect l="l" t="t" r="r" b="b"/>
              <a:pathLst>
                <a:path w="1033" h="375" extrusionOk="0">
                  <a:moveTo>
                    <a:pt x="1002" y="0"/>
                  </a:moveTo>
                  <a:lnTo>
                    <a:pt x="1" y="293"/>
                  </a:lnTo>
                  <a:lnTo>
                    <a:pt x="31" y="374"/>
                  </a:lnTo>
                  <a:lnTo>
                    <a:pt x="1032" y="81"/>
                  </a:lnTo>
                  <a:lnTo>
                    <a:pt x="1002" y="0"/>
                  </a:lnTo>
                  <a:close/>
                </a:path>
              </a:pathLst>
            </a:custGeom>
            <a:solidFill>
              <a:srgbClr val="0C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101"/>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0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Residuals vs Fitted</a:t>
            </a:r>
            <a:endParaRPr>
              <a:solidFill>
                <a:schemeClr val="lt2"/>
              </a:solidFill>
            </a:endParaRPr>
          </a:p>
        </p:txBody>
      </p:sp>
      <p:sp>
        <p:nvSpPr>
          <p:cNvPr id="1991" name="Google Shape;1991;p102"/>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linearity</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Good plots have an approximately horizontal red line at zero</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line curves at both ends -&gt; relationship may not be linear</a:t>
            </a:r>
            <a:endParaRPr>
              <a:latin typeface="Lexend Deca"/>
              <a:ea typeface="Lexend Deca"/>
              <a:cs typeface="Lexend Deca"/>
              <a:sym typeface="Lexend Deca"/>
            </a:endParaRPr>
          </a:p>
        </p:txBody>
      </p:sp>
      <p:pic>
        <p:nvPicPr>
          <p:cNvPr id="1992" name="Google Shape;1992;p102"/>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1993" name="Google Shape;1993;p102"/>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cxnSp>
        <p:nvCxnSpPr>
          <p:cNvPr id="1994" name="Google Shape;1994;p102"/>
          <p:cNvCxnSpPr/>
          <p:nvPr/>
        </p:nvCxnSpPr>
        <p:spPr>
          <a:xfrm>
            <a:off x="577250" y="2886275"/>
            <a:ext cx="39816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4"/>
                                        </p:tgtEl>
                                        <p:attrNameLst>
                                          <p:attrName>style.visibility</p:attrName>
                                        </p:attrNameLst>
                                      </p:cBhvr>
                                      <p:to>
                                        <p:strVal val="visible"/>
                                      </p:to>
                                    </p:set>
                                    <p:animEffect transition="in" filter="fade">
                                      <p:cBhvr>
                                        <p:cTn id="7" dur="1000"/>
                                        <p:tgtEl>
                                          <p:spTgt spid="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10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Residuals vs Fitted</a:t>
            </a:r>
            <a:endParaRPr>
              <a:solidFill>
                <a:schemeClr val="lt2"/>
              </a:solidFill>
            </a:endParaRPr>
          </a:p>
        </p:txBody>
      </p:sp>
      <p:sp>
        <p:nvSpPr>
          <p:cNvPr id="2000" name="Google Shape;2000;p103"/>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linearity</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Good plots have an approximately horizontal red line at zero</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line curves at both ends -&gt; relationship may not be linear</a:t>
            </a:r>
            <a:endParaRPr>
              <a:latin typeface="Lexend Deca"/>
              <a:ea typeface="Lexend Deca"/>
              <a:cs typeface="Lexend Deca"/>
              <a:sym typeface="Lexend Deca"/>
            </a:endParaRPr>
          </a:p>
        </p:txBody>
      </p:sp>
      <p:pic>
        <p:nvPicPr>
          <p:cNvPr id="2001" name="Google Shape;2001;p103"/>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02" name="Google Shape;2002;p103"/>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Normal Q-Q</a:t>
            </a:r>
            <a:endParaRPr>
              <a:solidFill>
                <a:schemeClr val="lt2"/>
              </a:solidFill>
            </a:endParaRPr>
          </a:p>
        </p:txBody>
      </p:sp>
      <p:pic>
        <p:nvPicPr>
          <p:cNvPr id="2008" name="Google Shape;2008;p104"/>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09" name="Google Shape;2009;p104"/>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normality</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Ideally, the plot should follow a straight line</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points generally fall nicely on a straight line</a:t>
            </a:r>
            <a:endParaRPr>
              <a:latin typeface="Lexend Deca"/>
              <a:ea typeface="Lexend Deca"/>
              <a:cs typeface="Lexend Deca"/>
              <a:sym typeface="Lexend Deca"/>
            </a:endParaRPr>
          </a:p>
        </p:txBody>
      </p:sp>
      <p:sp>
        <p:nvSpPr>
          <p:cNvPr id="2010" name="Google Shape;2010;p104"/>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cxnSp>
        <p:nvCxnSpPr>
          <p:cNvPr id="2011" name="Google Shape;2011;p104"/>
          <p:cNvCxnSpPr/>
          <p:nvPr/>
        </p:nvCxnSpPr>
        <p:spPr>
          <a:xfrm rot="10800000" flipH="1">
            <a:off x="599450" y="2419950"/>
            <a:ext cx="3959400" cy="11694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1"/>
                                        </p:tgtEl>
                                        <p:attrNameLst>
                                          <p:attrName>style.visibility</p:attrName>
                                        </p:attrNameLst>
                                      </p:cBhvr>
                                      <p:to>
                                        <p:strVal val="visible"/>
                                      </p:to>
                                    </p:set>
                                    <p:animEffect transition="in" filter="fade">
                                      <p:cBhvr>
                                        <p:cTn id="7" dur="1000"/>
                                        <p:tgtEl>
                                          <p:spTgt spid="2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Normal Q-Q</a:t>
            </a:r>
            <a:endParaRPr>
              <a:solidFill>
                <a:schemeClr val="lt2"/>
              </a:solidFill>
            </a:endParaRPr>
          </a:p>
        </p:txBody>
      </p:sp>
      <p:pic>
        <p:nvPicPr>
          <p:cNvPr id="2017" name="Google Shape;2017;p105"/>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18" name="Google Shape;2018;p105"/>
          <p:cNvSpPr txBox="1">
            <a:spLocks noGrp="1"/>
          </p:cNvSpPr>
          <p:nvPr>
            <p:ph type="subTitle" idx="1"/>
          </p:nvPr>
        </p:nvSpPr>
        <p:spPr>
          <a:xfrm>
            <a:off x="4925400" y="16361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normality</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Ideally, the plot should follow a straight line</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points generally fall nicely on a straight line</a:t>
            </a:r>
            <a:endParaRPr>
              <a:latin typeface="Lexend Deca"/>
              <a:ea typeface="Lexend Deca"/>
              <a:cs typeface="Lexend Deca"/>
              <a:sym typeface="Lexend Deca"/>
            </a:endParaRPr>
          </a:p>
        </p:txBody>
      </p:sp>
      <p:sp>
        <p:nvSpPr>
          <p:cNvPr id="2019" name="Google Shape;2019;p105"/>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Scale-Location</a:t>
            </a:r>
            <a:endParaRPr>
              <a:solidFill>
                <a:schemeClr val="lt2"/>
              </a:solidFill>
            </a:endParaRPr>
          </a:p>
        </p:txBody>
      </p:sp>
      <p:pic>
        <p:nvPicPr>
          <p:cNvPr id="2025" name="Google Shape;2025;p106"/>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26" name="Google Shape;2026;p106"/>
          <p:cNvSpPr txBox="1">
            <a:spLocks noGrp="1"/>
          </p:cNvSpPr>
          <p:nvPr>
            <p:ph type="subTitle" idx="1"/>
          </p:nvPr>
        </p:nvSpPr>
        <p:spPr>
          <a:xfrm>
            <a:off x="4925400" y="16361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constant variance</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Good plots have an approximately horizontal red line and equally spread points</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points are not very well distributed throughout the range, but the red line is moderately horizontal</a:t>
            </a:r>
            <a:endParaRPr>
              <a:latin typeface="Lexend Deca"/>
              <a:ea typeface="Lexend Deca"/>
              <a:cs typeface="Lexend Deca"/>
              <a:sym typeface="Lexend Deca"/>
            </a:endParaRPr>
          </a:p>
        </p:txBody>
      </p:sp>
      <p:sp>
        <p:nvSpPr>
          <p:cNvPr id="2027" name="Google Shape;2027;p106"/>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cxnSp>
        <p:nvCxnSpPr>
          <p:cNvPr id="2028" name="Google Shape;2028;p106"/>
          <p:cNvCxnSpPr/>
          <p:nvPr/>
        </p:nvCxnSpPr>
        <p:spPr>
          <a:xfrm>
            <a:off x="720000" y="2849275"/>
            <a:ext cx="36708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8"/>
                                        </p:tgtEl>
                                        <p:attrNameLst>
                                          <p:attrName>style.visibility</p:attrName>
                                        </p:attrNameLst>
                                      </p:cBhvr>
                                      <p:to>
                                        <p:strVal val="visible"/>
                                      </p:to>
                                    </p:set>
                                    <p:animEffect transition="in" filter="fade">
                                      <p:cBhvr>
                                        <p:cTn id="7" dur="1000"/>
                                        <p:tgtEl>
                                          <p:spTgt spid="2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10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Scale-Location</a:t>
            </a:r>
            <a:endParaRPr>
              <a:solidFill>
                <a:schemeClr val="lt2"/>
              </a:solidFill>
            </a:endParaRPr>
          </a:p>
        </p:txBody>
      </p:sp>
      <p:pic>
        <p:nvPicPr>
          <p:cNvPr id="2034" name="Google Shape;2034;p107"/>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35" name="Google Shape;2035;p107"/>
          <p:cNvSpPr txBox="1">
            <a:spLocks noGrp="1"/>
          </p:cNvSpPr>
          <p:nvPr>
            <p:ph type="subTitle" idx="1"/>
          </p:nvPr>
        </p:nvSpPr>
        <p:spPr>
          <a:xfrm>
            <a:off x="4925400" y="16361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Verify the assumption of </a:t>
            </a:r>
            <a:r>
              <a:rPr lang="en" b="1">
                <a:latin typeface="Lexend Deca"/>
                <a:ea typeface="Lexend Deca"/>
                <a:cs typeface="Lexend Deca"/>
                <a:sym typeface="Lexend Deca"/>
              </a:rPr>
              <a:t>constant variance</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Good plots have an approximately horizontal red line and equally spread points</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points are not very well distributed throughout the range, but the red line is moderately horizontal</a:t>
            </a:r>
            <a:endParaRPr>
              <a:latin typeface="Lexend Deca"/>
              <a:ea typeface="Lexend Deca"/>
              <a:cs typeface="Lexend Deca"/>
              <a:sym typeface="Lexend Deca"/>
            </a:endParaRPr>
          </a:p>
        </p:txBody>
      </p:sp>
      <p:sp>
        <p:nvSpPr>
          <p:cNvPr id="2036" name="Google Shape;2036;p107"/>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0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Residuals vs Leverage</a:t>
            </a:r>
            <a:endParaRPr>
              <a:solidFill>
                <a:schemeClr val="lt2"/>
              </a:solidFill>
            </a:endParaRPr>
          </a:p>
        </p:txBody>
      </p:sp>
      <p:pic>
        <p:nvPicPr>
          <p:cNvPr id="2042" name="Google Shape;2042;p108"/>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43" name="Google Shape;2043;p108"/>
          <p:cNvSpPr txBox="1">
            <a:spLocks noGrp="1"/>
          </p:cNvSpPr>
          <p:nvPr>
            <p:ph type="subTitle" idx="1"/>
          </p:nvPr>
        </p:nvSpPr>
        <p:spPr>
          <a:xfrm>
            <a:off x="4925400" y="16361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Pick out influential outliers</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Not all outlier are influential</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Ideally, all plots should fall within the Cook’s distance</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only point 114 lies close to the Cook’s boundary. It could be an influencing outlier</a:t>
            </a:r>
            <a:endParaRPr>
              <a:latin typeface="Lexend Deca"/>
              <a:ea typeface="Lexend Deca"/>
              <a:cs typeface="Lexend Deca"/>
              <a:sym typeface="Lexend Deca"/>
            </a:endParaRPr>
          </a:p>
        </p:txBody>
      </p:sp>
      <p:sp>
        <p:nvSpPr>
          <p:cNvPr id="2044" name="Google Shape;2044;p108"/>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
        <p:nvSpPr>
          <p:cNvPr id="2045" name="Google Shape;2045;p108"/>
          <p:cNvSpPr/>
          <p:nvPr/>
        </p:nvSpPr>
        <p:spPr>
          <a:xfrm>
            <a:off x="3441325" y="3441325"/>
            <a:ext cx="1117525" cy="155425"/>
          </a:xfrm>
          <a:custGeom>
            <a:avLst/>
            <a:gdLst/>
            <a:ahLst/>
            <a:cxnLst/>
            <a:rect l="l" t="t" r="r" b="b"/>
            <a:pathLst>
              <a:path w="44701" h="6217" extrusionOk="0">
                <a:moveTo>
                  <a:pt x="0" y="6217"/>
                </a:moveTo>
                <a:cubicBezTo>
                  <a:pt x="3898" y="5526"/>
                  <a:pt x="15937" y="3109"/>
                  <a:pt x="23387" y="2073"/>
                </a:cubicBezTo>
                <a:cubicBezTo>
                  <a:pt x="30837" y="1037"/>
                  <a:pt x="41149" y="346"/>
                  <a:pt x="44701" y="0"/>
                </a:cubicBezTo>
              </a:path>
            </a:pathLst>
          </a:custGeom>
          <a:noFill/>
          <a:ln w="38100" cap="flat" cmpd="sng">
            <a:solidFill>
              <a:schemeClr val="dk2"/>
            </a:solidFill>
            <a:prstDash val="solid"/>
            <a:round/>
            <a:headEnd type="none" w="med" len="med"/>
            <a:tailEnd type="none" w="med" len="med"/>
          </a:ln>
        </p:spPr>
      </p:sp>
      <p:sp>
        <p:nvSpPr>
          <p:cNvPr id="2046" name="Google Shape;2046;p108"/>
          <p:cNvSpPr/>
          <p:nvPr/>
        </p:nvSpPr>
        <p:spPr>
          <a:xfrm>
            <a:off x="1672575" y="1598550"/>
            <a:ext cx="2893675" cy="769675"/>
          </a:xfrm>
          <a:custGeom>
            <a:avLst/>
            <a:gdLst/>
            <a:ahLst/>
            <a:cxnLst/>
            <a:rect l="l" t="t" r="r" b="b"/>
            <a:pathLst>
              <a:path w="115747" h="30787" extrusionOk="0">
                <a:moveTo>
                  <a:pt x="0" y="0"/>
                </a:moveTo>
                <a:cubicBezTo>
                  <a:pt x="3355" y="1826"/>
                  <a:pt x="12876" y="7795"/>
                  <a:pt x="20129" y="10953"/>
                </a:cubicBezTo>
                <a:cubicBezTo>
                  <a:pt x="27382" y="14111"/>
                  <a:pt x="32662" y="16331"/>
                  <a:pt x="43516" y="18946"/>
                </a:cubicBezTo>
                <a:cubicBezTo>
                  <a:pt x="54371" y="21561"/>
                  <a:pt x="73218" y="24670"/>
                  <a:pt x="85256" y="26643"/>
                </a:cubicBezTo>
                <a:cubicBezTo>
                  <a:pt x="97295" y="28617"/>
                  <a:pt x="110665" y="30096"/>
                  <a:pt x="115747" y="30787"/>
                </a:cubicBezTo>
              </a:path>
            </a:pathLst>
          </a:custGeom>
          <a:noFill/>
          <a:ln w="38100" cap="flat" cmpd="sng">
            <a:solidFill>
              <a:schemeClr val="dk2"/>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6"/>
                                        </p:tgtEl>
                                        <p:attrNameLst>
                                          <p:attrName>style.visibility</p:attrName>
                                        </p:attrNameLst>
                                      </p:cBhvr>
                                      <p:to>
                                        <p:strVal val="visible"/>
                                      </p:to>
                                    </p:set>
                                    <p:animEffect transition="in" filter="fade">
                                      <p:cBhvr>
                                        <p:cTn id="7" dur="1000"/>
                                        <p:tgtEl>
                                          <p:spTgt spid="2046"/>
                                        </p:tgtEl>
                                      </p:cBhvr>
                                    </p:animEffect>
                                  </p:childTnLst>
                                </p:cTn>
                              </p:par>
                              <p:par>
                                <p:cTn id="8" presetID="10" presetClass="entr" presetSubtype="0" fill="hold" nodeType="withEffect">
                                  <p:stCondLst>
                                    <p:cond delay="0"/>
                                  </p:stCondLst>
                                  <p:childTnLst>
                                    <p:set>
                                      <p:cBhvr>
                                        <p:cTn id="9" dur="1" fill="hold">
                                          <p:stCondLst>
                                            <p:cond delay="0"/>
                                          </p:stCondLst>
                                        </p:cTn>
                                        <p:tgtEl>
                                          <p:spTgt spid="2045"/>
                                        </p:tgtEl>
                                        <p:attrNameLst>
                                          <p:attrName>style.visibility</p:attrName>
                                        </p:attrNameLst>
                                      </p:cBhvr>
                                      <p:to>
                                        <p:strVal val="visible"/>
                                      </p:to>
                                    </p:set>
                                    <p:animEffect transition="in" filter="fade">
                                      <p:cBhvr>
                                        <p:cTn id="10" dur="1000"/>
                                        <p:tgtEl>
                                          <p:spTgt spid="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7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solidFill>
                  <a:schemeClr val="accent2"/>
                </a:solidFill>
              </a:rPr>
              <a:t>Introduction</a:t>
            </a:r>
            <a:endParaRPr dirty="0">
              <a:solidFill>
                <a:schemeClr val="accent2"/>
              </a:solidFill>
            </a:endParaRPr>
          </a:p>
        </p:txBody>
      </p:sp>
      <p:pic>
        <p:nvPicPr>
          <p:cNvPr id="1372" name="Google Shape;1372;p73" descr="The Economist Intelligence Unit (The EIU) - iG Publishing"/>
          <p:cNvPicPr preferRelativeResize="0"/>
          <p:nvPr/>
        </p:nvPicPr>
        <p:blipFill rotWithShape="1">
          <a:blip r:embed="rId3">
            <a:alphaModFix/>
          </a:blip>
          <a:srcRect/>
          <a:stretch/>
        </p:blipFill>
        <p:spPr>
          <a:xfrm>
            <a:off x="4888653" y="2037054"/>
            <a:ext cx="3097107" cy="1548554"/>
          </a:xfrm>
          <a:prstGeom prst="rect">
            <a:avLst/>
          </a:prstGeom>
          <a:noFill/>
          <a:ln>
            <a:noFill/>
          </a:ln>
        </p:spPr>
      </p:pic>
      <p:pic>
        <p:nvPicPr>
          <p:cNvPr id="1373" name="Google Shape;1373;p73" descr="Hands free icon"/>
          <p:cNvPicPr preferRelativeResize="0"/>
          <p:nvPr/>
        </p:nvPicPr>
        <p:blipFill rotWithShape="1">
          <a:blip r:embed="rId4">
            <a:alphaModFix/>
          </a:blip>
          <a:srcRect/>
          <a:stretch/>
        </p:blipFill>
        <p:spPr>
          <a:xfrm>
            <a:off x="2055880" y="3410377"/>
            <a:ext cx="730123" cy="730123"/>
          </a:xfrm>
          <a:prstGeom prst="rect">
            <a:avLst/>
          </a:prstGeom>
          <a:noFill/>
          <a:ln>
            <a:noFill/>
          </a:ln>
        </p:spPr>
      </p:pic>
      <p:pic>
        <p:nvPicPr>
          <p:cNvPr id="1374" name="Google Shape;1374;p73" descr="Entrepreneur free icon"/>
          <p:cNvPicPr preferRelativeResize="0"/>
          <p:nvPr/>
        </p:nvPicPr>
        <p:blipFill rotWithShape="1">
          <a:blip r:embed="rId5">
            <a:alphaModFix/>
          </a:blip>
          <a:srcRect/>
          <a:stretch/>
        </p:blipFill>
        <p:spPr>
          <a:xfrm>
            <a:off x="2054483" y="1480766"/>
            <a:ext cx="731520" cy="731520"/>
          </a:xfrm>
          <a:prstGeom prst="rect">
            <a:avLst/>
          </a:prstGeom>
          <a:noFill/>
          <a:ln>
            <a:noFill/>
          </a:ln>
        </p:spPr>
      </p:pic>
      <p:pic>
        <p:nvPicPr>
          <p:cNvPr id="1375" name="Google Shape;1375;p73" descr="Accounting free icon"/>
          <p:cNvPicPr preferRelativeResize="0"/>
          <p:nvPr/>
        </p:nvPicPr>
        <p:blipFill rotWithShape="1">
          <a:blip r:embed="rId6">
            <a:alphaModFix/>
          </a:blip>
          <a:srcRect/>
          <a:stretch/>
        </p:blipFill>
        <p:spPr>
          <a:xfrm>
            <a:off x="2055880" y="2445572"/>
            <a:ext cx="730123" cy="731519"/>
          </a:xfrm>
          <a:prstGeom prst="rect">
            <a:avLst/>
          </a:prstGeom>
          <a:noFill/>
          <a:ln>
            <a:noFill/>
          </a:ln>
        </p:spPr>
      </p:pic>
      <p:sp>
        <p:nvSpPr>
          <p:cNvPr id="1376" name="Google Shape;1376;p73"/>
          <p:cNvSpPr txBox="1"/>
          <p:nvPr/>
        </p:nvSpPr>
        <p:spPr>
          <a:xfrm>
            <a:off x="2997609" y="1642021"/>
            <a:ext cx="14678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exend Deca"/>
                <a:ea typeface="Lexend Deca"/>
                <a:cs typeface="Lexend Deca"/>
                <a:sym typeface="Lexend Deca"/>
              </a:rPr>
              <a:t>Entrepreneurs</a:t>
            </a:r>
            <a:endParaRPr>
              <a:latin typeface="Lexend Deca"/>
              <a:ea typeface="Lexend Deca"/>
              <a:cs typeface="Lexend Deca"/>
              <a:sym typeface="Lexend Deca"/>
            </a:endParaRPr>
          </a:p>
        </p:txBody>
      </p:sp>
      <p:sp>
        <p:nvSpPr>
          <p:cNvPr id="1377" name="Google Shape;1377;p73"/>
          <p:cNvSpPr txBox="1"/>
          <p:nvPr/>
        </p:nvSpPr>
        <p:spPr>
          <a:xfrm>
            <a:off x="2997597" y="2657450"/>
            <a:ext cx="1519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exend Deca"/>
                <a:ea typeface="Lexend Deca"/>
                <a:cs typeface="Lexend Deca"/>
                <a:sym typeface="Lexend Deca"/>
              </a:rPr>
              <a:t>Financiers</a:t>
            </a:r>
            <a:endParaRPr>
              <a:latin typeface="Lexend Deca"/>
              <a:ea typeface="Lexend Deca"/>
              <a:cs typeface="Lexend Deca"/>
              <a:sym typeface="Lexend Deca"/>
            </a:endParaRPr>
          </a:p>
        </p:txBody>
      </p:sp>
      <p:sp>
        <p:nvSpPr>
          <p:cNvPr id="1378" name="Google Shape;1378;p73"/>
          <p:cNvSpPr txBox="1"/>
          <p:nvPr/>
        </p:nvSpPr>
        <p:spPr>
          <a:xfrm>
            <a:off x="2997609" y="3673449"/>
            <a:ext cx="22153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exend Deca"/>
                <a:ea typeface="Lexend Deca"/>
                <a:cs typeface="Lexend Deca"/>
                <a:sym typeface="Lexend Deca"/>
              </a:rPr>
              <a:t>Government Officials</a:t>
            </a:r>
            <a:endParaRPr>
              <a:latin typeface="Lexend Deca"/>
              <a:ea typeface="Lexend Deca"/>
              <a:cs typeface="Lexend Deca"/>
              <a:sym typeface="Lexend Deca"/>
            </a:endParaRPr>
          </a:p>
        </p:txBody>
      </p:sp>
      <p:sp>
        <p:nvSpPr>
          <p:cNvPr id="1379" name="Google Shape;1379;p73"/>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Residuals vs Leverage</a:t>
            </a:r>
            <a:endParaRPr>
              <a:solidFill>
                <a:schemeClr val="lt2"/>
              </a:solidFill>
            </a:endParaRPr>
          </a:p>
        </p:txBody>
      </p:sp>
      <p:pic>
        <p:nvPicPr>
          <p:cNvPr id="2052" name="Google Shape;2052;p109"/>
          <p:cNvPicPr preferRelativeResize="0"/>
          <p:nvPr/>
        </p:nvPicPr>
        <p:blipFill>
          <a:blip r:embed="rId3">
            <a:alphaModFix/>
          </a:blip>
          <a:stretch>
            <a:fillRect/>
          </a:stretch>
        </p:blipFill>
        <p:spPr>
          <a:xfrm>
            <a:off x="152400" y="1170125"/>
            <a:ext cx="4620600" cy="2945767"/>
          </a:xfrm>
          <a:prstGeom prst="rect">
            <a:avLst/>
          </a:prstGeom>
          <a:noFill/>
          <a:ln>
            <a:noFill/>
          </a:ln>
        </p:spPr>
      </p:pic>
      <p:sp>
        <p:nvSpPr>
          <p:cNvPr id="2053" name="Google Shape;2053;p109"/>
          <p:cNvSpPr txBox="1">
            <a:spLocks noGrp="1"/>
          </p:cNvSpPr>
          <p:nvPr>
            <p:ph type="subTitle" idx="1"/>
          </p:nvPr>
        </p:nvSpPr>
        <p:spPr>
          <a:xfrm>
            <a:off x="4925400" y="1636163"/>
            <a:ext cx="3347400" cy="11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Deca"/>
                <a:ea typeface="Lexend Deca"/>
                <a:cs typeface="Lexend Deca"/>
                <a:sym typeface="Lexend Deca"/>
              </a:rPr>
              <a:t>Pick out influential outliers</a:t>
            </a:r>
            <a:endParaRPr b="1">
              <a:latin typeface="Lexend Deca"/>
              <a:ea typeface="Lexend Deca"/>
              <a:cs typeface="Lexend Deca"/>
              <a:sym typeface="Lexend Deca"/>
            </a:endParaRPr>
          </a:p>
          <a:p>
            <a:pPr marL="457200" lvl="0" indent="-330200" algn="l" rtl="0">
              <a:spcBef>
                <a:spcPts val="1200"/>
              </a:spcBef>
              <a:spcAft>
                <a:spcPts val="0"/>
              </a:spcAft>
              <a:buSzPts val="1600"/>
              <a:buFont typeface="Lexend Deca"/>
              <a:buChar char="-"/>
            </a:pPr>
            <a:r>
              <a:rPr lang="en">
                <a:latin typeface="Lexend Deca"/>
                <a:ea typeface="Lexend Deca"/>
                <a:cs typeface="Lexend Deca"/>
                <a:sym typeface="Lexend Deca"/>
              </a:rPr>
              <a:t>Not all outlier are influential</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Ideally, all plots should fall within the Cook’s distance</a:t>
            </a:r>
            <a:endParaRPr>
              <a:latin typeface="Lexend Deca"/>
              <a:ea typeface="Lexend Deca"/>
              <a:cs typeface="Lexend Deca"/>
              <a:sym typeface="Lexend Deca"/>
            </a:endParaRPr>
          </a:p>
          <a:p>
            <a:pPr marL="457200" lvl="0" indent="-330200" algn="l" rtl="0">
              <a:spcBef>
                <a:spcPts val="0"/>
              </a:spcBef>
              <a:spcAft>
                <a:spcPts val="0"/>
              </a:spcAft>
              <a:buSzPts val="1600"/>
              <a:buFont typeface="Lexend Deca"/>
              <a:buChar char="-"/>
            </a:pPr>
            <a:r>
              <a:rPr lang="en">
                <a:latin typeface="Lexend Deca"/>
                <a:ea typeface="Lexend Deca"/>
                <a:cs typeface="Lexend Deca"/>
                <a:sym typeface="Lexend Deca"/>
              </a:rPr>
              <a:t>For Russia, only point 114 lies close to the Cook’s boundary. It could be an influencing outlier</a:t>
            </a:r>
            <a:endParaRPr>
              <a:latin typeface="Lexend Deca"/>
              <a:ea typeface="Lexend Deca"/>
              <a:cs typeface="Lexend Deca"/>
              <a:sym typeface="Lexend Deca"/>
            </a:endParaRPr>
          </a:p>
        </p:txBody>
      </p:sp>
      <p:sp>
        <p:nvSpPr>
          <p:cNvPr id="2054" name="Google Shape;2054;p109"/>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10"/>
          <p:cNvSpPr txBox="1">
            <a:spLocks noGrp="1"/>
          </p:cNvSpPr>
          <p:nvPr>
            <p:ph type="title"/>
          </p:nvPr>
        </p:nvSpPr>
        <p:spPr>
          <a:xfrm>
            <a:off x="421925" y="2019975"/>
            <a:ext cx="8529000" cy="8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Linear Regression Conclusion</a:t>
            </a:r>
            <a:endParaRPr>
              <a:solidFill>
                <a:schemeClr val="accent2"/>
              </a:solidFill>
            </a:endParaRPr>
          </a:p>
        </p:txBody>
      </p:sp>
      <p:sp>
        <p:nvSpPr>
          <p:cNvPr id="2060" name="Google Shape;2060;p110"/>
          <p:cNvSpPr txBox="1">
            <a:spLocks noGrp="1"/>
          </p:cNvSpPr>
          <p:nvPr>
            <p:ph type="subTitle" idx="1"/>
          </p:nvPr>
        </p:nvSpPr>
        <p:spPr>
          <a:xfrm>
            <a:off x="2227800" y="2931000"/>
            <a:ext cx="4977000" cy="1235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Lexend Deca"/>
              <a:buChar char="-"/>
            </a:pPr>
            <a:r>
              <a:rPr lang="en">
                <a:latin typeface="Lexend Deca"/>
                <a:ea typeface="Lexend Deca"/>
                <a:cs typeface="Lexend Deca"/>
                <a:sym typeface="Lexend Deca"/>
              </a:rPr>
              <a:t>May not be the most suitable model, since in our data visualisation we did not see strong linear relationships</a:t>
            </a:r>
            <a:endParaRPr>
              <a:latin typeface="Lexend Deca"/>
              <a:ea typeface="Lexend Deca"/>
              <a:cs typeface="Lexend Deca"/>
              <a:sym typeface="Lexend Deca"/>
            </a:endParaRPr>
          </a:p>
          <a:p>
            <a:pPr marL="457200" lvl="0" indent="-361950" algn="l" rtl="0">
              <a:spcBef>
                <a:spcPts val="0"/>
              </a:spcBef>
              <a:spcAft>
                <a:spcPts val="0"/>
              </a:spcAft>
              <a:buSzPts val="2100"/>
              <a:buFont typeface="Lexend Deca"/>
              <a:buChar char="-"/>
            </a:pPr>
            <a:r>
              <a:rPr lang="en">
                <a:latin typeface="Lexend Deca"/>
                <a:ea typeface="Lexend Deca"/>
                <a:cs typeface="Lexend Deca"/>
                <a:sym typeface="Lexend Deca"/>
              </a:rPr>
              <a:t>However, it provided some insight into variables that may have a notable relationship with exchange rate</a:t>
            </a:r>
            <a:endParaRPr>
              <a:latin typeface="Lexend Deca"/>
              <a:ea typeface="Lexend Deca"/>
              <a:cs typeface="Lexend Deca"/>
              <a:sym typeface="Lexend Deca"/>
            </a:endParaRPr>
          </a:p>
        </p:txBody>
      </p:sp>
      <p:sp>
        <p:nvSpPr>
          <p:cNvPr id="2061" name="Google Shape;2061;p110"/>
          <p:cNvSpPr txBox="1"/>
          <p:nvPr/>
        </p:nvSpPr>
        <p:spPr>
          <a:xfrm>
            <a:off x="0" y="4743300"/>
            <a:ext cx="6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Faith</a:t>
            </a:r>
            <a:endParaRPr>
              <a:latin typeface="M PLUS Rounded 1c"/>
              <a:ea typeface="M PLUS Rounded 1c"/>
              <a:cs typeface="M PLUS Rounded 1c"/>
              <a:sym typeface="M PLUS Rounded 1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How We Created the CART Models</a:t>
            </a:r>
            <a:endParaRPr>
              <a:solidFill>
                <a:schemeClr val="lt2"/>
              </a:solidFill>
            </a:endParaRPr>
          </a:p>
        </p:txBody>
      </p:sp>
      <p:sp>
        <p:nvSpPr>
          <p:cNvPr id="2067" name="Google Shape;2067;p111"/>
          <p:cNvSpPr txBox="1">
            <a:spLocks noGrp="1"/>
          </p:cNvSpPr>
          <p:nvPr>
            <p:ph type="subTitle" idx="1"/>
          </p:nvPr>
        </p:nvSpPr>
        <p:spPr>
          <a:xfrm>
            <a:off x="720000" y="36595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Split into train and test sets; apply the “anova” method</a:t>
            </a:r>
            <a:endParaRPr>
              <a:latin typeface="Lexend Deca"/>
              <a:ea typeface="Lexend Deca"/>
              <a:cs typeface="Lexend Deca"/>
              <a:sym typeface="Lexend Deca"/>
            </a:endParaRPr>
          </a:p>
        </p:txBody>
      </p:sp>
      <p:sp>
        <p:nvSpPr>
          <p:cNvPr id="2068" name="Google Shape;2068;p111"/>
          <p:cNvSpPr txBox="1">
            <a:spLocks noGrp="1"/>
          </p:cNvSpPr>
          <p:nvPr>
            <p:ph type="subTitle" idx="2"/>
          </p:nvPr>
        </p:nvSpPr>
        <p:spPr>
          <a:xfrm>
            <a:off x="720000" y="32194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1. Create model using rpart</a:t>
            </a:r>
            <a:endParaRPr>
              <a:solidFill>
                <a:schemeClr val="accent2"/>
              </a:solidFill>
            </a:endParaRPr>
          </a:p>
        </p:txBody>
      </p:sp>
      <p:sp>
        <p:nvSpPr>
          <p:cNvPr id="2069" name="Google Shape;2069;p111"/>
          <p:cNvSpPr txBox="1">
            <a:spLocks noGrp="1"/>
          </p:cNvSpPr>
          <p:nvPr>
            <p:ph type="subTitle" idx="3"/>
          </p:nvPr>
        </p:nvSpPr>
        <p:spPr>
          <a:xfrm>
            <a:off x="3420300" y="36595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obtain at each prune trigger minimum CV error and its 1SE to get error cap</a:t>
            </a:r>
            <a:endParaRPr>
              <a:latin typeface="Lexend Deca"/>
              <a:ea typeface="Lexend Deca"/>
              <a:cs typeface="Lexend Deca"/>
              <a:sym typeface="Lexend Deca"/>
            </a:endParaRPr>
          </a:p>
        </p:txBody>
      </p:sp>
      <p:sp>
        <p:nvSpPr>
          <p:cNvPr id="2070" name="Google Shape;2070;p111"/>
          <p:cNvSpPr txBox="1">
            <a:spLocks noGrp="1"/>
          </p:cNvSpPr>
          <p:nvPr>
            <p:ph type="subTitle" idx="4"/>
          </p:nvPr>
        </p:nvSpPr>
        <p:spPr>
          <a:xfrm>
            <a:off x="3420300" y="32194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2. Obtain CV error</a:t>
            </a:r>
            <a:endParaRPr>
              <a:solidFill>
                <a:schemeClr val="accent2"/>
              </a:solidFill>
            </a:endParaRPr>
          </a:p>
        </p:txBody>
      </p:sp>
      <p:sp>
        <p:nvSpPr>
          <p:cNvPr id="2071" name="Google Shape;2071;p111"/>
          <p:cNvSpPr txBox="1">
            <a:spLocks noGrp="1"/>
          </p:cNvSpPr>
          <p:nvPr>
            <p:ph type="subTitle" idx="5"/>
          </p:nvPr>
        </p:nvSpPr>
        <p:spPr>
          <a:xfrm>
            <a:off x="6120600" y="3659550"/>
            <a:ext cx="23034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Lexend Deca"/>
                <a:ea typeface="Lexend Deca"/>
                <a:cs typeface="Lexend Deca"/>
                <a:sym typeface="Lexend Deca"/>
              </a:rPr>
              <a:t>Prune using optimal cp value</a:t>
            </a:r>
            <a:endParaRPr>
              <a:latin typeface="Lexend Deca"/>
              <a:ea typeface="Lexend Deca"/>
              <a:cs typeface="Lexend Deca"/>
              <a:sym typeface="Lexend Deca"/>
            </a:endParaRPr>
          </a:p>
        </p:txBody>
      </p:sp>
      <p:sp>
        <p:nvSpPr>
          <p:cNvPr id="2072" name="Google Shape;2072;p111"/>
          <p:cNvSpPr txBox="1">
            <a:spLocks noGrp="1"/>
          </p:cNvSpPr>
          <p:nvPr>
            <p:ph type="subTitle" idx="6"/>
          </p:nvPr>
        </p:nvSpPr>
        <p:spPr>
          <a:xfrm>
            <a:off x="6120600" y="3219450"/>
            <a:ext cx="23034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2"/>
                </a:solidFill>
              </a:rPr>
              <a:t>3. Optimal Tree</a:t>
            </a:r>
            <a:endParaRPr>
              <a:solidFill>
                <a:schemeClr val="accent2"/>
              </a:solidFill>
            </a:endParaRPr>
          </a:p>
        </p:txBody>
      </p:sp>
      <p:sp>
        <p:nvSpPr>
          <p:cNvPr id="2073" name="Google Shape;2073;p111"/>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1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Live Demonstration in R</a:t>
            </a:r>
            <a:endParaRPr>
              <a:solidFill>
                <a:schemeClr val="lt2"/>
              </a:solidFill>
            </a:endParaRPr>
          </a:p>
        </p:txBody>
      </p:sp>
      <p:sp>
        <p:nvSpPr>
          <p:cNvPr id="2079" name="Google Shape;2079;p112"/>
          <p:cNvSpPr txBox="1">
            <a:spLocks noGrp="1"/>
          </p:cNvSpPr>
          <p:nvPr>
            <p:ph type="subTitle" idx="1"/>
          </p:nvPr>
        </p:nvSpPr>
        <p:spPr>
          <a:xfrm>
            <a:off x="4925400" y="2321963"/>
            <a:ext cx="3347400" cy="1177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Lexend Deca"/>
                <a:ea typeface="Lexend Deca"/>
                <a:cs typeface="Lexend Deca"/>
                <a:sym typeface="Lexend Deca"/>
              </a:rPr>
              <a:t>Now, we will demonstrate how we derived Canada’s CART model in R</a:t>
            </a:r>
            <a:endParaRPr>
              <a:latin typeface="Lexend Deca"/>
              <a:ea typeface="Lexend Deca"/>
              <a:cs typeface="Lexend Deca"/>
              <a:sym typeface="Lexend Deca"/>
            </a:endParaRPr>
          </a:p>
        </p:txBody>
      </p:sp>
      <p:pic>
        <p:nvPicPr>
          <p:cNvPr id="2080" name="Google Shape;2080;p112"/>
          <p:cNvPicPr preferRelativeResize="0"/>
          <p:nvPr/>
        </p:nvPicPr>
        <p:blipFill>
          <a:blip r:embed="rId3">
            <a:alphaModFix/>
          </a:blip>
          <a:stretch>
            <a:fillRect/>
          </a:stretch>
        </p:blipFill>
        <p:spPr>
          <a:xfrm>
            <a:off x="1243300" y="2445500"/>
            <a:ext cx="2652275" cy="930750"/>
          </a:xfrm>
          <a:prstGeom prst="rect">
            <a:avLst/>
          </a:prstGeom>
          <a:noFill/>
          <a:ln>
            <a:noFill/>
          </a:ln>
        </p:spPr>
      </p:pic>
      <p:sp>
        <p:nvSpPr>
          <p:cNvPr id="2081" name="Google Shape;2081;p112"/>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1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Model</a:t>
            </a:r>
            <a:endParaRPr>
              <a:solidFill>
                <a:schemeClr val="accent2"/>
              </a:solidFill>
            </a:endParaRPr>
          </a:p>
        </p:txBody>
      </p:sp>
      <p:pic>
        <p:nvPicPr>
          <p:cNvPr id="2087" name="Google Shape;2087;p113"/>
          <p:cNvPicPr preferRelativeResize="0"/>
          <p:nvPr/>
        </p:nvPicPr>
        <p:blipFill rotWithShape="1">
          <a:blip r:embed="rId3">
            <a:alphaModFix/>
          </a:blip>
          <a:srcRect l="4746" t="3810" r="3442" b="3467"/>
          <a:stretch/>
        </p:blipFill>
        <p:spPr>
          <a:xfrm>
            <a:off x="1590650" y="1017725"/>
            <a:ext cx="3167500" cy="1948075"/>
          </a:xfrm>
          <a:prstGeom prst="rect">
            <a:avLst/>
          </a:prstGeom>
          <a:noFill/>
          <a:ln>
            <a:noFill/>
          </a:ln>
        </p:spPr>
      </p:pic>
      <p:pic>
        <p:nvPicPr>
          <p:cNvPr id="2088" name="Google Shape;2088;p113"/>
          <p:cNvPicPr preferRelativeResize="0"/>
          <p:nvPr/>
        </p:nvPicPr>
        <p:blipFill rotWithShape="1">
          <a:blip r:embed="rId4">
            <a:alphaModFix/>
          </a:blip>
          <a:srcRect l="4214" t="4178" r="3754" b="3587"/>
          <a:stretch/>
        </p:blipFill>
        <p:spPr>
          <a:xfrm>
            <a:off x="4979675" y="1025063"/>
            <a:ext cx="3167500" cy="1933405"/>
          </a:xfrm>
          <a:prstGeom prst="rect">
            <a:avLst/>
          </a:prstGeom>
          <a:noFill/>
          <a:ln>
            <a:noFill/>
          </a:ln>
        </p:spPr>
      </p:pic>
      <p:pic>
        <p:nvPicPr>
          <p:cNvPr id="2089" name="Google Shape;2089;p113"/>
          <p:cNvPicPr preferRelativeResize="0"/>
          <p:nvPr/>
        </p:nvPicPr>
        <p:blipFill>
          <a:blip r:embed="rId5">
            <a:alphaModFix/>
          </a:blip>
          <a:stretch>
            <a:fillRect/>
          </a:stretch>
        </p:blipFill>
        <p:spPr>
          <a:xfrm>
            <a:off x="1630625" y="3062717"/>
            <a:ext cx="3087540" cy="1880232"/>
          </a:xfrm>
          <a:prstGeom prst="rect">
            <a:avLst/>
          </a:prstGeom>
          <a:noFill/>
          <a:ln>
            <a:noFill/>
          </a:ln>
        </p:spPr>
      </p:pic>
      <p:pic>
        <p:nvPicPr>
          <p:cNvPr id="2090" name="Google Shape;2090;p113"/>
          <p:cNvPicPr preferRelativeResize="0"/>
          <p:nvPr/>
        </p:nvPicPr>
        <p:blipFill>
          <a:blip r:embed="rId6">
            <a:alphaModFix/>
          </a:blip>
          <a:stretch>
            <a:fillRect/>
          </a:stretch>
        </p:blipFill>
        <p:spPr>
          <a:xfrm>
            <a:off x="5044575" y="3062717"/>
            <a:ext cx="3087540" cy="1880232"/>
          </a:xfrm>
          <a:prstGeom prst="rect">
            <a:avLst/>
          </a:prstGeom>
          <a:noFill/>
          <a:ln>
            <a:noFill/>
          </a:ln>
        </p:spPr>
      </p:pic>
      <p:sp>
        <p:nvSpPr>
          <p:cNvPr id="2091" name="Google Shape;2091;p113"/>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Model</a:t>
            </a:r>
            <a:endParaRPr>
              <a:solidFill>
                <a:schemeClr val="accent2"/>
              </a:solidFill>
            </a:endParaRPr>
          </a:p>
        </p:txBody>
      </p:sp>
      <p:graphicFrame>
        <p:nvGraphicFramePr>
          <p:cNvPr id="2097" name="Google Shape;2097;p114"/>
          <p:cNvGraphicFramePr/>
          <p:nvPr/>
        </p:nvGraphicFramePr>
        <p:xfrm>
          <a:off x="1011675" y="1217550"/>
          <a:ext cx="3000000" cy="3000000"/>
        </p:xfrm>
        <a:graphic>
          <a:graphicData uri="http://schemas.openxmlformats.org/drawingml/2006/table">
            <a:tbl>
              <a:tblPr>
                <a:noFill/>
                <a:tableStyleId>{8606BA1B-FE04-4B99-8696-10D62FE62E19}</a:tableStyleId>
              </a:tblPr>
              <a:tblGrid>
                <a:gridCol w="72937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&gt; rmse(testsetc$`Exchange rate LCU:US$ (av)`, predictc) </a:t>
                      </a:r>
                      <a:endParaRPr sz="1100">
                        <a:solidFill>
                          <a:srgbClr val="006A00"/>
                        </a:solidFill>
                        <a:latin typeface="Consolas"/>
                        <a:ea typeface="Consolas"/>
                        <a:cs typeface="Consolas"/>
                        <a:sym typeface="Consolas"/>
                      </a:endParaRPr>
                    </a:p>
                    <a:p>
                      <a:pPr marL="0" lvl="0" indent="0" algn="l" rtl="0">
                        <a:lnSpc>
                          <a:spcPct val="115000"/>
                        </a:lnSpc>
                        <a:spcBef>
                          <a:spcPts val="0"/>
                        </a:spcBef>
                        <a:spcAft>
                          <a:spcPts val="0"/>
                        </a:spcAft>
                        <a:buNone/>
                      </a:pPr>
                      <a:r>
                        <a:rPr lang="en" sz="1100">
                          <a:latin typeface="Consolas"/>
                          <a:ea typeface="Consolas"/>
                          <a:cs typeface="Consolas"/>
                          <a:sym typeface="Consolas"/>
                        </a:rPr>
                        <a:t>[</a:t>
                      </a:r>
                      <a:r>
                        <a:rPr lang="en" sz="1100">
                          <a:solidFill>
                            <a:srgbClr val="1C00CF"/>
                          </a:solidFill>
                          <a:latin typeface="Consolas"/>
                          <a:ea typeface="Consolas"/>
                          <a:cs typeface="Consolas"/>
                          <a:sym typeface="Consolas"/>
                        </a:rPr>
                        <a:t>1</a:t>
                      </a:r>
                      <a:r>
                        <a:rPr lang="en" sz="1100">
                          <a:latin typeface="Consolas"/>
                          <a:ea typeface="Consolas"/>
                          <a:cs typeface="Consolas"/>
                          <a:sym typeface="Consolas"/>
                        </a:rPr>
                        <a:t>] </a:t>
                      </a:r>
                      <a:r>
                        <a:rPr lang="en" sz="1100">
                          <a:solidFill>
                            <a:srgbClr val="1C00CF"/>
                          </a:solidFill>
                          <a:latin typeface="Consolas"/>
                          <a:ea typeface="Consolas"/>
                          <a:cs typeface="Consolas"/>
                          <a:sym typeface="Consolas"/>
                        </a:rPr>
                        <a:t>0.07258788</a:t>
                      </a:r>
                      <a:endParaRPr sz="1100"/>
                    </a:p>
                  </a:txBody>
                  <a:tcPr marL="63500" marR="63500" marT="63500" marB="63500">
                    <a:solidFill>
                      <a:srgbClr val="EAEAEA"/>
                    </a:solidFill>
                  </a:tcPr>
                </a:tc>
                <a:extLst>
                  <a:ext uri="{0D108BD9-81ED-4DB2-BD59-A6C34878D82A}">
                    <a16:rowId xmlns:a16="http://schemas.microsoft.com/office/drawing/2014/main" val="10000"/>
                  </a:ext>
                </a:extLst>
              </a:tr>
            </a:tbl>
          </a:graphicData>
        </a:graphic>
      </p:graphicFrame>
      <p:graphicFrame>
        <p:nvGraphicFramePr>
          <p:cNvPr id="2098" name="Google Shape;2098;p114"/>
          <p:cNvGraphicFramePr/>
          <p:nvPr/>
        </p:nvGraphicFramePr>
        <p:xfrm>
          <a:off x="1864963" y="1927125"/>
          <a:ext cx="3000000" cy="3000000"/>
        </p:xfrm>
        <a:graphic>
          <a:graphicData uri="http://schemas.openxmlformats.org/drawingml/2006/table">
            <a:tbl>
              <a:tblPr>
                <a:noFill/>
                <a:tableStyleId>{34D9E6EF-6A8F-418D-AA4A-268B9B889344}</a:tableStyleId>
              </a:tblPr>
              <a:tblGrid>
                <a:gridCol w="2902975">
                  <a:extLst>
                    <a:ext uri="{9D8B030D-6E8A-4147-A177-3AD203B41FA5}">
                      <a16:colId xmlns:a16="http://schemas.microsoft.com/office/drawing/2014/main" val="20000"/>
                    </a:ext>
                  </a:extLst>
                </a:gridCol>
                <a:gridCol w="2358700">
                  <a:extLst>
                    <a:ext uri="{9D8B030D-6E8A-4147-A177-3AD203B41FA5}">
                      <a16:colId xmlns:a16="http://schemas.microsoft.com/office/drawing/2014/main" val="20001"/>
                    </a:ext>
                  </a:extLst>
                </a:gridCol>
              </a:tblGrid>
              <a:tr h="378175">
                <a:tc>
                  <a:txBody>
                    <a:bodyPr/>
                    <a:lstStyle/>
                    <a:p>
                      <a:pPr marL="0" lvl="0" indent="0" algn="just" rtl="0">
                        <a:spcBef>
                          <a:spcPts val="0"/>
                        </a:spcBef>
                        <a:spcAft>
                          <a:spcPts val="0"/>
                        </a:spcAft>
                        <a:buNone/>
                      </a:pPr>
                      <a:r>
                        <a:rPr lang="en" sz="1500" b="1">
                          <a:latin typeface="Lexend Deca"/>
                          <a:ea typeface="Lexend Deca"/>
                          <a:cs typeface="Lexend Deca"/>
                          <a:sym typeface="Lexend Deca"/>
                        </a:rPr>
                        <a:t>Country</a:t>
                      </a:r>
                      <a:endParaRPr sz="1500" b="1">
                        <a:latin typeface="Lexend Deca"/>
                        <a:ea typeface="Lexend Deca"/>
                        <a:cs typeface="Lexend Deca"/>
                        <a:sym typeface="Lexend Deca"/>
                      </a:endParaRPr>
                    </a:p>
                  </a:txBody>
                  <a:tcPr marL="63500" marR="63500" marT="63500" marB="63500">
                    <a:solidFill>
                      <a:srgbClr val="CFE2F3"/>
                    </a:solidFill>
                  </a:tcPr>
                </a:tc>
                <a:tc>
                  <a:txBody>
                    <a:bodyPr/>
                    <a:lstStyle/>
                    <a:p>
                      <a:pPr marL="0" lvl="0" indent="0" algn="just" rtl="0">
                        <a:spcBef>
                          <a:spcPts val="0"/>
                        </a:spcBef>
                        <a:spcAft>
                          <a:spcPts val="0"/>
                        </a:spcAft>
                        <a:buNone/>
                      </a:pPr>
                      <a:r>
                        <a:rPr lang="en" sz="1500" b="1">
                          <a:latin typeface="Lexend Deca"/>
                          <a:ea typeface="Lexend Deca"/>
                          <a:cs typeface="Lexend Deca"/>
                          <a:sym typeface="Lexend Deca"/>
                        </a:rPr>
                        <a:t>RMSE value</a:t>
                      </a:r>
                      <a:endParaRPr sz="1500" b="1">
                        <a:latin typeface="Lexend Deca"/>
                        <a:ea typeface="Lexend Deca"/>
                        <a:cs typeface="Lexend Deca"/>
                        <a:sym typeface="Lexend Deca"/>
                      </a:endParaRPr>
                    </a:p>
                  </a:txBody>
                  <a:tcPr marL="63500" marR="63500" marT="63500" marB="63500">
                    <a:solidFill>
                      <a:srgbClr val="CFE2F3"/>
                    </a:solidFill>
                  </a:tcPr>
                </a:tc>
                <a:extLst>
                  <a:ext uri="{0D108BD9-81ED-4DB2-BD59-A6C34878D82A}">
                    <a16:rowId xmlns:a16="http://schemas.microsoft.com/office/drawing/2014/main" val="10000"/>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Canada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0.072758788</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1"/>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Netherlands</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0.09855255</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2"/>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Russia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11.97997</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3"/>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Sweden</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0.8849531</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4"/>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United Kingdom</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0.03437773</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5"/>
                  </a:ext>
                </a:extLst>
              </a:tr>
            </a:tbl>
          </a:graphicData>
        </a:graphic>
      </p:graphicFrame>
      <p:sp>
        <p:nvSpPr>
          <p:cNvPr id="2099" name="Google Shape;2099;p114"/>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Selecting Between Linear and CART</a:t>
            </a:r>
            <a:endParaRPr>
              <a:solidFill>
                <a:schemeClr val="accent2"/>
              </a:solidFill>
            </a:endParaRPr>
          </a:p>
        </p:txBody>
      </p:sp>
      <p:pic>
        <p:nvPicPr>
          <p:cNvPr id="2105" name="Google Shape;2105;p115"/>
          <p:cNvPicPr preferRelativeResize="0"/>
          <p:nvPr/>
        </p:nvPicPr>
        <p:blipFill>
          <a:blip r:embed="rId3">
            <a:alphaModFix/>
          </a:blip>
          <a:stretch>
            <a:fillRect/>
          </a:stretch>
        </p:blipFill>
        <p:spPr>
          <a:xfrm>
            <a:off x="2466000" y="1926528"/>
            <a:ext cx="1620225" cy="1620225"/>
          </a:xfrm>
          <a:prstGeom prst="rect">
            <a:avLst/>
          </a:prstGeom>
          <a:noFill/>
          <a:ln>
            <a:noFill/>
          </a:ln>
        </p:spPr>
      </p:pic>
      <p:pic>
        <p:nvPicPr>
          <p:cNvPr id="2106" name="Google Shape;2106;p115"/>
          <p:cNvPicPr preferRelativeResize="0"/>
          <p:nvPr/>
        </p:nvPicPr>
        <p:blipFill>
          <a:blip r:embed="rId4">
            <a:alphaModFix/>
          </a:blip>
          <a:stretch>
            <a:fillRect/>
          </a:stretch>
        </p:blipFill>
        <p:spPr>
          <a:xfrm>
            <a:off x="5187350" y="1926528"/>
            <a:ext cx="1620225" cy="1620225"/>
          </a:xfrm>
          <a:prstGeom prst="rect">
            <a:avLst/>
          </a:prstGeom>
          <a:noFill/>
          <a:ln>
            <a:noFill/>
          </a:ln>
        </p:spPr>
      </p:pic>
      <p:pic>
        <p:nvPicPr>
          <p:cNvPr id="2107" name="Google Shape;2107;p115"/>
          <p:cNvPicPr preferRelativeResize="0"/>
          <p:nvPr/>
        </p:nvPicPr>
        <p:blipFill>
          <a:blip r:embed="rId5">
            <a:alphaModFix/>
          </a:blip>
          <a:stretch>
            <a:fillRect/>
          </a:stretch>
        </p:blipFill>
        <p:spPr>
          <a:xfrm>
            <a:off x="4764450" y="1656038"/>
            <a:ext cx="2161200" cy="2161200"/>
          </a:xfrm>
          <a:prstGeom prst="rect">
            <a:avLst/>
          </a:prstGeom>
          <a:noFill/>
          <a:ln>
            <a:noFill/>
          </a:ln>
        </p:spPr>
      </p:pic>
      <p:sp>
        <p:nvSpPr>
          <p:cNvPr id="2108" name="Google Shape;2108;p115"/>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fade">
                                      <p:cBhvr>
                                        <p:cTn id="7" dur="1000"/>
                                        <p:tgtEl>
                                          <p:spTgt spid="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Selecting Between Linear and CART</a:t>
            </a:r>
            <a:endParaRPr>
              <a:solidFill>
                <a:schemeClr val="accent2"/>
              </a:solidFill>
            </a:endParaRPr>
          </a:p>
        </p:txBody>
      </p:sp>
      <p:graphicFrame>
        <p:nvGraphicFramePr>
          <p:cNvPr id="2114" name="Google Shape;2114;p116"/>
          <p:cNvGraphicFramePr/>
          <p:nvPr/>
        </p:nvGraphicFramePr>
        <p:xfrm>
          <a:off x="4958263" y="1807575"/>
          <a:ext cx="3000000" cy="3000000"/>
        </p:xfrm>
        <a:graphic>
          <a:graphicData uri="http://schemas.openxmlformats.org/drawingml/2006/table">
            <a:tbl>
              <a:tblPr>
                <a:noFill/>
                <a:tableStyleId>{34D9E6EF-6A8F-418D-AA4A-268B9B889344}</a:tableStyleId>
              </a:tblPr>
              <a:tblGrid>
                <a:gridCol w="1734900">
                  <a:extLst>
                    <a:ext uri="{9D8B030D-6E8A-4147-A177-3AD203B41FA5}">
                      <a16:colId xmlns:a16="http://schemas.microsoft.com/office/drawing/2014/main" val="20000"/>
                    </a:ext>
                  </a:extLst>
                </a:gridCol>
                <a:gridCol w="1409625">
                  <a:extLst>
                    <a:ext uri="{9D8B030D-6E8A-4147-A177-3AD203B41FA5}">
                      <a16:colId xmlns:a16="http://schemas.microsoft.com/office/drawing/2014/main" val="20001"/>
                    </a:ext>
                  </a:extLst>
                </a:gridCol>
              </a:tblGrid>
              <a:tr h="378175">
                <a:tc>
                  <a:txBody>
                    <a:bodyPr/>
                    <a:lstStyle/>
                    <a:p>
                      <a:pPr marL="0" lvl="0" indent="0" algn="just" rtl="0">
                        <a:spcBef>
                          <a:spcPts val="0"/>
                        </a:spcBef>
                        <a:spcAft>
                          <a:spcPts val="0"/>
                        </a:spcAft>
                        <a:buNone/>
                      </a:pPr>
                      <a:r>
                        <a:rPr lang="en" sz="1500" b="1">
                          <a:latin typeface="Lexend Deca"/>
                          <a:ea typeface="Lexend Deca"/>
                          <a:cs typeface="Lexend Deca"/>
                          <a:sym typeface="Lexend Deca"/>
                        </a:rPr>
                        <a:t>Country</a:t>
                      </a:r>
                      <a:endParaRPr sz="1500" b="1">
                        <a:latin typeface="Lexend Deca"/>
                        <a:ea typeface="Lexend Deca"/>
                        <a:cs typeface="Lexend Deca"/>
                        <a:sym typeface="Lexend Deca"/>
                      </a:endParaRPr>
                    </a:p>
                  </a:txBody>
                  <a:tcPr marL="63500" marR="63500" marT="63500" marB="63500">
                    <a:solidFill>
                      <a:srgbClr val="CFE2F3"/>
                    </a:solidFill>
                  </a:tcPr>
                </a:tc>
                <a:tc>
                  <a:txBody>
                    <a:bodyPr/>
                    <a:lstStyle/>
                    <a:p>
                      <a:pPr marL="0" lvl="0" indent="0" algn="just" rtl="0">
                        <a:spcBef>
                          <a:spcPts val="0"/>
                        </a:spcBef>
                        <a:spcAft>
                          <a:spcPts val="0"/>
                        </a:spcAft>
                        <a:buNone/>
                      </a:pPr>
                      <a:r>
                        <a:rPr lang="en" sz="1500" b="1">
                          <a:latin typeface="Lexend Deca"/>
                          <a:ea typeface="Lexend Deca"/>
                          <a:cs typeface="Lexend Deca"/>
                          <a:sym typeface="Lexend Deca"/>
                        </a:rPr>
                        <a:t>RMSE value</a:t>
                      </a:r>
                      <a:endParaRPr sz="1500" b="1">
                        <a:latin typeface="Lexend Deca"/>
                        <a:ea typeface="Lexend Deca"/>
                        <a:cs typeface="Lexend Deca"/>
                        <a:sym typeface="Lexend Deca"/>
                      </a:endParaRPr>
                    </a:p>
                  </a:txBody>
                  <a:tcPr marL="63500" marR="63500" marT="63500" marB="63500">
                    <a:solidFill>
                      <a:srgbClr val="CFE2F3"/>
                    </a:solidFill>
                  </a:tcPr>
                </a:tc>
                <a:extLst>
                  <a:ext uri="{0D108BD9-81ED-4DB2-BD59-A6C34878D82A}">
                    <a16:rowId xmlns:a16="http://schemas.microsoft.com/office/drawing/2014/main" val="10000"/>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Canada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0.072758788</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1"/>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Netherlands</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0.09855255</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2"/>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Russia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11.97997</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3"/>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Sweden</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0.8849531</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4"/>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United Kingdom</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0.03437773</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5"/>
                  </a:ext>
                </a:extLst>
              </a:tr>
            </a:tbl>
          </a:graphicData>
        </a:graphic>
      </p:graphicFrame>
      <p:graphicFrame>
        <p:nvGraphicFramePr>
          <p:cNvPr id="2115" name="Google Shape;2115;p116"/>
          <p:cNvGraphicFramePr/>
          <p:nvPr/>
        </p:nvGraphicFramePr>
        <p:xfrm>
          <a:off x="1224463" y="1807575"/>
          <a:ext cx="3000000" cy="3000000"/>
        </p:xfrm>
        <a:graphic>
          <a:graphicData uri="http://schemas.openxmlformats.org/drawingml/2006/table">
            <a:tbl>
              <a:tblPr>
                <a:noFill/>
                <a:tableStyleId>{34D9E6EF-6A8F-418D-AA4A-268B9B889344}</a:tableStyleId>
              </a:tblPr>
              <a:tblGrid>
                <a:gridCol w="1734900">
                  <a:extLst>
                    <a:ext uri="{9D8B030D-6E8A-4147-A177-3AD203B41FA5}">
                      <a16:colId xmlns:a16="http://schemas.microsoft.com/office/drawing/2014/main" val="20000"/>
                    </a:ext>
                  </a:extLst>
                </a:gridCol>
                <a:gridCol w="1409625">
                  <a:extLst>
                    <a:ext uri="{9D8B030D-6E8A-4147-A177-3AD203B41FA5}">
                      <a16:colId xmlns:a16="http://schemas.microsoft.com/office/drawing/2014/main" val="20001"/>
                    </a:ext>
                  </a:extLst>
                </a:gridCol>
              </a:tblGrid>
              <a:tr h="378175">
                <a:tc>
                  <a:txBody>
                    <a:bodyPr/>
                    <a:lstStyle/>
                    <a:p>
                      <a:pPr marL="0" lvl="0" indent="0" algn="just" rtl="0">
                        <a:spcBef>
                          <a:spcPts val="0"/>
                        </a:spcBef>
                        <a:spcAft>
                          <a:spcPts val="0"/>
                        </a:spcAft>
                        <a:buNone/>
                      </a:pPr>
                      <a:r>
                        <a:rPr lang="en" sz="1500" b="1">
                          <a:latin typeface="Lexend Deca"/>
                          <a:ea typeface="Lexend Deca"/>
                          <a:cs typeface="Lexend Deca"/>
                          <a:sym typeface="Lexend Deca"/>
                        </a:rPr>
                        <a:t>Country</a:t>
                      </a:r>
                      <a:endParaRPr sz="1500" b="1">
                        <a:latin typeface="Lexend Deca"/>
                        <a:ea typeface="Lexend Deca"/>
                        <a:cs typeface="Lexend Deca"/>
                        <a:sym typeface="Lexend Deca"/>
                      </a:endParaRPr>
                    </a:p>
                  </a:txBody>
                  <a:tcPr marL="63500" marR="63500" marT="63500" marB="63500">
                    <a:solidFill>
                      <a:srgbClr val="CFE2F3"/>
                    </a:solidFill>
                  </a:tcPr>
                </a:tc>
                <a:tc>
                  <a:txBody>
                    <a:bodyPr/>
                    <a:lstStyle/>
                    <a:p>
                      <a:pPr marL="0" lvl="0" indent="0" algn="just" rtl="0">
                        <a:spcBef>
                          <a:spcPts val="0"/>
                        </a:spcBef>
                        <a:spcAft>
                          <a:spcPts val="0"/>
                        </a:spcAft>
                        <a:buNone/>
                      </a:pPr>
                      <a:r>
                        <a:rPr lang="en" sz="1500" b="1">
                          <a:latin typeface="Lexend Deca"/>
                          <a:ea typeface="Lexend Deca"/>
                          <a:cs typeface="Lexend Deca"/>
                          <a:sym typeface="Lexend Deca"/>
                        </a:rPr>
                        <a:t>RMSE value</a:t>
                      </a:r>
                      <a:endParaRPr sz="1500" b="1">
                        <a:latin typeface="Lexend Deca"/>
                        <a:ea typeface="Lexend Deca"/>
                        <a:cs typeface="Lexend Deca"/>
                        <a:sym typeface="Lexend Deca"/>
                      </a:endParaRPr>
                    </a:p>
                  </a:txBody>
                  <a:tcPr marL="63500" marR="63500" marT="63500" marB="63500">
                    <a:solidFill>
                      <a:srgbClr val="CFE2F3"/>
                    </a:solidFill>
                  </a:tcPr>
                </a:tc>
                <a:extLst>
                  <a:ext uri="{0D108BD9-81ED-4DB2-BD59-A6C34878D82A}">
                    <a16:rowId xmlns:a16="http://schemas.microsoft.com/office/drawing/2014/main" val="10000"/>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Canada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0.078237</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1"/>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Netherlands</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0.072332</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2"/>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Russia</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9.324460</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3"/>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Sweden</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0.439762</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4"/>
                  </a:ext>
                </a:extLst>
              </a:tr>
              <a:tr h="378175">
                <a:tc>
                  <a:txBody>
                    <a:bodyPr/>
                    <a:lstStyle/>
                    <a:p>
                      <a:pPr marL="0" lvl="0" indent="0" algn="just" rtl="0">
                        <a:spcBef>
                          <a:spcPts val="0"/>
                        </a:spcBef>
                        <a:spcAft>
                          <a:spcPts val="0"/>
                        </a:spcAft>
                        <a:buNone/>
                      </a:pPr>
                      <a:r>
                        <a:rPr lang="en" sz="1500">
                          <a:latin typeface="Lexend Deca"/>
                          <a:ea typeface="Lexend Deca"/>
                          <a:cs typeface="Lexend Deca"/>
                          <a:sym typeface="Lexend Deca"/>
                        </a:rPr>
                        <a:t>United Kingdom</a:t>
                      </a:r>
                      <a:endParaRPr sz="1500">
                        <a:latin typeface="Lexend Deca"/>
                        <a:ea typeface="Lexend Deca"/>
                        <a:cs typeface="Lexend Deca"/>
                        <a:sym typeface="Lexend Deca"/>
                      </a:endParaRPr>
                    </a:p>
                  </a:txBody>
                  <a:tcPr marL="63500" marR="63500" marT="63500" marB="63500"/>
                </a:tc>
                <a:tc>
                  <a:txBody>
                    <a:bodyPr/>
                    <a:lstStyle/>
                    <a:p>
                      <a:pPr marL="0" lvl="0" indent="0" algn="just" rtl="0">
                        <a:spcBef>
                          <a:spcPts val="0"/>
                        </a:spcBef>
                        <a:spcAft>
                          <a:spcPts val="0"/>
                        </a:spcAft>
                        <a:buNone/>
                      </a:pPr>
                      <a:r>
                        <a:rPr lang="en" sz="1500">
                          <a:latin typeface="Lexend Deca"/>
                          <a:ea typeface="Lexend Deca"/>
                          <a:cs typeface="Lexend Deca"/>
                          <a:sym typeface="Lexend Deca"/>
                        </a:rPr>
                        <a:t>0.030144</a:t>
                      </a:r>
                      <a:endParaRPr sz="1500">
                        <a:latin typeface="Lexend Deca"/>
                        <a:ea typeface="Lexend Deca"/>
                        <a:cs typeface="Lexend Deca"/>
                        <a:sym typeface="Lexend Deca"/>
                      </a:endParaRPr>
                    </a:p>
                  </a:txBody>
                  <a:tcPr marL="63500" marR="63500" marT="63500" marB="63500"/>
                </a:tc>
                <a:extLst>
                  <a:ext uri="{0D108BD9-81ED-4DB2-BD59-A6C34878D82A}">
                    <a16:rowId xmlns:a16="http://schemas.microsoft.com/office/drawing/2014/main" val="10005"/>
                  </a:ext>
                </a:extLst>
              </a:tr>
            </a:tbl>
          </a:graphicData>
        </a:graphic>
      </p:graphicFrame>
      <p:sp>
        <p:nvSpPr>
          <p:cNvPr id="2116" name="Google Shape;2116;p116"/>
          <p:cNvSpPr txBox="1">
            <a:spLocks noGrp="1"/>
          </p:cNvSpPr>
          <p:nvPr>
            <p:ph type="body" idx="1"/>
          </p:nvPr>
        </p:nvSpPr>
        <p:spPr>
          <a:xfrm>
            <a:off x="1530438" y="1376675"/>
            <a:ext cx="2532600" cy="459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Lexend Deca"/>
                <a:ea typeface="Lexend Deca"/>
                <a:cs typeface="Lexend Deca"/>
                <a:sym typeface="Lexend Deca"/>
              </a:rPr>
              <a:t>Linear Regression</a:t>
            </a:r>
            <a:endParaRPr>
              <a:latin typeface="Lexend Deca"/>
              <a:ea typeface="Lexend Deca"/>
              <a:cs typeface="Lexend Deca"/>
              <a:sym typeface="Lexend Deca"/>
            </a:endParaRPr>
          </a:p>
        </p:txBody>
      </p:sp>
      <p:sp>
        <p:nvSpPr>
          <p:cNvPr id="2117" name="Google Shape;2117;p116"/>
          <p:cNvSpPr txBox="1">
            <a:spLocks noGrp="1"/>
          </p:cNvSpPr>
          <p:nvPr>
            <p:ph type="subTitle" idx="4294967295"/>
          </p:nvPr>
        </p:nvSpPr>
        <p:spPr>
          <a:xfrm>
            <a:off x="5114675" y="1017725"/>
            <a:ext cx="2831700" cy="1177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Lexend Deca"/>
                <a:ea typeface="Lexend Deca"/>
                <a:cs typeface="Lexend Deca"/>
                <a:sym typeface="Lexend Deca"/>
              </a:rPr>
              <a:t>CART</a:t>
            </a:r>
            <a:endParaRPr>
              <a:latin typeface="Lexend Deca"/>
              <a:ea typeface="Lexend Deca"/>
              <a:cs typeface="Lexend Deca"/>
              <a:sym typeface="Lexend Deca"/>
            </a:endParaRPr>
          </a:p>
        </p:txBody>
      </p:sp>
      <p:sp>
        <p:nvSpPr>
          <p:cNvPr id="2118" name="Google Shape;2118;p116"/>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Selecting Between Linear and CART</a:t>
            </a:r>
            <a:endParaRPr>
              <a:solidFill>
                <a:schemeClr val="accent2"/>
              </a:solidFill>
            </a:endParaRPr>
          </a:p>
        </p:txBody>
      </p:sp>
      <p:sp>
        <p:nvSpPr>
          <p:cNvPr id="2124" name="Google Shape;2124;p117"/>
          <p:cNvSpPr txBox="1">
            <a:spLocks noGrp="1"/>
          </p:cNvSpPr>
          <p:nvPr>
            <p:ph type="subTitle" idx="4294967295"/>
          </p:nvPr>
        </p:nvSpPr>
        <p:spPr>
          <a:xfrm>
            <a:off x="872400" y="3219450"/>
            <a:ext cx="23034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2"/>
                </a:solidFill>
                <a:latin typeface="Lexend Deca"/>
                <a:ea typeface="Lexend Deca"/>
                <a:cs typeface="Lexend Deca"/>
                <a:sym typeface="Lexend Deca"/>
              </a:rPr>
              <a:t>Handling NA values</a:t>
            </a:r>
            <a:endParaRPr>
              <a:solidFill>
                <a:schemeClr val="lt2"/>
              </a:solidFill>
              <a:latin typeface="Lexend Deca"/>
              <a:ea typeface="Lexend Deca"/>
              <a:cs typeface="Lexend Deca"/>
              <a:sym typeface="Lexend Deca"/>
            </a:endParaRPr>
          </a:p>
        </p:txBody>
      </p:sp>
      <p:sp>
        <p:nvSpPr>
          <p:cNvPr id="2125" name="Google Shape;2125;p117"/>
          <p:cNvSpPr txBox="1">
            <a:spLocks noGrp="1"/>
          </p:cNvSpPr>
          <p:nvPr>
            <p:ph type="subTitle" idx="4294967295"/>
          </p:nvPr>
        </p:nvSpPr>
        <p:spPr>
          <a:xfrm>
            <a:off x="3420300" y="3219450"/>
            <a:ext cx="23034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2"/>
                </a:solidFill>
                <a:latin typeface="Lexend Deca"/>
                <a:ea typeface="Lexend Deca"/>
                <a:cs typeface="Lexend Deca"/>
                <a:sym typeface="Lexend Deca"/>
              </a:rPr>
              <a:t>Ease of variable prediction</a:t>
            </a:r>
            <a:endParaRPr>
              <a:solidFill>
                <a:schemeClr val="lt2"/>
              </a:solidFill>
              <a:latin typeface="Lexend Deca"/>
              <a:ea typeface="Lexend Deca"/>
              <a:cs typeface="Lexend Deca"/>
              <a:sym typeface="Lexend Deca"/>
            </a:endParaRPr>
          </a:p>
        </p:txBody>
      </p:sp>
      <p:sp>
        <p:nvSpPr>
          <p:cNvPr id="2126" name="Google Shape;2126;p117"/>
          <p:cNvSpPr txBox="1">
            <a:spLocks noGrp="1"/>
          </p:cNvSpPr>
          <p:nvPr>
            <p:ph type="subTitle" idx="4294967295"/>
          </p:nvPr>
        </p:nvSpPr>
        <p:spPr>
          <a:xfrm>
            <a:off x="5968200" y="3219450"/>
            <a:ext cx="23034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2"/>
                </a:solidFill>
                <a:latin typeface="Lexend Deca"/>
                <a:ea typeface="Lexend Deca"/>
                <a:cs typeface="Lexend Deca"/>
                <a:sym typeface="Lexend Deca"/>
              </a:rPr>
              <a:t>Automation</a:t>
            </a:r>
            <a:endParaRPr>
              <a:solidFill>
                <a:schemeClr val="lt2"/>
              </a:solidFill>
              <a:latin typeface="Lexend Deca"/>
              <a:ea typeface="Lexend Deca"/>
              <a:cs typeface="Lexend Deca"/>
              <a:sym typeface="Lexend Deca"/>
            </a:endParaRPr>
          </a:p>
        </p:txBody>
      </p:sp>
      <p:pic>
        <p:nvPicPr>
          <p:cNvPr id="2127" name="Google Shape;2127;p117"/>
          <p:cNvPicPr preferRelativeResize="0"/>
          <p:nvPr/>
        </p:nvPicPr>
        <p:blipFill>
          <a:blip r:embed="rId3">
            <a:alphaModFix/>
          </a:blip>
          <a:stretch>
            <a:fillRect/>
          </a:stretch>
        </p:blipFill>
        <p:spPr>
          <a:xfrm>
            <a:off x="1402513" y="1835700"/>
            <a:ext cx="1243174" cy="1243174"/>
          </a:xfrm>
          <a:prstGeom prst="rect">
            <a:avLst/>
          </a:prstGeom>
          <a:noFill/>
          <a:ln>
            <a:noFill/>
          </a:ln>
        </p:spPr>
      </p:pic>
      <p:pic>
        <p:nvPicPr>
          <p:cNvPr id="2128" name="Google Shape;2128;p117"/>
          <p:cNvPicPr preferRelativeResize="0"/>
          <p:nvPr/>
        </p:nvPicPr>
        <p:blipFill>
          <a:blip r:embed="rId4">
            <a:alphaModFix/>
          </a:blip>
          <a:stretch>
            <a:fillRect/>
          </a:stretch>
        </p:blipFill>
        <p:spPr>
          <a:xfrm>
            <a:off x="3950429" y="1835713"/>
            <a:ext cx="1243150" cy="1243150"/>
          </a:xfrm>
          <a:prstGeom prst="rect">
            <a:avLst/>
          </a:prstGeom>
          <a:noFill/>
          <a:ln>
            <a:noFill/>
          </a:ln>
        </p:spPr>
      </p:pic>
      <p:pic>
        <p:nvPicPr>
          <p:cNvPr id="2129" name="Google Shape;2129;p117"/>
          <p:cNvPicPr preferRelativeResize="0"/>
          <p:nvPr/>
        </p:nvPicPr>
        <p:blipFill>
          <a:blip r:embed="rId5">
            <a:alphaModFix/>
          </a:blip>
          <a:stretch>
            <a:fillRect/>
          </a:stretch>
        </p:blipFill>
        <p:spPr>
          <a:xfrm>
            <a:off x="6498327" y="1835725"/>
            <a:ext cx="1243150" cy="1243150"/>
          </a:xfrm>
          <a:prstGeom prst="rect">
            <a:avLst/>
          </a:prstGeom>
          <a:noFill/>
          <a:ln>
            <a:noFill/>
          </a:ln>
        </p:spPr>
      </p:pic>
      <p:sp>
        <p:nvSpPr>
          <p:cNvPr id="2130" name="Google Shape;2130;p117"/>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4"/>
                                        </p:tgtEl>
                                        <p:attrNameLst>
                                          <p:attrName>style.visibility</p:attrName>
                                        </p:attrNameLst>
                                      </p:cBhvr>
                                      <p:to>
                                        <p:strVal val="visible"/>
                                      </p:to>
                                    </p:set>
                                    <p:animEffect transition="in" filter="fade">
                                      <p:cBhvr>
                                        <p:cTn id="7" dur="1000"/>
                                        <p:tgtEl>
                                          <p:spTgt spid="2124"/>
                                        </p:tgtEl>
                                      </p:cBhvr>
                                    </p:animEffect>
                                  </p:childTnLst>
                                </p:cTn>
                              </p:par>
                              <p:par>
                                <p:cTn id="8" presetID="10" presetClass="entr" presetSubtype="0" fill="hold" nodeType="withEffect">
                                  <p:stCondLst>
                                    <p:cond delay="0"/>
                                  </p:stCondLst>
                                  <p:childTnLst>
                                    <p:set>
                                      <p:cBhvr>
                                        <p:cTn id="9" dur="1" fill="hold">
                                          <p:stCondLst>
                                            <p:cond delay="0"/>
                                          </p:stCondLst>
                                        </p:cTn>
                                        <p:tgtEl>
                                          <p:spTgt spid="2127"/>
                                        </p:tgtEl>
                                        <p:attrNameLst>
                                          <p:attrName>style.visibility</p:attrName>
                                        </p:attrNameLst>
                                      </p:cBhvr>
                                      <p:to>
                                        <p:strVal val="visible"/>
                                      </p:to>
                                    </p:set>
                                    <p:animEffect transition="in" filter="fade">
                                      <p:cBhvr>
                                        <p:cTn id="10" dur="1000"/>
                                        <p:tgtEl>
                                          <p:spTgt spid="21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25"/>
                                        </p:tgtEl>
                                        <p:attrNameLst>
                                          <p:attrName>style.visibility</p:attrName>
                                        </p:attrNameLst>
                                      </p:cBhvr>
                                      <p:to>
                                        <p:strVal val="visible"/>
                                      </p:to>
                                    </p:set>
                                    <p:animEffect transition="in" filter="fade">
                                      <p:cBhvr>
                                        <p:cTn id="15" dur="1000"/>
                                        <p:tgtEl>
                                          <p:spTgt spid="2125"/>
                                        </p:tgtEl>
                                      </p:cBhvr>
                                    </p:animEffect>
                                  </p:childTnLst>
                                </p:cTn>
                              </p:par>
                              <p:par>
                                <p:cTn id="16" presetID="10" presetClass="entr" presetSubtype="0" fill="hold" nodeType="withEffect">
                                  <p:stCondLst>
                                    <p:cond delay="0"/>
                                  </p:stCondLst>
                                  <p:childTnLst>
                                    <p:set>
                                      <p:cBhvr>
                                        <p:cTn id="17" dur="1" fill="hold">
                                          <p:stCondLst>
                                            <p:cond delay="0"/>
                                          </p:stCondLst>
                                        </p:cTn>
                                        <p:tgtEl>
                                          <p:spTgt spid="2128"/>
                                        </p:tgtEl>
                                        <p:attrNameLst>
                                          <p:attrName>style.visibility</p:attrName>
                                        </p:attrNameLst>
                                      </p:cBhvr>
                                      <p:to>
                                        <p:strVal val="visible"/>
                                      </p:to>
                                    </p:set>
                                    <p:animEffect transition="in" filter="fade">
                                      <p:cBhvr>
                                        <p:cTn id="18" dur="1000"/>
                                        <p:tgtEl>
                                          <p:spTgt spid="21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26"/>
                                        </p:tgtEl>
                                        <p:attrNameLst>
                                          <p:attrName>style.visibility</p:attrName>
                                        </p:attrNameLst>
                                      </p:cBhvr>
                                      <p:to>
                                        <p:strVal val="visible"/>
                                      </p:to>
                                    </p:set>
                                    <p:animEffect transition="in" filter="fade">
                                      <p:cBhvr>
                                        <p:cTn id="23" dur="1000"/>
                                        <p:tgtEl>
                                          <p:spTgt spid="2126"/>
                                        </p:tgtEl>
                                      </p:cBhvr>
                                    </p:animEffect>
                                  </p:childTnLst>
                                </p:cTn>
                              </p:par>
                              <p:par>
                                <p:cTn id="24" presetID="10" presetClass="entr" presetSubtype="0" fill="hold" nodeType="withEffect">
                                  <p:stCondLst>
                                    <p:cond delay="0"/>
                                  </p:stCondLst>
                                  <p:childTnLst>
                                    <p:set>
                                      <p:cBhvr>
                                        <p:cTn id="25" dur="1" fill="hold">
                                          <p:stCondLst>
                                            <p:cond delay="0"/>
                                          </p:stCondLst>
                                        </p:cTn>
                                        <p:tgtEl>
                                          <p:spTgt spid="2129"/>
                                        </p:tgtEl>
                                        <p:attrNameLst>
                                          <p:attrName>style.visibility</p:attrName>
                                        </p:attrNameLst>
                                      </p:cBhvr>
                                      <p:to>
                                        <p:strVal val="visible"/>
                                      </p:to>
                                    </p:set>
                                    <p:animEffect transition="in" filter="fade">
                                      <p:cBhvr>
                                        <p:cTn id="26" dur="1000"/>
                                        <p:tgtEl>
                                          <p:spTgt spid="2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Variable Importance</a:t>
            </a:r>
            <a:endParaRPr>
              <a:solidFill>
                <a:schemeClr val="accent2"/>
              </a:solidFill>
            </a:endParaRPr>
          </a:p>
        </p:txBody>
      </p:sp>
      <p:pic>
        <p:nvPicPr>
          <p:cNvPr id="2136" name="Google Shape;2136;p118"/>
          <p:cNvPicPr preferRelativeResize="0"/>
          <p:nvPr/>
        </p:nvPicPr>
        <p:blipFill>
          <a:blip r:embed="rId3">
            <a:alphaModFix/>
          </a:blip>
          <a:stretch>
            <a:fillRect/>
          </a:stretch>
        </p:blipFill>
        <p:spPr>
          <a:xfrm>
            <a:off x="2118750" y="1079551"/>
            <a:ext cx="6305250" cy="3839723"/>
          </a:xfrm>
          <a:prstGeom prst="rect">
            <a:avLst/>
          </a:prstGeom>
          <a:noFill/>
          <a:ln>
            <a:noFill/>
          </a:ln>
        </p:spPr>
      </p:pic>
      <p:pic>
        <p:nvPicPr>
          <p:cNvPr id="2137" name="Google Shape;2137;p118"/>
          <p:cNvPicPr preferRelativeResize="0"/>
          <p:nvPr/>
        </p:nvPicPr>
        <p:blipFill>
          <a:blip r:embed="rId4">
            <a:alphaModFix/>
          </a:blip>
          <a:stretch>
            <a:fillRect/>
          </a:stretch>
        </p:blipFill>
        <p:spPr>
          <a:xfrm>
            <a:off x="4815640" y="1877076"/>
            <a:ext cx="840525" cy="840525"/>
          </a:xfrm>
          <a:prstGeom prst="rect">
            <a:avLst/>
          </a:prstGeom>
          <a:noFill/>
          <a:ln>
            <a:noFill/>
          </a:ln>
        </p:spPr>
      </p:pic>
      <p:sp>
        <p:nvSpPr>
          <p:cNvPr id="2138" name="Google Shape;2138;p118"/>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7"/>
                                        </p:tgtEl>
                                        <p:attrNameLst>
                                          <p:attrName>style.visibility</p:attrName>
                                        </p:attrNameLst>
                                      </p:cBhvr>
                                      <p:to>
                                        <p:strVal val="visible"/>
                                      </p:to>
                                    </p:set>
                                    <p:animEffect transition="in" filter="fade">
                                      <p:cBhvr>
                                        <p:cTn id="7" dur="1000"/>
                                        <p:tgtEl>
                                          <p:spTgt spid="2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7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pic>
        <p:nvPicPr>
          <p:cNvPr id="1385" name="Google Shape;1385;p74" descr="Hands free icon"/>
          <p:cNvPicPr preferRelativeResize="0"/>
          <p:nvPr/>
        </p:nvPicPr>
        <p:blipFill rotWithShape="1">
          <a:blip r:embed="rId3">
            <a:alphaModFix/>
          </a:blip>
          <a:srcRect/>
          <a:stretch/>
        </p:blipFill>
        <p:spPr>
          <a:xfrm>
            <a:off x="6545838" y="2225298"/>
            <a:ext cx="730123" cy="730123"/>
          </a:xfrm>
          <a:prstGeom prst="rect">
            <a:avLst/>
          </a:prstGeom>
          <a:noFill/>
          <a:ln>
            <a:noFill/>
          </a:ln>
        </p:spPr>
      </p:pic>
      <p:pic>
        <p:nvPicPr>
          <p:cNvPr id="1386" name="Google Shape;1386;p74" descr="Entrepreneur free icon"/>
          <p:cNvPicPr preferRelativeResize="0"/>
          <p:nvPr/>
        </p:nvPicPr>
        <p:blipFill rotWithShape="1">
          <a:blip r:embed="rId4">
            <a:alphaModFix/>
          </a:blip>
          <a:srcRect/>
          <a:stretch/>
        </p:blipFill>
        <p:spPr>
          <a:xfrm>
            <a:off x="1866641" y="2223901"/>
            <a:ext cx="731520" cy="731520"/>
          </a:xfrm>
          <a:prstGeom prst="rect">
            <a:avLst/>
          </a:prstGeom>
          <a:noFill/>
          <a:ln>
            <a:noFill/>
          </a:ln>
        </p:spPr>
      </p:pic>
      <p:pic>
        <p:nvPicPr>
          <p:cNvPr id="1387" name="Google Shape;1387;p74" descr="Accounting free icon"/>
          <p:cNvPicPr preferRelativeResize="0"/>
          <p:nvPr/>
        </p:nvPicPr>
        <p:blipFill rotWithShape="1">
          <a:blip r:embed="rId5">
            <a:alphaModFix/>
          </a:blip>
          <a:srcRect/>
          <a:stretch/>
        </p:blipFill>
        <p:spPr>
          <a:xfrm>
            <a:off x="4206938" y="2225298"/>
            <a:ext cx="730123" cy="731519"/>
          </a:xfrm>
          <a:prstGeom prst="rect">
            <a:avLst/>
          </a:prstGeom>
          <a:noFill/>
          <a:ln>
            <a:noFill/>
          </a:ln>
        </p:spPr>
      </p:pic>
      <p:sp>
        <p:nvSpPr>
          <p:cNvPr id="1388" name="Google Shape;1388;p74"/>
          <p:cNvSpPr txBox="1"/>
          <p:nvPr/>
        </p:nvSpPr>
        <p:spPr>
          <a:xfrm>
            <a:off x="792896" y="3032095"/>
            <a:ext cx="28790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 PLUS Rounded 1c"/>
                <a:ea typeface="M PLUS Rounded 1c"/>
                <a:cs typeface="M PLUS Rounded 1c"/>
                <a:sym typeface="M PLUS Rounded 1c"/>
              </a:rPr>
              <a:t>Entrepreneurs</a:t>
            </a:r>
            <a:endParaRPr/>
          </a:p>
        </p:txBody>
      </p:sp>
      <p:sp>
        <p:nvSpPr>
          <p:cNvPr id="1389" name="Google Shape;1389;p74"/>
          <p:cNvSpPr txBox="1"/>
          <p:nvPr/>
        </p:nvSpPr>
        <p:spPr>
          <a:xfrm>
            <a:off x="3199454" y="3033142"/>
            <a:ext cx="274508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 PLUS Rounded 1c"/>
                <a:ea typeface="M PLUS Rounded 1c"/>
                <a:cs typeface="M PLUS Rounded 1c"/>
                <a:sym typeface="M PLUS Rounded 1c"/>
              </a:rPr>
              <a:t>Financiers</a:t>
            </a:r>
            <a:endParaRPr/>
          </a:p>
        </p:txBody>
      </p:sp>
      <p:sp>
        <p:nvSpPr>
          <p:cNvPr id="1390" name="Google Shape;1390;p74"/>
          <p:cNvSpPr txBox="1"/>
          <p:nvPr/>
        </p:nvSpPr>
        <p:spPr>
          <a:xfrm>
            <a:off x="5465109" y="3038593"/>
            <a:ext cx="28790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 PLUS Rounded 1c"/>
                <a:ea typeface="M PLUS Rounded 1c"/>
                <a:cs typeface="M PLUS Rounded 1c"/>
                <a:sym typeface="M PLUS Rounded 1c"/>
              </a:rPr>
              <a:t>Government Officials</a:t>
            </a:r>
            <a:endParaRPr/>
          </a:p>
        </p:txBody>
      </p:sp>
      <p:sp>
        <p:nvSpPr>
          <p:cNvPr id="1391" name="Google Shape;1391;p74"/>
          <p:cNvSpPr txBox="1"/>
          <p:nvPr/>
        </p:nvSpPr>
        <p:spPr>
          <a:xfrm>
            <a:off x="2695385" y="3345323"/>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1.Why use Machine Learning?</a:t>
            </a:r>
            <a:endParaRPr/>
          </a:p>
        </p:txBody>
      </p:sp>
      <p:cxnSp>
        <p:nvCxnSpPr>
          <p:cNvPr id="1392" name="Google Shape;1392;p74"/>
          <p:cNvCxnSpPr>
            <a:stCxn id="1386" idx="0"/>
          </p:cNvCxnSpPr>
          <p:nvPr/>
        </p:nvCxnSpPr>
        <p:spPr>
          <a:xfrm rot="-5400000">
            <a:off x="3299501" y="954901"/>
            <a:ext cx="201900" cy="2336100"/>
          </a:xfrm>
          <a:prstGeom prst="bentConnector2">
            <a:avLst/>
          </a:prstGeom>
          <a:noFill/>
          <a:ln w="38100" cap="flat" cmpd="sng">
            <a:solidFill>
              <a:schemeClr val="dk1"/>
            </a:solidFill>
            <a:prstDash val="solid"/>
            <a:round/>
            <a:headEnd type="none" w="sm" len="sm"/>
            <a:tailEnd type="none" w="sm" len="sm"/>
          </a:ln>
        </p:spPr>
      </p:cxnSp>
      <p:cxnSp>
        <p:nvCxnSpPr>
          <p:cNvPr id="1393" name="Google Shape;1393;p74"/>
          <p:cNvCxnSpPr>
            <a:stCxn id="1385" idx="0"/>
          </p:cNvCxnSpPr>
          <p:nvPr/>
        </p:nvCxnSpPr>
        <p:spPr>
          <a:xfrm rot="5400000" flipH="1">
            <a:off x="5471349" y="785748"/>
            <a:ext cx="203400" cy="2675700"/>
          </a:xfrm>
          <a:prstGeom prst="bentConnector2">
            <a:avLst/>
          </a:prstGeom>
          <a:noFill/>
          <a:ln w="38100" cap="flat" cmpd="sng">
            <a:solidFill>
              <a:schemeClr val="dk1"/>
            </a:solidFill>
            <a:prstDash val="solid"/>
            <a:round/>
            <a:headEnd type="none" w="sm" len="sm"/>
            <a:tailEnd type="none" w="sm" len="sm"/>
          </a:ln>
        </p:spPr>
      </p:cxnSp>
      <p:cxnSp>
        <p:nvCxnSpPr>
          <p:cNvPr id="1394" name="Google Shape;1394;p74"/>
          <p:cNvCxnSpPr>
            <a:stCxn id="1387" idx="0"/>
          </p:cNvCxnSpPr>
          <p:nvPr/>
        </p:nvCxnSpPr>
        <p:spPr>
          <a:xfrm rot="10800000" flipH="1">
            <a:off x="4571999" y="1761198"/>
            <a:ext cx="3600" cy="464100"/>
          </a:xfrm>
          <a:prstGeom prst="straightConnector1">
            <a:avLst/>
          </a:prstGeom>
          <a:noFill/>
          <a:ln w="38100" cap="flat" cmpd="sng">
            <a:solidFill>
              <a:schemeClr val="dk1"/>
            </a:solidFill>
            <a:prstDash val="solid"/>
            <a:round/>
            <a:headEnd type="none" w="sm" len="sm"/>
            <a:tailEnd type="none" w="sm" len="sm"/>
          </a:ln>
        </p:spPr>
      </p:cxnSp>
      <p:sp>
        <p:nvSpPr>
          <p:cNvPr id="1395" name="Google Shape;1395;p74"/>
          <p:cNvSpPr txBox="1"/>
          <p:nvPr/>
        </p:nvSpPr>
        <p:spPr>
          <a:xfrm>
            <a:off x="2695385" y="1355537"/>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Expert Opinion and Domain Knowledge</a:t>
            </a:r>
            <a:endParaRPr sz="1400" b="1" i="0" u="none" strike="noStrike" cap="none">
              <a:solidFill>
                <a:srgbClr val="000000"/>
              </a:solidFill>
              <a:latin typeface="M PLUS Rounded 1c"/>
              <a:ea typeface="M PLUS Rounded 1c"/>
              <a:cs typeface="M PLUS Rounded 1c"/>
              <a:sym typeface="M PLUS Rounded 1c"/>
            </a:endParaRPr>
          </a:p>
        </p:txBody>
      </p:sp>
      <p:sp>
        <p:nvSpPr>
          <p:cNvPr id="1396" name="Google Shape;1396;p74"/>
          <p:cNvSpPr txBox="1"/>
          <p:nvPr/>
        </p:nvSpPr>
        <p:spPr>
          <a:xfrm>
            <a:off x="2695385" y="3576444"/>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2.Why predict exchange rates?</a:t>
            </a:r>
            <a:endParaRPr/>
          </a:p>
        </p:txBody>
      </p:sp>
      <p:sp>
        <p:nvSpPr>
          <p:cNvPr id="1397" name="Google Shape;1397;p74"/>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4"/>
                                        </p:tgtEl>
                                        <p:attrNameLst>
                                          <p:attrName>style.visibility</p:attrName>
                                        </p:attrNameLst>
                                      </p:cBhvr>
                                      <p:to>
                                        <p:strVal val="visible"/>
                                      </p:to>
                                    </p:set>
                                    <p:animEffect transition="in" filter="fade">
                                      <p:cBhvr>
                                        <p:cTn id="7" dur="500"/>
                                        <p:tgtEl>
                                          <p:spTgt spid="1394"/>
                                        </p:tgtEl>
                                      </p:cBhvr>
                                    </p:animEffect>
                                  </p:childTnLst>
                                </p:cTn>
                              </p:par>
                              <p:par>
                                <p:cTn id="8" presetID="10" presetClass="entr" presetSubtype="0" fill="hold"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par>
                                <p:cTn id="11" presetID="10" presetClass="entr" presetSubtype="0" fill="hold" nodeType="withEffect">
                                  <p:stCondLst>
                                    <p:cond delay="0"/>
                                  </p:stCondLst>
                                  <p:childTnLst>
                                    <p:set>
                                      <p:cBhvr>
                                        <p:cTn id="12" dur="1" fill="hold">
                                          <p:stCondLst>
                                            <p:cond delay="0"/>
                                          </p:stCondLst>
                                        </p:cTn>
                                        <p:tgtEl>
                                          <p:spTgt spid="1393"/>
                                        </p:tgtEl>
                                        <p:attrNameLst>
                                          <p:attrName>style.visibility</p:attrName>
                                        </p:attrNameLst>
                                      </p:cBhvr>
                                      <p:to>
                                        <p:strVal val="visible"/>
                                      </p:to>
                                    </p:set>
                                    <p:animEffect transition="in" filter="fade">
                                      <p:cBhvr>
                                        <p:cTn id="13" dur="500"/>
                                        <p:tgtEl>
                                          <p:spTgt spid="1393"/>
                                        </p:tgtEl>
                                      </p:cBhvr>
                                    </p:animEffect>
                                  </p:childTnLst>
                                </p:cTn>
                              </p:par>
                              <p:par>
                                <p:cTn id="14" presetID="10" presetClass="entr" presetSubtype="0" fill="hold" nodeType="withEffect">
                                  <p:stCondLst>
                                    <p:cond delay="0"/>
                                  </p:stCondLst>
                                  <p:childTnLst>
                                    <p:set>
                                      <p:cBhvr>
                                        <p:cTn id="15" dur="1" fill="hold">
                                          <p:stCondLst>
                                            <p:cond delay="0"/>
                                          </p:stCondLst>
                                        </p:cTn>
                                        <p:tgtEl>
                                          <p:spTgt spid="1395"/>
                                        </p:tgtEl>
                                        <p:attrNameLst>
                                          <p:attrName>style.visibility</p:attrName>
                                        </p:attrNameLst>
                                      </p:cBhvr>
                                      <p:to>
                                        <p:strVal val="visible"/>
                                      </p:to>
                                    </p:set>
                                    <p:animEffect transition="in" filter="fade">
                                      <p:cBhvr>
                                        <p:cTn id="16" dur="500"/>
                                        <p:tgtEl>
                                          <p:spTgt spid="139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91"/>
                                        </p:tgtEl>
                                        <p:attrNameLst>
                                          <p:attrName>style.visibility</p:attrName>
                                        </p:attrNameLst>
                                      </p:cBhvr>
                                      <p:to>
                                        <p:strVal val="visible"/>
                                      </p:to>
                                    </p:set>
                                    <p:animEffect transition="in" filter="fade">
                                      <p:cBhvr>
                                        <p:cTn id="21" dur="500"/>
                                        <p:tgtEl>
                                          <p:spTgt spid="139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96"/>
                                        </p:tgtEl>
                                        <p:attrNameLst>
                                          <p:attrName>style.visibility</p:attrName>
                                        </p:attrNameLst>
                                      </p:cBhvr>
                                      <p:to>
                                        <p:strVal val="visible"/>
                                      </p:to>
                                    </p:set>
                                    <p:animEffect transition="in" filter="fade">
                                      <p:cBhvr>
                                        <p:cTn id="26" dur="500"/>
                                        <p:tgtEl>
                                          <p:spTgt spid="1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Variable Importance</a:t>
            </a:r>
            <a:endParaRPr>
              <a:solidFill>
                <a:schemeClr val="accent2"/>
              </a:solidFill>
            </a:endParaRPr>
          </a:p>
        </p:txBody>
      </p:sp>
      <p:pic>
        <p:nvPicPr>
          <p:cNvPr id="2144" name="Google Shape;2144;p119"/>
          <p:cNvPicPr preferRelativeResize="0"/>
          <p:nvPr/>
        </p:nvPicPr>
        <p:blipFill>
          <a:blip r:embed="rId3">
            <a:alphaModFix/>
          </a:blip>
          <a:stretch>
            <a:fillRect/>
          </a:stretch>
        </p:blipFill>
        <p:spPr>
          <a:xfrm>
            <a:off x="2118750" y="1079551"/>
            <a:ext cx="6305250" cy="3839723"/>
          </a:xfrm>
          <a:prstGeom prst="rect">
            <a:avLst/>
          </a:prstGeom>
          <a:noFill/>
          <a:ln>
            <a:noFill/>
          </a:ln>
        </p:spPr>
      </p:pic>
      <p:pic>
        <p:nvPicPr>
          <p:cNvPr id="2145" name="Google Shape;2145;p119"/>
          <p:cNvPicPr preferRelativeResize="0"/>
          <p:nvPr/>
        </p:nvPicPr>
        <p:blipFill>
          <a:blip r:embed="rId4">
            <a:alphaModFix/>
          </a:blip>
          <a:stretch>
            <a:fillRect/>
          </a:stretch>
        </p:blipFill>
        <p:spPr>
          <a:xfrm>
            <a:off x="5882440" y="2410476"/>
            <a:ext cx="840525" cy="840525"/>
          </a:xfrm>
          <a:prstGeom prst="rect">
            <a:avLst/>
          </a:prstGeom>
          <a:noFill/>
          <a:ln>
            <a:noFill/>
          </a:ln>
        </p:spPr>
      </p:pic>
      <p:pic>
        <p:nvPicPr>
          <p:cNvPr id="2146" name="Google Shape;2146;p119"/>
          <p:cNvPicPr preferRelativeResize="0"/>
          <p:nvPr/>
        </p:nvPicPr>
        <p:blipFill>
          <a:blip r:embed="rId4">
            <a:alphaModFix/>
          </a:blip>
          <a:stretch>
            <a:fillRect/>
          </a:stretch>
        </p:blipFill>
        <p:spPr>
          <a:xfrm>
            <a:off x="3596440" y="2410476"/>
            <a:ext cx="840525" cy="840525"/>
          </a:xfrm>
          <a:prstGeom prst="rect">
            <a:avLst/>
          </a:prstGeom>
          <a:noFill/>
          <a:ln>
            <a:noFill/>
          </a:ln>
        </p:spPr>
      </p:pic>
      <p:sp>
        <p:nvSpPr>
          <p:cNvPr id="2147" name="Google Shape;2147;p119"/>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Variable Importance</a:t>
            </a:r>
            <a:endParaRPr>
              <a:solidFill>
                <a:schemeClr val="accent2"/>
              </a:solidFill>
            </a:endParaRPr>
          </a:p>
        </p:txBody>
      </p:sp>
      <p:pic>
        <p:nvPicPr>
          <p:cNvPr id="2153" name="Google Shape;2153;p120"/>
          <p:cNvPicPr preferRelativeResize="0"/>
          <p:nvPr/>
        </p:nvPicPr>
        <p:blipFill>
          <a:blip r:embed="rId3">
            <a:alphaModFix/>
          </a:blip>
          <a:stretch>
            <a:fillRect/>
          </a:stretch>
        </p:blipFill>
        <p:spPr>
          <a:xfrm>
            <a:off x="2118750" y="1079551"/>
            <a:ext cx="6305250" cy="3839723"/>
          </a:xfrm>
          <a:prstGeom prst="rect">
            <a:avLst/>
          </a:prstGeom>
          <a:noFill/>
          <a:ln>
            <a:noFill/>
          </a:ln>
        </p:spPr>
      </p:pic>
      <p:pic>
        <p:nvPicPr>
          <p:cNvPr id="2154" name="Google Shape;2154;p120"/>
          <p:cNvPicPr preferRelativeResize="0"/>
          <p:nvPr/>
        </p:nvPicPr>
        <p:blipFill>
          <a:blip r:embed="rId4">
            <a:alphaModFix/>
          </a:blip>
          <a:stretch>
            <a:fillRect/>
          </a:stretch>
        </p:blipFill>
        <p:spPr>
          <a:xfrm>
            <a:off x="6485471" y="2984604"/>
            <a:ext cx="840525" cy="840525"/>
          </a:xfrm>
          <a:prstGeom prst="rect">
            <a:avLst/>
          </a:prstGeom>
          <a:noFill/>
          <a:ln>
            <a:noFill/>
          </a:ln>
        </p:spPr>
      </p:pic>
      <p:pic>
        <p:nvPicPr>
          <p:cNvPr id="2155" name="Google Shape;2155;p120"/>
          <p:cNvPicPr preferRelativeResize="0"/>
          <p:nvPr/>
        </p:nvPicPr>
        <p:blipFill>
          <a:blip r:embed="rId4">
            <a:alphaModFix/>
          </a:blip>
          <a:stretch>
            <a:fillRect/>
          </a:stretch>
        </p:blipFill>
        <p:spPr>
          <a:xfrm>
            <a:off x="2693864" y="2996428"/>
            <a:ext cx="840525" cy="840525"/>
          </a:xfrm>
          <a:prstGeom prst="rect">
            <a:avLst/>
          </a:prstGeom>
          <a:noFill/>
          <a:ln>
            <a:noFill/>
          </a:ln>
        </p:spPr>
      </p:pic>
      <p:sp>
        <p:nvSpPr>
          <p:cNvPr id="2156" name="Google Shape;2156;p120"/>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1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Variable Importance</a:t>
            </a:r>
            <a:endParaRPr>
              <a:solidFill>
                <a:schemeClr val="accent2"/>
              </a:solidFill>
            </a:endParaRPr>
          </a:p>
        </p:txBody>
      </p:sp>
      <p:pic>
        <p:nvPicPr>
          <p:cNvPr id="2162" name="Google Shape;2162;p121"/>
          <p:cNvPicPr preferRelativeResize="0"/>
          <p:nvPr/>
        </p:nvPicPr>
        <p:blipFill rotWithShape="1">
          <a:blip r:embed="rId3">
            <a:alphaModFix/>
          </a:blip>
          <a:srcRect l="4746" t="3810" r="3442" b="3467"/>
          <a:stretch/>
        </p:blipFill>
        <p:spPr>
          <a:xfrm>
            <a:off x="1590650" y="1017725"/>
            <a:ext cx="3167500" cy="1948075"/>
          </a:xfrm>
          <a:prstGeom prst="rect">
            <a:avLst/>
          </a:prstGeom>
          <a:noFill/>
          <a:ln>
            <a:noFill/>
          </a:ln>
        </p:spPr>
      </p:pic>
      <p:pic>
        <p:nvPicPr>
          <p:cNvPr id="2163" name="Google Shape;2163;p121"/>
          <p:cNvPicPr preferRelativeResize="0"/>
          <p:nvPr/>
        </p:nvPicPr>
        <p:blipFill rotWithShape="1">
          <a:blip r:embed="rId4">
            <a:alphaModFix/>
          </a:blip>
          <a:srcRect l="4214" t="4178" r="3754" b="3587"/>
          <a:stretch/>
        </p:blipFill>
        <p:spPr>
          <a:xfrm>
            <a:off x="4979675" y="1025063"/>
            <a:ext cx="3167500" cy="1933405"/>
          </a:xfrm>
          <a:prstGeom prst="rect">
            <a:avLst/>
          </a:prstGeom>
          <a:noFill/>
          <a:ln>
            <a:noFill/>
          </a:ln>
        </p:spPr>
      </p:pic>
      <p:pic>
        <p:nvPicPr>
          <p:cNvPr id="2164" name="Google Shape;2164;p121"/>
          <p:cNvPicPr preferRelativeResize="0"/>
          <p:nvPr/>
        </p:nvPicPr>
        <p:blipFill>
          <a:blip r:embed="rId5">
            <a:alphaModFix/>
          </a:blip>
          <a:stretch>
            <a:fillRect/>
          </a:stretch>
        </p:blipFill>
        <p:spPr>
          <a:xfrm>
            <a:off x="1630625" y="3062717"/>
            <a:ext cx="3087540" cy="1880232"/>
          </a:xfrm>
          <a:prstGeom prst="rect">
            <a:avLst/>
          </a:prstGeom>
          <a:noFill/>
          <a:ln>
            <a:noFill/>
          </a:ln>
        </p:spPr>
      </p:pic>
      <p:pic>
        <p:nvPicPr>
          <p:cNvPr id="2165" name="Google Shape;2165;p121"/>
          <p:cNvPicPr preferRelativeResize="0"/>
          <p:nvPr/>
        </p:nvPicPr>
        <p:blipFill>
          <a:blip r:embed="rId6">
            <a:alphaModFix/>
          </a:blip>
          <a:stretch>
            <a:fillRect/>
          </a:stretch>
        </p:blipFill>
        <p:spPr>
          <a:xfrm>
            <a:off x="5044575" y="3062717"/>
            <a:ext cx="3087540" cy="1880232"/>
          </a:xfrm>
          <a:prstGeom prst="rect">
            <a:avLst/>
          </a:prstGeom>
          <a:noFill/>
          <a:ln>
            <a:noFill/>
          </a:ln>
        </p:spPr>
      </p:pic>
      <p:pic>
        <p:nvPicPr>
          <p:cNvPr id="2166" name="Google Shape;2166;p121"/>
          <p:cNvPicPr preferRelativeResize="0"/>
          <p:nvPr/>
        </p:nvPicPr>
        <p:blipFill>
          <a:blip r:embed="rId7">
            <a:alphaModFix/>
          </a:blip>
          <a:stretch>
            <a:fillRect/>
          </a:stretch>
        </p:blipFill>
        <p:spPr>
          <a:xfrm>
            <a:off x="5297850" y="1960848"/>
            <a:ext cx="572719" cy="572699"/>
          </a:xfrm>
          <a:prstGeom prst="rect">
            <a:avLst/>
          </a:prstGeom>
          <a:noFill/>
          <a:ln>
            <a:noFill/>
          </a:ln>
        </p:spPr>
      </p:pic>
      <p:pic>
        <p:nvPicPr>
          <p:cNvPr id="2167" name="Google Shape;2167;p121"/>
          <p:cNvPicPr preferRelativeResize="0"/>
          <p:nvPr/>
        </p:nvPicPr>
        <p:blipFill>
          <a:blip r:embed="rId7">
            <a:alphaModFix/>
          </a:blip>
          <a:stretch>
            <a:fillRect/>
          </a:stretch>
        </p:blipFill>
        <p:spPr>
          <a:xfrm>
            <a:off x="6264802" y="1327600"/>
            <a:ext cx="572719" cy="572699"/>
          </a:xfrm>
          <a:prstGeom prst="rect">
            <a:avLst/>
          </a:prstGeom>
          <a:noFill/>
          <a:ln>
            <a:noFill/>
          </a:ln>
        </p:spPr>
      </p:pic>
      <p:pic>
        <p:nvPicPr>
          <p:cNvPr id="2168" name="Google Shape;2168;p121"/>
          <p:cNvPicPr preferRelativeResize="0"/>
          <p:nvPr/>
        </p:nvPicPr>
        <p:blipFill>
          <a:blip r:embed="rId7">
            <a:alphaModFix/>
          </a:blip>
          <a:stretch>
            <a:fillRect/>
          </a:stretch>
        </p:blipFill>
        <p:spPr>
          <a:xfrm>
            <a:off x="6821850" y="3379744"/>
            <a:ext cx="572719" cy="572699"/>
          </a:xfrm>
          <a:prstGeom prst="rect">
            <a:avLst/>
          </a:prstGeom>
          <a:noFill/>
          <a:ln>
            <a:noFill/>
          </a:ln>
        </p:spPr>
      </p:pic>
      <p:pic>
        <p:nvPicPr>
          <p:cNvPr id="2169" name="Google Shape;2169;p121"/>
          <p:cNvPicPr preferRelativeResize="0"/>
          <p:nvPr/>
        </p:nvPicPr>
        <p:blipFill>
          <a:blip r:embed="rId7">
            <a:alphaModFix/>
          </a:blip>
          <a:stretch>
            <a:fillRect/>
          </a:stretch>
        </p:blipFill>
        <p:spPr>
          <a:xfrm>
            <a:off x="3574153" y="3332448"/>
            <a:ext cx="572719" cy="572699"/>
          </a:xfrm>
          <a:prstGeom prst="rect">
            <a:avLst/>
          </a:prstGeom>
          <a:noFill/>
          <a:ln>
            <a:noFill/>
          </a:ln>
        </p:spPr>
      </p:pic>
      <p:pic>
        <p:nvPicPr>
          <p:cNvPr id="2170" name="Google Shape;2170;p121"/>
          <p:cNvPicPr preferRelativeResize="0"/>
          <p:nvPr/>
        </p:nvPicPr>
        <p:blipFill>
          <a:blip r:embed="rId7">
            <a:alphaModFix/>
          </a:blip>
          <a:stretch>
            <a:fillRect/>
          </a:stretch>
        </p:blipFill>
        <p:spPr>
          <a:xfrm>
            <a:off x="2979005" y="3561048"/>
            <a:ext cx="572719" cy="572699"/>
          </a:xfrm>
          <a:prstGeom prst="rect">
            <a:avLst/>
          </a:prstGeom>
          <a:noFill/>
          <a:ln>
            <a:noFill/>
          </a:ln>
        </p:spPr>
      </p:pic>
      <p:pic>
        <p:nvPicPr>
          <p:cNvPr id="2171" name="Google Shape;2171;p121"/>
          <p:cNvPicPr preferRelativeResize="0"/>
          <p:nvPr/>
        </p:nvPicPr>
        <p:blipFill>
          <a:blip r:embed="rId7">
            <a:alphaModFix/>
          </a:blip>
          <a:stretch>
            <a:fillRect/>
          </a:stretch>
        </p:blipFill>
        <p:spPr>
          <a:xfrm>
            <a:off x="2830547" y="4018248"/>
            <a:ext cx="572719" cy="572699"/>
          </a:xfrm>
          <a:prstGeom prst="rect">
            <a:avLst/>
          </a:prstGeom>
          <a:noFill/>
          <a:ln>
            <a:noFill/>
          </a:ln>
        </p:spPr>
      </p:pic>
      <p:pic>
        <p:nvPicPr>
          <p:cNvPr id="2172" name="Google Shape;2172;p121"/>
          <p:cNvPicPr preferRelativeResize="0"/>
          <p:nvPr/>
        </p:nvPicPr>
        <p:blipFill>
          <a:blip r:embed="rId7">
            <a:alphaModFix/>
          </a:blip>
          <a:stretch>
            <a:fillRect/>
          </a:stretch>
        </p:blipFill>
        <p:spPr>
          <a:xfrm>
            <a:off x="2726757" y="2037048"/>
            <a:ext cx="572719" cy="572699"/>
          </a:xfrm>
          <a:prstGeom prst="rect">
            <a:avLst/>
          </a:prstGeom>
          <a:noFill/>
          <a:ln>
            <a:noFill/>
          </a:ln>
        </p:spPr>
      </p:pic>
      <p:sp>
        <p:nvSpPr>
          <p:cNvPr id="2173" name="Google Shape;2173;p121"/>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6"/>
                                        </p:tgtEl>
                                        <p:attrNameLst>
                                          <p:attrName>style.visibility</p:attrName>
                                        </p:attrNameLst>
                                      </p:cBhvr>
                                      <p:to>
                                        <p:strVal val="visible"/>
                                      </p:to>
                                    </p:set>
                                    <p:animEffect transition="in" filter="fade">
                                      <p:cBhvr>
                                        <p:cTn id="7" dur="1000"/>
                                        <p:tgtEl>
                                          <p:spTgt spid="2166"/>
                                        </p:tgtEl>
                                      </p:cBhvr>
                                    </p:animEffect>
                                  </p:childTnLst>
                                </p:cTn>
                              </p:par>
                              <p:par>
                                <p:cTn id="8" presetID="10" presetClass="entr" presetSubtype="0" fill="hold" nodeType="withEffect">
                                  <p:stCondLst>
                                    <p:cond delay="0"/>
                                  </p:stCondLst>
                                  <p:childTnLst>
                                    <p:set>
                                      <p:cBhvr>
                                        <p:cTn id="9" dur="1" fill="hold">
                                          <p:stCondLst>
                                            <p:cond delay="0"/>
                                          </p:stCondLst>
                                        </p:cTn>
                                        <p:tgtEl>
                                          <p:spTgt spid="2167"/>
                                        </p:tgtEl>
                                        <p:attrNameLst>
                                          <p:attrName>style.visibility</p:attrName>
                                        </p:attrNameLst>
                                      </p:cBhvr>
                                      <p:to>
                                        <p:strVal val="visible"/>
                                      </p:to>
                                    </p:set>
                                    <p:animEffect transition="in" filter="fade">
                                      <p:cBhvr>
                                        <p:cTn id="10" dur="1000"/>
                                        <p:tgtEl>
                                          <p:spTgt spid="2167"/>
                                        </p:tgtEl>
                                      </p:cBhvr>
                                    </p:animEffect>
                                  </p:childTnLst>
                                </p:cTn>
                              </p:par>
                              <p:par>
                                <p:cTn id="11" presetID="10" presetClass="entr" presetSubtype="0" fill="hold" nodeType="withEffect">
                                  <p:stCondLst>
                                    <p:cond delay="0"/>
                                  </p:stCondLst>
                                  <p:childTnLst>
                                    <p:set>
                                      <p:cBhvr>
                                        <p:cTn id="12" dur="1" fill="hold">
                                          <p:stCondLst>
                                            <p:cond delay="0"/>
                                          </p:stCondLst>
                                        </p:cTn>
                                        <p:tgtEl>
                                          <p:spTgt spid="2168"/>
                                        </p:tgtEl>
                                        <p:attrNameLst>
                                          <p:attrName>style.visibility</p:attrName>
                                        </p:attrNameLst>
                                      </p:cBhvr>
                                      <p:to>
                                        <p:strVal val="visible"/>
                                      </p:to>
                                    </p:set>
                                    <p:animEffect transition="in" filter="fade">
                                      <p:cBhvr>
                                        <p:cTn id="13" dur="1000"/>
                                        <p:tgtEl>
                                          <p:spTgt spid="2168"/>
                                        </p:tgtEl>
                                      </p:cBhvr>
                                    </p:animEffect>
                                  </p:childTnLst>
                                </p:cTn>
                              </p:par>
                              <p:par>
                                <p:cTn id="14" presetID="10" presetClass="entr" presetSubtype="0" fill="hold" nodeType="withEffect">
                                  <p:stCondLst>
                                    <p:cond delay="0"/>
                                  </p:stCondLst>
                                  <p:childTnLst>
                                    <p:set>
                                      <p:cBhvr>
                                        <p:cTn id="15" dur="1" fill="hold">
                                          <p:stCondLst>
                                            <p:cond delay="0"/>
                                          </p:stCondLst>
                                        </p:cTn>
                                        <p:tgtEl>
                                          <p:spTgt spid="2169"/>
                                        </p:tgtEl>
                                        <p:attrNameLst>
                                          <p:attrName>style.visibility</p:attrName>
                                        </p:attrNameLst>
                                      </p:cBhvr>
                                      <p:to>
                                        <p:strVal val="visible"/>
                                      </p:to>
                                    </p:set>
                                    <p:animEffect transition="in" filter="fade">
                                      <p:cBhvr>
                                        <p:cTn id="16" dur="1000"/>
                                        <p:tgtEl>
                                          <p:spTgt spid="2169"/>
                                        </p:tgtEl>
                                      </p:cBhvr>
                                    </p:animEffect>
                                  </p:childTnLst>
                                </p:cTn>
                              </p:par>
                              <p:par>
                                <p:cTn id="17" presetID="10" presetClass="entr" presetSubtype="0" fill="hold" nodeType="withEffect">
                                  <p:stCondLst>
                                    <p:cond delay="0"/>
                                  </p:stCondLst>
                                  <p:childTnLst>
                                    <p:set>
                                      <p:cBhvr>
                                        <p:cTn id="18" dur="1" fill="hold">
                                          <p:stCondLst>
                                            <p:cond delay="0"/>
                                          </p:stCondLst>
                                        </p:cTn>
                                        <p:tgtEl>
                                          <p:spTgt spid="2170"/>
                                        </p:tgtEl>
                                        <p:attrNameLst>
                                          <p:attrName>style.visibility</p:attrName>
                                        </p:attrNameLst>
                                      </p:cBhvr>
                                      <p:to>
                                        <p:strVal val="visible"/>
                                      </p:to>
                                    </p:set>
                                    <p:animEffect transition="in" filter="fade">
                                      <p:cBhvr>
                                        <p:cTn id="19" dur="1000"/>
                                        <p:tgtEl>
                                          <p:spTgt spid="2170"/>
                                        </p:tgtEl>
                                      </p:cBhvr>
                                    </p:animEffect>
                                  </p:childTnLst>
                                </p:cTn>
                              </p:par>
                              <p:par>
                                <p:cTn id="20" presetID="10" presetClass="entr" presetSubtype="0" fill="hold" nodeType="withEffect">
                                  <p:stCondLst>
                                    <p:cond delay="0"/>
                                  </p:stCondLst>
                                  <p:childTnLst>
                                    <p:set>
                                      <p:cBhvr>
                                        <p:cTn id="21" dur="1" fill="hold">
                                          <p:stCondLst>
                                            <p:cond delay="0"/>
                                          </p:stCondLst>
                                        </p:cTn>
                                        <p:tgtEl>
                                          <p:spTgt spid="2172"/>
                                        </p:tgtEl>
                                        <p:attrNameLst>
                                          <p:attrName>style.visibility</p:attrName>
                                        </p:attrNameLst>
                                      </p:cBhvr>
                                      <p:to>
                                        <p:strVal val="visible"/>
                                      </p:to>
                                    </p:set>
                                    <p:animEffect transition="in" filter="fade">
                                      <p:cBhvr>
                                        <p:cTn id="22" dur="1000"/>
                                        <p:tgtEl>
                                          <p:spTgt spid="2172"/>
                                        </p:tgtEl>
                                      </p:cBhvr>
                                    </p:animEffect>
                                  </p:childTnLst>
                                </p:cTn>
                              </p:par>
                              <p:par>
                                <p:cTn id="23" presetID="10" presetClass="entr" presetSubtype="0" fill="hold" nodeType="withEffect">
                                  <p:stCondLst>
                                    <p:cond delay="0"/>
                                  </p:stCondLst>
                                  <p:childTnLst>
                                    <p:set>
                                      <p:cBhvr>
                                        <p:cTn id="24" dur="1" fill="hold">
                                          <p:stCondLst>
                                            <p:cond delay="0"/>
                                          </p:stCondLst>
                                        </p:cTn>
                                        <p:tgtEl>
                                          <p:spTgt spid="2171"/>
                                        </p:tgtEl>
                                        <p:attrNameLst>
                                          <p:attrName>style.visibility</p:attrName>
                                        </p:attrNameLst>
                                      </p:cBhvr>
                                      <p:to>
                                        <p:strVal val="visible"/>
                                      </p:to>
                                    </p:set>
                                    <p:animEffect transition="in" filter="fade">
                                      <p:cBhvr>
                                        <p:cTn id="25" dur="1000"/>
                                        <p:tgtEl>
                                          <p:spTgt spid="2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CART Variable Importance</a:t>
            </a:r>
            <a:endParaRPr>
              <a:solidFill>
                <a:schemeClr val="accent2"/>
              </a:solidFill>
            </a:endParaRPr>
          </a:p>
        </p:txBody>
      </p:sp>
      <p:pic>
        <p:nvPicPr>
          <p:cNvPr id="2179" name="Google Shape;2179;p122"/>
          <p:cNvPicPr preferRelativeResize="0"/>
          <p:nvPr/>
        </p:nvPicPr>
        <p:blipFill>
          <a:blip r:embed="rId3">
            <a:alphaModFix/>
          </a:blip>
          <a:stretch>
            <a:fillRect/>
          </a:stretch>
        </p:blipFill>
        <p:spPr>
          <a:xfrm>
            <a:off x="2759200" y="1006420"/>
            <a:ext cx="3085050" cy="4081026"/>
          </a:xfrm>
          <a:prstGeom prst="rect">
            <a:avLst/>
          </a:prstGeom>
          <a:noFill/>
          <a:ln>
            <a:noFill/>
          </a:ln>
        </p:spPr>
      </p:pic>
      <p:sp>
        <p:nvSpPr>
          <p:cNvPr id="2180" name="Google Shape;2180;p122"/>
          <p:cNvSpPr txBox="1"/>
          <p:nvPr/>
        </p:nvSpPr>
        <p:spPr>
          <a:xfrm>
            <a:off x="0" y="4743300"/>
            <a:ext cx="11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 PLUS Rounded 1c"/>
                <a:ea typeface="M PLUS Rounded 1c"/>
                <a:cs typeface="M PLUS Rounded 1c"/>
                <a:sym typeface="M PLUS Rounded 1c"/>
              </a:rPr>
              <a:t>Miao Xuan</a:t>
            </a:r>
            <a:endParaRPr>
              <a:latin typeface="M PLUS Rounded 1c"/>
              <a:ea typeface="M PLUS Rounded 1c"/>
              <a:cs typeface="M PLUS Rounded 1c"/>
              <a:sym typeface="M PLUS Rounded 1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2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186" name="Google Shape;2186;p123"/>
          <p:cNvSpPr txBox="1">
            <a:spLocks noGrp="1"/>
          </p:cNvSpPr>
          <p:nvPr>
            <p:ph type="subTitle" idx="1"/>
          </p:nvPr>
        </p:nvSpPr>
        <p:spPr>
          <a:xfrm>
            <a:off x="1389269" y="2778580"/>
            <a:ext cx="2303400" cy="60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Different countries</a:t>
            </a:r>
            <a:endParaRPr/>
          </a:p>
        </p:txBody>
      </p:sp>
      <p:sp>
        <p:nvSpPr>
          <p:cNvPr id="2209" name="Google Shape;2209;p123"/>
          <p:cNvSpPr txBox="1">
            <a:spLocks noGrp="1"/>
          </p:cNvSpPr>
          <p:nvPr>
            <p:ph type="subTitle" idx="2"/>
          </p:nvPr>
        </p:nvSpPr>
        <p:spPr>
          <a:xfrm>
            <a:off x="5163952" y="2823514"/>
            <a:ext cx="2303400" cy="604200"/>
          </a:xfrm>
          <a:prstGeom prst="rect">
            <a:avLst/>
          </a:prstGeom>
          <a:noFill/>
          <a:ln>
            <a:noFill/>
          </a:ln>
        </p:spPr>
        <p:txBody>
          <a:bodyPr spcFirstLastPara="1" wrap="square" lIns="91425" tIns="91425" rIns="91425" bIns="91425" anchor="t" anchorCtr="0">
            <a:noAutofit/>
          </a:bodyPr>
          <a:lstStyle/>
          <a:p>
            <a:pPr marL="457200" lvl="0" indent="-330200" algn="ctr" rtl="0">
              <a:lnSpc>
                <a:spcPct val="100000"/>
              </a:lnSpc>
              <a:spcBef>
                <a:spcPts val="0"/>
              </a:spcBef>
              <a:spcAft>
                <a:spcPts val="0"/>
              </a:spcAft>
              <a:buSzPts val="1600"/>
              <a:buNone/>
            </a:pPr>
            <a:r>
              <a:rPr lang="en"/>
              <a:t>Worth of data</a:t>
            </a:r>
            <a:endParaRPr/>
          </a:p>
        </p:txBody>
      </p:sp>
      <p:sp>
        <p:nvSpPr>
          <p:cNvPr id="2187" name="Google Shape;2187;p123"/>
          <p:cNvSpPr txBox="1">
            <a:spLocks noGrp="1"/>
          </p:cNvSpPr>
          <p:nvPr>
            <p:ph type="title" idx="7"/>
          </p:nvPr>
        </p:nvSpPr>
        <p:spPr>
          <a:xfrm>
            <a:off x="1331904" y="1762114"/>
            <a:ext cx="2303400" cy="106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4000"/>
              <a:t>203</a:t>
            </a:r>
            <a:endParaRPr sz="4000"/>
          </a:p>
        </p:txBody>
      </p:sp>
      <p:sp>
        <p:nvSpPr>
          <p:cNvPr id="2188" name="Google Shape;2188;p123"/>
          <p:cNvSpPr txBox="1">
            <a:spLocks noGrp="1"/>
          </p:cNvSpPr>
          <p:nvPr>
            <p:ph type="title" idx="8"/>
          </p:nvPr>
        </p:nvSpPr>
        <p:spPr>
          <a:xfrm>
            <a:off x="4874653" y="2079151"/>
            <a:ext cx="2881998" cy="71507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4000"/>
              <a:t>1960-2020</a:t>
            </a:r>
            <a:endParaRPr sz="4000"/>
          </a:p>
        </p:txBody>
      </p:sp>
      <p:grpSp>
        <p:nvGrpSpPr>
          <p:cNvPr id="2189" name="Google Shape;2189;p123"/>
          <p:cNvGrpSpPr/>
          <p:nvPr/>
        </p:nvGrpSpPr>
        <p:grpSpPr>
          <a:xfrm>
            <a:off x="1691529" y="2690380"/>
            <a:ext cx="1584150" cy="88200"/>
            <a:chOff x="1063025" y="2822225"/>
            <a:chExt cx="1584150" cy="88200"/>
          </a:xfrm>
        </p:grpSpPr>
        <p:sp>
          <p:nvSpPr>
            <p:cNvPr id="2190" name="Google Shape;2190;p123"/>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23"/>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23"/>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23"/>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4" name="Google Shape;2194;p123"/>
            <p:cNvGrpSpPr/>
            <p:nvPr/>
          </p:nvGrpSpPr>
          <p:grpSpPr>
            <a:xfrm flipH="1">
              <a:off x="1063025" y="2822225"/>
              <a:ext cx="360250" cy="88200"/>
              <a:chOff x="822825" y="450975"/>
              <a:chExt cx="360250" cy="88200"/>
            </a:xfrm>
          </p:grpSpPr>
          <p:sp>
            <p:nvSpPr>
              <p:cNvPr id="2195" name="Google Shape;2195;p123"/>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23"/>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23"/>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98" name="Google Shape;2198;p123"/>
          <p:cNvGrpSpPr/>
          <p:nvPr/>
        </p:nvGrpSpPr>
        <p:grpSpPr>
          <a:xfrm>
            <a:off x="5523577" y="2735314"/>
            <a:ext cx="1584150" cy="88200"/>
            <a:chOff x="1063025" y="2822225"/>
            <a:chExt cx="1584150" cy="88200"/>
          </a:xfrm>
        </p:grpSpPr>
        <p:sp>
          <p:nvSpPr>
            <p:cNvPr id="2199" name="Google Shape;2199;p123"/>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23"/>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23"/>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23"/>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3" name="Google Shape;2203;p123"/>
            <p:cNvGrpSpPr/>
            <p:nvPr/>
          </p:nvGrpSpPr>
          <p:grpSpPr>
            <a:xfrm flipH="1">
              <a:off x="1063025" y="2822225"/>
              <a:ext cx="360250" cy="88200"/>
              <a:chOff x="822825" y="450975"/>
              <a:chExt cx="360250" cy="88200"/>
            </a:xfrm>
          </p:grpSpPr>
          <p:sp>
            <p:nvSpPr>
              <p:cNvPr id="2204" name="Google Shape;2204;p123"/>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23"/>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23"/>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07" name="Google Shape;2207;p123"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08" name="Google Shape;2208;p123" descr="Download World Bank Logo in SVG Vector or PNG File Format - Logo.wine"/>
          <p:cNvPicPr preferRelativeResize="0"/>
          <p:nvPr/>
        </p:nvPicPr>
        <p:blipFill rotWithShape="1">
          <a:blip r:embed="rId3">
            <a:alphaModFix/>
          </a:blip>
          <a:srcRect t="26912" b="29709"/>
          <a:stretch/>
        </p:blipFill>
        <p:spPr>
          <a:xfrm>
            <a:off x="3023400" y="1053256"/>
            <a:ext cx="2619375" cy="760214"/>
          </a:xfrm>
          <a:prstGeom prst="rect">
            <a:avLst/>
          </a:prstGeom>
          <a:noFill/>
          <a:ln>
            <a:noFill/>
          </a:ln>
        </p:spPr>
      </p:pic>
      <p:sp>
        <p:nvSpPr>
          <p:cNvPr id="2210" name="Google Shape;2210;p123"/>
          <p:cNvSpPr txBox="1"/>
          <p:nvPr/>
        </p:nvSpPr>
        <p:spPr>
          <a:xfrm>
            <a:off x="4808062" y="3194602"/>
            <a:ext cx="3015180" cy="71507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2000-2020</a:t>
            </a:r>
            <a:endParaRPr/>
          </a:p>
        </p:txBody>
      </p:sp>
      <p:sp>
        <p:nvSpPr>
          <p:cNvPr id="2211" name="Google Shape;2211;p123"/>
          <p:cNvSpPr/>
          <p:nvPr/>
        </p:nvSpPr>
        <p:spPr>
          <a:xfrm>
            <a:off x="720000" y="2303882"/>
            <a:ext cx="821075" cy="1442302"/>
          </a:xfrm>
          <a:prstGeom prst="curvedRightArrow">
            <a:avLst>
              <a:gd name="adj1" fmla="val 25000"/>
              <a:gd name="adj2" fmla="val 51246"/>
              <a:gd name="adj3" fmla="val 25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12" name="Google Shape;2212;p123"/>
          <p:cNvSpPr txBox="1"/>
          <p:nvPr/>
        </p:nvSpPr>
        <p:spPr>
          <a:xfrm>
            <a:off x="1331904" y="3218281"/>
            <a:ext cx="2303400" cy="69139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139</a:t>
            </a:r>
            <a:endParaRPr/>
          </a:p>
        </p:txBody>
      </p:sp>
      <p:sp>
        <p:nvSpPr>
          <p:cNvPr id="2213" name="Google Shape;2213;p123"/>
          <p:cNvSpPr/>
          <p:nvPr/>
        </p:nvSpPr>
        <p:spPr>
          <a:xfrm>
            <a:off x="7754731" y="2303881"/>
            <a:ext cx="817842" cy="1442302"/>
          </a:xfrm>
          <a:prstGeom prst="curvedLeftArrow">
            <a:avLst>
              <a:gd name="adj1" fmla="val 25000"/>
              <a:gd name="adj2" fmla="val 50000"/>
              <a:gd name="adj3" fmla="val 25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14" name="Google Shape;2214;p123"/>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0"/>
                                        </p:tgtEl>
                                        <p:attrNameLst>
                                          <p:attrName>style.visibility</p:attrName>
                                        </p:attrNameLst>
                                      </p:cBhvr>
                                      <p:to>
                                        <p:strVal val="visible"/>
                                      </p:to>
                                    </p:set>
                                    <p:animEffect transition="in" filter="fade">
                                      <p:cBhvr>
                                        <p:cTn id="7" dur="500"/>
                                        <p:tgtEl>
                                          <p:spTgt spid="2210"/>
                                        </p:tgtEl>
                                      </p:cBhvr>
                                    </p:animEffect>
                                  </p:childTnLst>
                                </p:cTn>
                              </p:par>
                              <p:par>
                                <p:cTn id="8" presetID="10" presetClass="entr" presetSubtype="0" fill="hold" nodeType="withEffect">
                                  <p:stCondLst>
                                    <p:cond delay="0"/>
                                  </p:stCondLst>
                                  <p:childTnLst>
                                    <p:set>
                                      <p:cBhvr>
                                        <p:cTn id="9" dur="1" fill="hold">
                                          <p:stCondLst>
                                            <p:cond delay="0"/>
                                          </p:stCondLst>
                                        </p:cTn>
                                        <p:tgtEl>
                                          <p:spTgt spid="2213"/>
                                        </p:tgtEl>
                                        <p:attrNameLst>
                                          <p:attrName>style.visibility</p:attrName>
                                        </p:attrNameLst>
                                      </p:cBhvr>
                                      <p:to>
                                        <p:strVal val="visible"/>
                                      </p:to>
                                    </p:set>
                                    <p:animEffect transition="in" filter="fade">
                                      <p:cBhvr>
                                        <p:cTn id="10" dur="500"/>
                                        <p:tgtEl>
                                          <p:spTgt spid="22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1"/>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212"/>
                                        </p:tgtEl>
                                        <p:attrNameLst>
                                          <p:attrName>style.visibility</p:attrName>
                                        </p:attrNameLst>
                                      </p:cBhvr>
                                      <p:to>
                                        <p:strVal val="visible"/>
                                      </p:to>
                                    </p:set>
                                    <p:animEffect transition="in" filter="fade">
                                      <p:cBhvr>
                                        <p:cTn id="17" dur="500"/>
                                        <p:tgtEl>
                                          <p:spTgt spid="2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12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220" name="Google Shape;2220;p124"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21" name="Google Shape;2221;p124" descr="Download World Bank Logo in SVG Vector or PNG File Format - Logo.wine"/>
          <p:cNvPicPr preferRelativeResize="0"/>
          <p:nvPr/>
        </p:nvPicPr>
        <p:blipFill rotWithShape="1">
          <a:blip r:embed="rId3">
            <a:alphaModFix/>
          </a:blip>
          <a:srcRect t="26912" b="29709"/>
          <a:stretch/>
        </p:blipFill>
        <p:spPr>
          <a:xfrm>
            <a:off x="3023400" y="1053256"/>
            <a:ext cx="2619375" cy="760214"/>
          </a:xfrm>
          <a:prstGeom prst="rect">
            <a:avLst/>
          </a:prstGeom>
          <a:noFill/>
          <a:ln>
            <a:noFill/>
          </a:ln>
        </p:spPr>
      </p:pic>
      <p:sp>
        <p:nvSpPr>
          <p:cNvPr id="2222" name="Google Shape;2222;p124"/>
          <p:cNvSpPr txBox="1"/>
          <p:nvPr/>
        </p:nvSpPr>
        <p:spPr>
          <a:xfrm>
            <a:off x="720000" y="2599978"/>
            <a:ext cx="7765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Lexend Deca"/>
                <a:ea typeface="Lexend Deca"/>
                <a:cs typeface="Lexend Deca"/>
                <a:sym typeface="Lexend Deca"/>
              </a:rPr>
              <a:t>Current Year’s exchange rate – previous year exchange rate </a:t>
            </a:r>
            <a:endParaRPr sz="2000" b="0" i="0" u="none" strike="noStrike" cap="none">
              <a:solidFill>
                <a:srgbClr val="000000"/>
              </a:solidFill>
              <a:latin typeface="Lexend Deca"/>
              <a:ea typeface="Lexend Deca"/>
              <a:cs typeface="Lexend Deca"/>
              <a:sym typeface="Lexend Deca"/>
            </a:endParaRPr>
          </a:p>
        </p:txBody>
      </p:sp>
      <p:sp>
        <p:nvSpPr>
          <p:cNvPr id="2223" name="Google Shape;2223;p124"/>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2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229" name="Google Shape;2229;p125"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30" name="Google Shape;2230;p125" descr="Download World Bank Logo in SVG Vector or PNG File Format - Logo.wine"/>
          <p:cNvPicPr preferRelativeResize="0"/>
          <p:nvPr/>
        </p:nvPicPr>
        <p:blipFill rotWithShape="1">
          <a:blip r:embed="rId3">
            <a:alphaModFix/>
          </a:blip>
          <a:srcRect t="26912" b="29709"/>
          <a:stretch/>
        </p:blipFill>
        <p:spPr>
          <a:xfrm>
            <a:off x="3023400" y="1053256"/>
            <a:ext cx="2619375" cy="760214"/>
          </a:xfrm>
          <a:prstGeom prst="rect">
            <a:avLst/>
          </a:prstGeom>
          <a:noFill/>
          <a:ln>
            <a:noFill/>
          </a:ln>
        </p:spPr>
      </p:pic>
      <p:sp>
        <p:nvSpPr>
          <p:cNvPr id="2231" name="Google Shape;2231;p125"/>
          <p:cNvSpPr txBox="1"/>
          <p:nvPr/>
        </p:nvSpPr>
        <p:spPr>
          <a:xfrm>
            <a:off x="720000" y="2446876"/>
            <a:ext cx="7765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Lexend Deca"/>
                <a:ea typeface="Lexend Deca"/>
                <a:cs typeface="Lexend Deca"/>
                <a:sym typeface="Lexend Deca"/>
              </a:rPr>
              <a:t>Current Year’s exchange rate – previous year exchange rate </a:t>
            </a:r>
            <a:endParaRPr sz="2000" b="0" i="0" u="none" strike="noStrike" cap="none">
              <a:solidFill>
                <a:srgbClr val="000000"/>
              </a:solidFill>
              <a:latin typeface="Lexend Deca"/>
              <a:ea typeface="Lexend Deca"/>
              <a:cs typeface="Lexend Deca"/>
              <a:sym typeface="Lexend Deca"/>
            </a:endParaRPr>
          </a:p>
        </p:txBody>
      </p:sp>
      <p:cxnSp>
        <p:nvCxnSpPr>
          <p:cNvPr id="2232" name="Google Shape;2232;p125"/>
          <p:cNvCxnSpPr/>
          <p:nvPr/>
        </p:nvCxnSpPr>
        <p:spPr>
          <a:xfrm>
            <a:off x="720000" y="2846986"/>
            <a:ext cx="7704000" cy="0"/>
          </a:xfrm>
          <a:prstGeom prst="straightConnector1">
            <a:avLst/>
          </a:prstGeom>
          <a:noFill/>
          <a:ln w="38100" cap="flat" cmpd="sng">
            <a:solidFill>
              <a:schemeClr val="dk1"/>
            </a:solidFill>
            <a:prstDash val="solid"/>
            <a:round/>
            <a:headEnd type="none" w="sm" len="sm"/>
            <a:tailEnd type="none" w="sm" len="sm"/>
          </a:ln>
        </p:spPr>
      </p:cxnSp>
      <p:sp>
        <p:nvSpPr>
          <p:cNvPr id="2233" name="Google Shape;2233;p125"/>
          <p:cNvSpPr txBox="1"/>
          <p:nvPr/>
        </p:nvSpPr>
        <p:spPr>
          <a:xfrm>
            <a:off x="2669251" y="2852942"/>
            <a:ext cx="38667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Lexend Deca"/>
                <a:ea typeface="Lexend Deca"/>
                <a:cs typeface="Lexend Deca"/>
                <a:sym typeface="Lexend Deca"/>
              </a:rPr>
              <a:t>Previous Year Exchange Rate</a:t>
            </a:r>
            <a:endParaRPr sz="2000" b="0" i="0" u="none" strike="noStrike" cap="none">
              <a:solidFill>
                <a:srgbClr val="000000"/>
              </a:solidFill>
              <a:latin typeface="Lexend Deca"/>
              <a:ea typeface="Lexend Deca"/>
              <a:cs typeface="Lexend Deca"/>
              <a:sym typeface="Lexend Deca"/>
            </a:endParaRPr>
          </a:p>
        </p:txBody>
      </p:sp>
      <p:sp>
        <p:nvSpPr>
          <p:cNvPr id="2234" name="Google Shape;2234;p125"/>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240" name="Google Shape;2240;p126"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41" name="Google Shape;2241;p126" descr="Download World Bank Logo in SVG Vector or PNG File Format - Logo.wine"/>
          <p:cNvPicPr preferRelativeResize="0"/>
          <p:nvPr/>
        </p:nvPicPr>
        <p:blipFill rotWithShape="1">
          <a:blip r:embed="rId3">
            <a:alphaModFix/>
          </a:blip>
          <a:srcRect t="26912" b="29709"/>
          <a:stretch/>
        </p:blipFill>
        <p:spPr>
          <a:xfrm>
            <a:off x="3023400" y="1053256"/>
            <a:ext cx="2619375" cy="760214"/>
          </a:xfrm>
          <a:prstGeom prst="rect">
            <a:avLst/>
          </a:prstGeom>
          <a:noFill/>
          <a:ln>
            <a:noFill/>
          </a:ln>
        </p:spPr>
      </p:pic>
      <p:sp>
        <p:nvSpPr>
          <p:cNvPr id="2242" name="Google Shape;2242;p126"/>
          <p:cNvSpPr txBox="1"/>
          <p:nvPr/>
        </p:nvSpPr>
        <p:spPr>
          <a:xfrm>
            <a:off x="1220514" y="2487811"/>
            <a:ext cx="621916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Lexend Deca"/>
                <a:ea typeface="Lexend Deca"/>
                <a:cs typeface="Lexend Deca"/>
                <a:sym typeface="Lexend Deca"/>
              </a:rPr>
              <a:t>Current Year’s exchange rate – previous year exchange rate </a:t>
            </a:r>
            <a:endParaRPr sz="1600" b="0" i="0" u="none" strike="noStrike" cap="none">
              <a:solidFill>
                <a:srgbClr val="000000"/>
              </a:solidFill>
              <a:latin typeface="Lexend Deca"/>
              <a:ea typeface="Lexend Deca"/>
              <a:cs typeface="Lexend Deca"/>
              <a:sym typeface="Lexend Deca"/>
            </a:endParaRPr>
          </a:p>
        </p:txBody>
      </p:sp>
      <p:cxnSp>
        <p:nvCxnSpPr>
          <p:cNvPr id="2243" name="Google Shape;2243;p126"/>
          <p:cNvCxnSpPr/>
          <p:nvPr/>
        </p:nvCxnSpPr>
        <p:spPr>
          <a:xfrm>
            <a:off x="1220514" y="2784623"/>
            <a:ext cx="6127801" cy="0"/>
          </a:xfrm>
          <a:prstGeom prst="straightConnector1">
            <a:avLst/>
          </a:prstGeom>
          <a:noFill/>
          <a:ln w="38100" cap="flat" cmpd="sng">
            <a:solidFill>
              <a:schemeClr val="dk1"/>
            </a:solidFill>
            <a:prstDash val="solid"/>
            <a:round/>
            <a:headEnd type="none" w="sm" len="sm"/>
            <a:tailEnd type="none" w="sm" len="sm"/>
          </a:ln>
        </p:spPr>
      </p:cxnSp>
      <p:sp>
        <p:nvSpPr>
          <p:cNvPr id="2244" name="Google Shape;2244;p126"/>
          <p:cNvSpPr txBox="1"/>
          <p:nvPr/>
        </p:nvSpPr>
        <p:spPr>
          <a:xfrm>
            <a:off x="2720277" y="2773701"/>
            <a:ext cx="321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Lexend Deca"/>
                <a:ea typeface="Lexend Deca"/>
                <a:cs typeface="Lexend Deca"/>
                <a:sym typeface="Lexend Deca"/>
              </a:rPr>
              <a:t>Previous Year Exchange Rate</a:t>
            </a:r>
            <a:endParaRPr sz="1600" b="0" i="0" u="none" strike="noStrike" cap="none">
              <a:solidFill>
                <a:srgbClr val="000000"/>
              </a:solidFill>
              <a:latin typeface="Lexend Deca"/>
              <a:ea typeface="Lexend Deca"/>
              <a:cs typeface="Lexend Deca"/>
              <a:sym typeface="Lexend Deca"/>
            </a:endParaRPr>
          </a:p>
        </p:txBody>
      </p:sp>
      <p:sp>
        <p:nvSpPr>
          <p:cNvPr id="2245" name="Google Shape;2245;p126"/>
          <p:cNvSpPr txBox="1"/>
          <p:nvPr/>
        </p:nvSpPr>
        <p:spPr>
          <a:xfrm>
            <a:off x="7348315" y="2608558"/>
            <a:ext cx="8723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Lexend Deca"/>
                <a:ea typeface="Lexend Deca"/>
                <a:cs typeface="Lexend Deca"/>
                <a:sym typeface="Lexend Deca"/>
              </a:rPr>
              <a:t>X 100</a:t>
            </a:r>
            <a:endParaRPr sz="2000" b="0" i="0" u="none" strike="noStrike" cap="none">
              <a:solidFill>
                <a:srgbClr val="000000"/>
              </a:solidFill>
              <a:latin typeface="Lexend Deca"/>
              <a:ea typeface="Lexend Deca"/>
              <a:cs typeface="Lexend Deca"/>
              <a:sym typeface="Lexend Deca"/>
            </a:endParaRPr>
          </a:p>
        </p:txBody>
      </p:sp>
      <p:sp>
        <p:nvSpPr>
          <p:cNvPr id="2246" name="Google Shape;2246;p126"/>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12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252" name="Google Shape;2252;p127"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53" name="Google Shape;2253;p127" descr="Download World Bank Logo in SVG Vector or PNG File Format - Logo.wine"/>
          <p:cNvPicPr preferRelativeResize="0"/>
          <p:nvPr/>
        </p:nvPicPr>
        <p:blipFill rotWithShape="1">
          <a:blip r:embed="rId3">
            <a:alphaModFix/>
          </a:blip>
          <a:srcRect t="26912" b="29709"/>
          <a:stretch/>
        </p:blipFill>
        <p:spPr>
          <a:xfrm>
            <a:off x="3023400" y="1053256"/>
            <a:ext cx="2619375" cy="760214"/>
          </a:xfrm>
          <a:prstGeom prst="rect">
            <a:avLst/>
          </a:prstGeom>
          <a:noFill/>
          <a:ln>
            <a:noFill/>
          </a:ln>
        </p:spPr>
      </p:pic>
      <p:sp>
        <p:nvSpPr>
          <p:cNvPr id="2254" name="Google Shape;2254;p127"/>
          <p:cNvSpPr txBox="1"/>
          <p:nvPr/>
        </p:nvSpPr>
        <p:spPr>
          <a:xfrm>
            <a:off x="1214930" y="1995923"/>
            <a:ext cx="621916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Lexend Deca"/>
                <a:ea typeface="Lexend Deca"/>
                <a:cs typeface="Lexend Deca"/>
                <a:sym typeface="Lexend Deca"/>
              </a:rPr>
              <a:t>Current Year’s exchange rate – previous year exchange rate </a:t>
            </a:r>
            <a:endParaRPr sz="1600" b="0" i="0" u="none" strike="noStrike" cap="none">
              <a:solidFill>
                <a:srgbClr val="000000"/>
              </a:solidFill>
              <a:latin typeface="Lexend Deca"/>
              <a:ea typeface="Lexend Deca"/>
              <a:cs typeface="Lexend Deca"/>
              <a:sym typeface="Lexend Deca"/>
            </a:endParaRPr>
          </a:p>
        </p:txBody>
      </p:sp>
      <p:cxnSp>
        <p:nvCxnSpPr>
          <p:cNvPr id="2255" name="Google Shape;2255;p127"/>
          <p:cNvCxnSpPr/>
          <p:nvPr/>
        </p:nvCxnSpPr>
        <p:spPr>
          <a:xfrm>
            <a:off x="1214930" y="2292735"/>
            <a:ext cx="6127801" cy="0"/>
          </a:xfrm>
          <a:prstGeom prst="straightConnector1">
            <a:avLst/>
          </a:prstGeom>
          <a:noFill/>
          <a:ln w="38100" cap="flat" cmpd="sng">
            <a:solidFill>
              <a:schemeClr val="dk1"/>
            </a:solidFill>
            <a:prstDash val="solid"/>
            <a:round/>
            <a:headEnd type="none" w="sm" len="sm"/>
            <a:tailEnd type="none" w="sm" len="sm"/>
          </a:ln>
        </p:spPr>
      </p:cxnSp>
      <p:sp>
        <p:nvSpPr>
          <p:cNvPr id="2256" name="Google Shape;2256;p127"/>
          <p:cNvSpPr txBox="1"/>
          <p:nvPr/>
        </p:nvSpPr>
        <p:spPr>
          <a:xfrm>
            <a:off x="2714693" y="2281813"/>
            <a:ext cx="32196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Lexend Deca"/>
                <a:ea typeface="Lexend Deca"/>
                <a:cs typeface="Lexend Deca"/>
                <a:sym typeface="Lexend Deca"/>
              </a:rPr>
              <a:t>Previous Year Exchange Rate</a:t>
            </a:r>
            <a:endParaRPr sz="1600" b="0" i="0" u="none" strike="noStrike" cap="none">
              <a:solidFill>
                <a:srgbClr val="000000"/>
              </a:solidFill>
              <a:latin typeface="Lexend Deca"/>
              <a:ea typeface="Lexend Deca"/>
              <a:cs typeface="Lexend Deca"/>
              <a:sym typeface="Lexend Deca"/>
            </a:endParaRPr>
          </a:p>
        </p:txBody>
      </p:sp>
      <p:sp>
        <p:nvSpPr>
          <p:cNvPr id="2257" name="Google Shape;2257;p127"/>
          <p:cNvSpPr txBox="1"/>
          <p:nvPr/>
        </p:nvSpPr>
        <p:spPr>
          <a:xfrm>
            <a:off x="7342731" y="2116670"/>
            <a:ext cx="8723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Lexend Deca"/>
                <a:ea typeface="Lexend Deca"/>
                <a:cs typeface="Lexend Deca"/>
                <a:sym typeface="Lexend Deca"/>
              </a:rPr>
              <a:t>X 100</a:t>
            </a:r>
            <a:endParaRPr sz="2000" b="0" i="0" u="none" strike="noStrike" cap="none">
              <a:solidFill>
                <a:srgbClr val="000000"/>
              </a:solidFill>
              <a:latin typeface="Lexend Deca"/>
              <a:ea typeface="Lexend Deca"/>
              <a:cs typeface="Lexend Deca"/>
              <a:sym typeface="Lexend Deca"/>
            </a:endParaRPr>
          </a:p>
        </p:txBody>
      </p:sp>
      <p:sp>
        <p:nvSpPr>
          <p:cNvPr id="2258" name="Google Shape;2258;p127"/>
          <p:cNvSpPr/>
          <p:nvPr/>
        </p:nvSpPr>
        <p:spPr>
          <a:xfrm>
            <a:off x="4476025" y="2598118"/>
            <a:ext cx="191949" cy="754145"/>
          </a:xfrm>
          <a:prstGeom prst="down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9" name="Google Shape;2259;p127"/>
          <p:cNvSpPr txBox="1"/>
          <p:nvPr/>
        </p:nvSpPr>
        <p:spPr>
          <a:xfrm>
            <a:off x="1458108" y="3342296"/>
            <a:ext cx="675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Lexend Deca"/>
                <a:ea typeface="Lexend Deca"/>
                <a:cs typeface="Lexend Deca"/>
                <a:sym typeface="Lexend Deca"/>
              </a:rPr>
              <a:t>Mean Percentage Change of each country’s exchange rate</a:t>
            </a:r>
            <a:endParaRPr sz="1800" b="0" i="0" u="none" strike="noStrike" cap="none">
              <a:solidFill>
                <a:srgbClr val="000000"/>
              </a:solidFill>
              <a:latin typeface="Lexend Deca"/>
              <a:ea typeface="Lexend Deca"/>
              <a:cs typeface="Lexend Deca"/>
              <a:sym typeface="Lexend Deca"/>
            </a:endParaRPr>
          </a:p>
        </p:txBody>
      </p:sp>
      <p:sp>
        <p:nvSpPr>
          <p:cNvPr id="2260" name="Google Shape;2260;p127"/>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Formulating our scale</a:t>
            </a:r>
            <a:endParaRPr>
              <a:solidFill>
                <a:schemeClr val="accent2"/>
              </a:solidFill>
            </a:endParaRPr>
          </a:p>
        </p:txBody>
      </p:sp>
      <p:sp>
        <p:nvSpPr>
          <p:cNvPr id="2266" name="Google Shape;2266;p128" descr="The World Bank logo"/>
          <p:cNvSpPr/>
          <p:nvPr/>
        </p:nvSpPr>
        <p:spPr>
          <a:xfrm>
            <a:off x="3750750" y="5378087"/>
            <a:ext cx="1339475" cy="1339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67" name="Google Shape;2267;p128" descr="Chart, box and whisker chart&#10;&#10;Description automatically generated"/>
          <p:cNvPicPr preferRelativeResize="0"/>
          <p:nvPr/>
        </p:nvPicPr>
        <p:blipFill rotWithShape="1">
          <a:blip r:embed="rId3">
            <a:alphaModFix/>
          </a:blip>
          <a:srcRect b="14644"/>
          <a:stretch/>
        </p:blipFill>
        <p:spPr>
          <a:xfrm>
            <a:off x="720000" y="1093769"/>
            <a:ext cx="4456238" cy="3431097"/>
          </a:xfrm>
          <a:prstGeom prst="rect">
            <a:avLst/>
          </a:prstGeom>
          <a:noFill/>
          <a:ln>
            <a:noFill/>
          </a:ln>
        </p:spPr>
      </p:pic>
      <p:cxnSp>
        <p:nvCxnSpPr>
          <p:cNvPr id="2268" name="Google Shape;2268;p128"/>
          <p:cNvCxnSpPr/>
          <p:nvPr/>
        </p:nvCxnSpPr>
        <p:spPr>
          <a:xfrm>
            <a:off x="3750750" y="3337089"/>
            <a:ext cx="1603675" cy="0"/>
          </a:xfrm>
          <a:prstGeom prst="straightConnector1">
            <a:avLst/>
          </a:prstGeom>
          <a:noFill/>
          <a:ln w="19050" cap="flat" cmpd="sng">
            <a:solidFill>
              <a:schemeClr val="dk1"/>
            </a:solidFill>
            <a:prstDash val="solid"/>
            <a:round/>
            <a:headEnd type="none" w="sm" len="sm"/>
            <a:tailEnd type="triangle" w="med" len="med"/>
          </a:ln>
        </p:spPr>
      </p:cxnSp>
      <p:sp>
        <p:nvSpPr>
          <p:cNvPr id="2269" name="Google Shape;2269;p128"/>
          <p:cNvSpPr txBox="1"/>
          <p:nvPr/>
        </p:nvSpPr>
        <p:spPr>
          <a:xfrm>
            <a:off x="5354424" y="3183199"/>
            <a:ext cx="18005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Lexend Deca"/>
                <a:ea typeface="Lexend Deca"/>
                <a:cs typeface="Lexend Deca"/>
                <a:sym typeface="Lexend Deca"/>
              </a:rPr>
              <a:t>First quartile: 5%</a:t>
            </a:r>
            <a:endParaRPr sz="1400" b="1" i="0" u="none" strike="noStrike" cap="none">
              <a:solidFill>
                <a:srgbClr val="000000"/>
              </a:solidFill>
              <a:latin typeface="Lexend Deca"/>
              <a:ea typeface="Lexend Deca"/>
              <a:cs typeface="Lexend Deca"/>
              <a:sym typeface="Lexend Deca"/>
            </a:endParaRPr>
          </a:p>
        </p:txBody>
      </p:sp>
      <p:cxnSp>
        <p:nvCxnSpPr>
          <p:cNvPr id="2270" name="Google Shape;2270;p128"/>
          <p:cNvCxnSpPr/>
          <p:nvPr/>
        </p:nvCxnSpPr>
        <p:spPr>
          <a:xfrm>
            <a:off x="3750750" y="2648932"/>
            <a:ext cx="1603674" cy="0"/>
          </a:xfrm>
          <a:prstGeom prst="straightConnector1">
            <a:avLst/>
          </a:prstGeom>
          <a:noFill/>
          <a:ln w="19050" cap="flat" cmpd="sng">
            <a:solidFill>
              <a:schemeClr val="dk1"/>
            </a:solidFill>
            <a:prstDash val="solid"/>
            <a:round/>
            <a:headEnd type="none" w="sm" len="sm"/>
            <a:tailEnd type="triangle" w="med" len="med"/>
          </a:ln>
        </p:spPr>
      </p:cxnSp>
      <p:sp>
        <p:nvSpPr>
          <p:cNvPr id="2271" name="Google Shape;2271;p128"/>
          <p:cNvSpPr txBox="1"/>
          <p:nvPr/>
        </p:nvSpPr>
        <p:spPr>
          <a:xfrm>
            <a:off x="5354424" y="2495043"/>
            <a:ext cx="21226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Lexend Deca"/>
                <a:ea typeface="Lexend Deca"/>
                <a:cs typeface="Lexend Deca"/>
                <a:sym typeface="Lexend Deca"/>
              </a:rPr>
              <a:t>Third Quartile: 8.36%</a:t>
            </a:r>
            <a:endParaRPr sz="1400" b="1" i="0" u="none" strike="noStrike" cap="none">
              <a:solidFill>
                <a:srgbClr val="000000"/>
              </a:solidFill>
              <a:latin typeface="Lexend Deca"/>
              <a:ea typeface="Lexend Deca"/>
              <a:cs typeface="Lexend Deca"/>
              <a:sym typeface="Lexend Deca"/>
            </a:endParaRPr>
          </a:p>
        </p:txBody>
      </p:sp>
      <p:sp>
        <p:nvSpPr>
          <p:cNvPr id="2272" name="Google Shape;2272;p128"/>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8"/>
                                        </p:tgtEl>
                                        <p:attrNameLst>
                                          <p:attrName>style.visibility</p:attrName>
                                        </p:attrNameLst>
                                      </p:cBhvr>
                                      <p:to>
                                        <p:strVal val="visible"/>
                                      </p:to>
                                    </p:set>
                                    <p:animEffect transition="in" filter="fade">
                                      <p:cBhvr>
                                        <p:cTn id="7" dur="500"/>
                                        <p:tgtEl>
                                          <p:spTgt spid="2268"/>
                                        </p:tgtEl>
                                      </p:cBhvr>
                                    </p:animEffect>
                                  </p:childTnLst>
                                </p:cTn>
                              </p:par>
                              <p:par>
                                <p:cTn id="8" presetID="10" presetClass="entr" presetSubtype="0" fill="hold" nodeType="withEffect">
                                  <p:stCondLst>
                                    <p:cond delay="0"/>
                                  </p:stCondLst>
                                  <p:childTnLst>
                                    <p:set>
                                      <p:cBhvr>
                                        <p:cTn id="9" dur="1" fill="hold">
                                          <p:stCondLst>
                                            <p:cond delay="0"/>
                                          </p:stCondLst>
                                        </p:cTn>
                                        <p:tgtEl>
                                          <p:spTgt spid="2269"/>
                                        </p:tgtEl>
                                        <p:attrNameLst>
                                          <p:attrName>style.visibility</p:attrName>
                                        </p:attrNameLst>
                                      </p:cBhvr>
                                      <p:to>
                                        <p:strVal val="visible"/>
                                      </p:to>
                                    </p:set>
                                    <p:animEffect transition="in" filter="fade">
                                      <p:cBhvr>
                                        <p:cTn id="10" dur="500"/>
                                        <p:tgtEl>
                                          <p:spTgt spid="22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70"/>
                                        </p:tgtEl>
                                        <p:attrNameLst>
                                          <p:attrName>style.visibility</p:attrName>
                                        </p:attrNameLst>
                                      </p:cBhvr>
                                      <p:to>
                                        <p:strVal val="visible"/>
                                      </p:to>
                                    </p:set>
                                    <p:animEffect transition="in" filter="fade">
                                      <p:cBhvr>
                                        <p:cTn id="15" dur="500"/>
                                        <p:tgtEl>
                                          <p:spTgt spid="2270"/>
                                        </p:tgtEl>
                                      </p:cBhvr>
                                    </p:animEffect>
                                  </p:childTnLst>
                                </p:cTn>
                              </p:par>
                              <p:par>
                                <p:cTn id="16" presetID="10" presetClass="entr" presetSubtype="0" fill="hold" nodeType="withEffect">
                                  <p:stCondLst>
                                    <p:cond delay="0"/>
                                  </p:stCondLst>
                                  <p:childTnLst>
                                    <p:set>
                                      <p:cBhvr>
                                        <p:cTn id="17" dur="1" fill="hold">
                                          <p:stCondLst>
                                            <p:cond delay="0"/>
                                          </p:stCondLst>
                                        </p:cTn>
                                        <p:tgtEl>
                                          <p:spTgt spid="2271"/>
                                        </p:tgtEl>
                                        <p:attrNameLst>
                                          <p:attrName>style.visibility</p:attrName>
                                        </p:attrNameLst>
                                      </p:cBhvr>
                                      <p:to>
                                        <p:strVal val="visible"/>
                                      </p:to>
                                    </p:set>
                                    <p:animEffect transition="in" filter="fade">
                                      <p:cBhvr>
                                        <p:cTn id="18" dur="500"/>
                                        <p:tgtEl>
                                          <p:spTgt spid="2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7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sp>
        <p:nvSpPr>
          <p:cNvPr id="1403" name="Google Shape;1403;p75"/>
          <p:cNvSpPr txBox="1"/>
          <p:nvPr/>
        </p:nvSpPr>
        <p:spPr>
          <a:xfrm>
            <a:off x="2698878" y="1233494"/>
            <a:ext cx="3746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600" b="1" i="0" u="none" strike="noStrike" cap="none">
                <a:solidFill>
                  <a:srgbClr val="000000"/>
                </a:solidFill>
                <a:latin typeface="Lexend Deca"/>
                <a:ea typeface="Lexend Deca"/>
                <a:cs typeface="Lexend Deca"/>
                <a:sym typeface="Lexend Deca"/>
              </a:rPr>
              <a:t>1. Why use Machine Learning?</a:t>
            </a:r>
            <a:endParaRPr sz="1600">
              <a:latin typeface="Lexend Deca"/>
              <a:ea typeface="Lexend Deca"/>
              <a:cs typeface="Lexend Deca"/>
              <a:sym typeface="Lexend Deca"/>
            </a:endParaRPr>
          </a:p>
        </p:txBody>
      </p:sp>
      <p:sp>
        <p:nvSpPr>
          <p:cNvPr id="1404" name="Google Shape;1404;p75"/>
          <p:cNvSpPr txBox="1"/>
          <p:nvPr/>
        </p:nvSpPr>
        <p:spPr>
          <a:xfrm>
            <a:off x="1429657" y="2129630"/>
            <a:ext cx="3746100" cy="585000"/>
          </a:xfrm>
          <a:prstGeom prst="rect">
            <a:avLst/>
          </a:prstGeom>
          <a:noFill/>
          <a:ln>
            <a:noFill/>
          </a:ln>
        </p:spPr>
        <p:txBody>
          <a:bodyPr spcFirstLastPara="1" wrap="square" lIns="91425" tIns="45700" rIns="91425" bIns="45700" anchor="t" anchorCtr="0">
            <a:spAutoFit/>
          </a:bodyPr>
          <a:lstStyle/>
          <a:p>
            <a:pPr marL="687070" marR="0" lvl="0" indent="-285750" algn="l" rtl="0">
              <a:lnSpc>
                <a:spcPct val="100000"/>
              </a:lnSpc>
              <a:spcBef>
                <a:spcPts val="0"/>
              </a:spcBef>
              <a:spcAft>
                <a:spcPts val="0"/>
              </a:spcAft>
              <a:buClr>
                <a:srgbClr val="000000"/>
              </a:buClr>
              <a:buSzPts val="1600"/>
              <a:buFont typeface="Lexend Deca"/>
              <a:buChar char="•"/>
            </a:pPr>
            <a:r>
              <a:rPr lang="en" sz="1400" i="0" u="none" strike="noStrike" cap="none">
                <a:solidFill>
                  <a:srgbClr val="000000"/>
                </a:solidFill>
                <a:latin typeface="Lexend Deca"/>
                <a:ea typeface="Lexend Deca"/>
                <a:cs typeface="Lexend Deca"/>
                <a:sym typeface="Lexend Deca"/>
              </a:rPr>
              <a:t>Minimize forecasting error</a:t>
            </a:r>
            <a:endParaRPr>
              <a:latin typeface="Lexend Deca"/>
              <a:ea typeface="Lexend Deca"/>
              <a:cs typeface="Lexend Deca"/>
              <a:sym typeface="Lexend Deca"/>
            </a:endParaRPr>
          </a:p>
          <a:p>
            <a:pPr marL="687070" marR="0" lvl="0" indent="-285750" algn="l" rtl="0">
              <a:lnSpc>
                <a:spcPct val="100000"/>
              </a:lnSpc>
              <a:spcBef>
                <a:spcPts val="0"/>
              </a:spcBef>
              <a:spcAft>
                <a:spcPts val="0"/>
              </a:spcAft>
              <a:buClr>
                <a:srgbClr val="000000"/>
              </a:buClr>
              <a:buSzPts val="1600"/>
              <a:buFont typeface="Lexend Deca"/>
              <a:buChar char="•"/>
            </a:pPr>
            <a:r>
              <a:rPr lang="en" sz="1400" i="0" u="none" strike="noStrike" cap="none">
                <a:solidFill>
                  <a:srgbClr val="000000"/>
                </a:solidFill>
                <a:latin typeface="Lexend Deca"/>
                <a:ea typeface="Lexend Deca"/>
                <a:cs typeface="Lexend Deca"/>
                <a:sym typeface="Lexend Deca"/>
              </a:rPr>
              <a:t>Make Forecasting more efficient</a:t>
            </a:r>
            <a:endParaRPr>
              <a:latin typeface="Lexend Deca"/>
              <a:ea typeface="Lexend Deca"/>
              <a:cs typeface="Lexend Deca"/>
              <a:sym typeface="Lexend Deca"/>
            </a:endParaRPr>
          </a:p>
        </p:txBody>
      </p:sp>
      <p:sp>
        <p:nvSpPr>
          <p:cNvPr id="1405" name="Google Shape;1405;p75"/>
          <p:cNvSpPr/>
          <p:nvPr/>
        </p:nvSpPr>
        <p:spPr>
          <a:xfrm>
            <a:off x="1325242" y="1768609"/>
            <a:ext cx="3891308" cy="1245256"/>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406" name="Google Shape;1406;p75"/>
          <p:cNvSpPr/>
          <p:nvPr/>
        </p:nvSpPr>
        <p:spPr>
          <a:xfrm>
            <a:off x="4572000" y="1768609"/>
            <a:ext cx="3891387" cy="1245262"/>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5"/>
          <p:cNvSpPr txBox="1"/>
          <p:nvPr/>
        </p:nvSpPr>
        <p:spPr>
          <a:xfrm>
            <a:off x="5045273" y="1914186"/>
            <a:ext cx="31206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Allows EIU to expand their reach to more customers and providing them with more accurate predictions</a:t>
            </a:r>
            <a:endParaRPr sz="1400" i="0" u="none" strike="noStrike" cap="none">
              <a:solidFill>
                <a:srgbClr val="000000"/>
              </a:solidFill>
              <a:latin typeface="Lexend Deca"/>
              <a:ea typeface="Lexend Deca"/>
              <a:cs typeface="Lexend Deca"/>
              <a:sym typeface="Lexend Deca"/>
            </a:endParaRPr>
          </a:p>
        </p:txBody>
      </p:sp>
      <p:pic>
        <p:nvPicPr>
          <p:cNvPr id="1408" name="Google Shape;1408;p75" descr="Deloitte (secondary logo)"/>
          <p:cNvPicPr preferRelativeResize="0"/>
          <p:nvPr/>
        </p:nvPicPr>
        <p:blipFill rotWithShape="1">
          <a:blip r:embed="rId3">
            <a:alphaModFix/>
          </a:blip>
          <a:srcRect/>
          <a:stretch/>
        </p:blipFill>
        <p:spPr>
          <a:xfrm>
            <a:off x="2979346" y="3083737"/>
            <a:ext cx="3185308" cy="1415692"/>
          </a:xfrm>
          <a:prstGeom prst="rect">
            <a:avLst/>
          </a:prstGeom>
          <a:noFill/>
          <a:ln>
            <a:noFill/>
          </a:ln>
        </p:spPr>
      </p:pic>
      <p:sp>
        <p:nvSpPr>
          <p:cNvPr id="1409" name="Google Shape;1409;p75"/>
          <p:cNvSpPr txBox="1"/>
          <p:nvPr/>
        </p:nvSpPr>
        <p:spPr>
          <a:xfrm>
            <a:off x="1327414" y="3276066"/>
            <a:ext cx="1088572" cy="696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4800" b="0" i="0" u="none" strike="noStrike" cap="none">
                <a:solidFill>
                  <a:srgbClr val="000000"/>
                </a:solidFill>
                <a:latin typeface="Lexend Deca"/>
                <a:ea typeface="Lexend Deca"/>
                <a:cs typeface="Lexend Deca"/>
                <a:sym typeface="Lexend Deca"/>
              </a:rPr>
              <a:t>5%</a:t>
            </a:r>
            <a:endParaRPr/>
          </a:p>
        </p:txBody>
      </p:sp>
      <p:sp>
        <p:nvSpPr>
          <p:cNvPr id="1410" name="Google Shape;1410;p75"/>
          <p:cNvSpPr txBox="1"/>
          <p:nvPr/>
        </p:nvSpPr>
        <p:spPr>
          <a:xfrm>
            <a:off x="720000" y="3219450"/>
            <a:ext cx="23034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1" name="Google Shape;1411;p75"/>
          <p:cNvSpPr txBox="1"/>
          <p:nvPr/>
        </p:nvSpPr>
        <p:spPr>
          <a:xfrm>
            <a:off x="838436" y="3716166"/>
            <a:ext cx="20505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highlight>
                  <a:srgbClr val="FF0000"/>
                </a:highlight>
                <a:latin typeface="Arial"/>
                <a:ea typeface="Arial"/>
                <a:cs typeface="Arial"/>
                <a:sym typeface="Arial"/>
              </a:rPr>
              <a:t>More Productive</a:t>
            </a:r>
            <a:endParaRPr sz="2000" b="0" i="0" u="none" strike="noStrike" cap="none">
              <a:solidFill>
                <a:schemeClr val="lt1"/>
              </a:solidFill>
              <a:highlight>
                <a:srgbClr val="FF0000"/>
              </a:highlight>
              <a:latin typeface="Arial"/>
              <a:ea typeface="Arial"/>
              <a:cs typeface="Arial"/>
              <a:sym typeface="Arial"/>
            </a:endParaRPr>
          </a:p>
        </p:txBody>
      </p:sp>
      <p:sp>
        <p:nvSpPr>
          <p:cNvPr id="1412" name="Google Shape;1412;p75"/>
          <p:cNvSpPr txBox="1"/>
          <p:nvPr/>
        </p:nvSpPr>
        <p:spPr>
          <a:xfrm>
            <a:off x="6743981" y="3276066"/>
            <a:ext cx="1088572" cy="696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4800" b="0" i="0" u="none" strike="noStrike" cap="none">
                <a:solidFill>
                  <a:srgbClr val="000000"/>
                </a:solidFill>
                <a:latin typeface="Lexend Deca"/>
                <a:ea typeface="Lexend Deca"/>
                <a:cs typeface="Lexend Deca"/>
                <a:sym typeface="Lexend Deca"/>
              </a:rPr>
              <a:t>6%</a:t>
            </a:r>
            <a:endParaRPr/>
          </a:p>
        </p:txBody>
      </p:sp>
      <p:sp>
        <p:nvSpPr>
          <p:cNvPr id="1413" name="Google Shape;1413;p75"/>
          <p:cNvSpPr txBox="1"/>
          <p:nvPr/>
        </p:nvSpPr>
        <p:spPr>
          <a:xfrm>
            <a:off x="6255003" y="3716166"/>
            <a:ext cx="19223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highlight>
                  <a:srgbClr val="FF0000"/>
                </a:highlight>
                <a:latin typeface="Arial"/>
                <a:ea typeface="Arial"/>
                <a:cs typeface="Arial"/>
                <a:sym typeface="Arial"/>
              </a:rPr>
              <a:t>More Profitable</a:t>
            </a:r>
            <a:endParaRPr sz="2000" b="0" i="0" u="none" strike="noStrike" cap="none">
              <a:solidFill>
                <a:schemeClr val="lt1"/>
              </a:solidFill>
              <a:highlight>
                <a:srgbClr val="FF0000"/>
              </a:highlight>
              <a:latin typeface="Arial"/>
              <a:ea typeface="Arial"/>
              <a:cs typeface="Arial"/>
              <a:sym typeface="Arial"/>
            </a:endParaRPr>
          </a:p>
        </p:txBody>
      </p:sp>
      <p:sp>
        <p:nvSpPr>
          <p:cNvPr id="1414" name="Google Shape;1414;p75"/>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5"/>
                                        </p:tgtEl>
                                        <p:attrNameLst>
                                          <p:attrName>style.visibility</p:attrName>
                                        </p:attrNameLst>
                                      </p:cBhvr>
                                      <p:to>
                                        <p:strVal val="visible"/>
                                      </p:to>
                                    </p:set>
                                    <p:animEffect transition="in" filter="fade">
                                      <p:cBhvr>
                                        <p:cTn id="7" dur="500"/>
                                        <p:tgtEl>
                                          <p:spTgt spid="1405"/>
                                        </p:tgtEl>
                                      </p:cBhvr>
                                    </p:animEffect>
                                  </p:childTnLst>
                                </p:cTn>
                              </p:par>
                              <p:par>
                                <p:cTn id="8" presetID="10" presetClass="entr" presetSubtype="0" fill="hold" nodeType="withEffect">
                                  <p:stCondLst>
                                    <p:cond delay="0"/>
                                  </p:stCondLst>
                                  <p:childTnLst>
                                    <p:set>
                                      <p:cBhvr>
                                        <p:cTn id="9" dur="1" fill="hold">
                                          <p:stCondLst>
                                            <p:cond delay="0"/>
                                          </p:stCondLst>
                                        </p:cTn>
                                        <p:tgtEl>
                                          <p:spTgt spid="1404"/>
                                        </p:tgtEl>
                                        <p:attrNameLst>
                                          <p:attrName>style.visibility</p:attrName>
                                        </p:attrNameLst>
                                      </p:cBhvr>
                                      <p:to>
                                        <p:strVal val="visible"/>
                                      </p:to>
                                    </p:set>
                                    <p:animEffect transition="in" filter="fade">
                                      <p:cBhvr>
                                        <p:cTn id="10" dur="500"/>
                                        <p:tgtEl>
                                          <p:spTgt spid="14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6"/>
                                        </p:tgtEl>
                                        <p:attrNameLst>
                                          <p:attrName>style.visibility</p:attrName>
                                        </p:attrNameLst>
                                      </p:cBhvr>
                                      <p:to>
                                        <p:strVal val="visible"/>
                                      </p:to>
                                    </p:set>
                                    <p:animEffect transition="in" filter="fade">
                                      <p:cBhvr>
                                        <p:cTn id="15" dur="500"/>
                                        <p:tgtEl>
                                          <p:spTgt spid="1406"/>
                                        </p:tgtEl>
                                      </p:cBhvr>
                                    </p:animEffect>
                                  </p:childTnLst>
                                </p:cTn>
                              </p:par>
                              <p:par>
                                <p:cTn id="16" presetID="10" presetClass="entr" presetSubtype="0" fill="hold" nodeType="withEffect">
                                  <p:stCondLst>
                                    <p:cond delay="0"/>
                                  </p:stCondLst>
                                  <p:childTnLst>
                                    <p:set>
                                      <p:cBhvr>
                                        <p:cTn id="17" dur="1" fill="hold">
                                          <p:stCondLst>
                                            <p:cond delay="0"/>
                                          </p:stCondLst>
                                        </p:cTn>
                                        <p:tgtEl>
                                          <p:spTgt spid="1407"/>
                                        </p:tgtEl>
                                        <p:attrNameLst>
                                          <p:attrName>style.visibility</p:attrName>
                                        </p:attrNameLst>
                                      </p:cBhvr>
                                      <p:to>
                                        <p:strVal val="visible"/>
                                      </p:to>
                                    </p:set>
                                    <p:animEffect transition="in" filter="fade">
                                      <p:cBhvr>
                                        <p:cTn id="18" dur="500"/>
                                        <p:tgtEl>
                                          <p:spTgt spid="14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08"/>
                                        </p:tgtEl>
                                        <p:attrNameLst>
                                          <p:attrName>style.visibility</p:attrName>
                                        </p:attrNameLst>
                                      </p:cBhvr>
                                      <p:to>
                                        <p:strVal val="visible"/>
                                      </p:to>
                                    </p:set>
                                    <p:animEffect transition="in" filter="fade">
                                      <p:cBhvr>
                                        <p:cTn id="23" dur="500"/>
                                        <p:tgtEl>
                                          <p:spTgt spid="140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09"/>
                                        </p:tgtEl>
                                        <p:attrNameLst>
                                          <p:attrName>style.visibility</p:attrName>
                                        </p:attrNameLst>
                                      </p:cBhvr>
                                      <p:to>
                                        <p:strVal val="visible"/>
                                      </p:to>
                                    </p:set>
                                    <p:animEffect transition="in" filter="fade">
                                      <p:cBhvr>
                                        <p:cTn id="28" dur="500"/>
                                        <p:tgtEl>
                                          <p:spTgt spid="1409"/>
                                        </p:tgtEl>
                                      </p:cBhvr>
                                    </p:animEffect>
                                  </p:childTnLst>
                                </p:cTn>
                              </p:par>
                              <p:par>
                                <p:cTn id="29" presetID="10" presetClass="entr" presetSubtype="0" fill="hold" nodeType="withEffect">
                                  <p:stCondLst>
                                    <p:cond delay="0"/>
                                  </p:stCondLst>
                                  <p:childTnLst>
                                    <p:set>
                                      <p:cBhvr>
                                        <p:cTn id="30" dur="1" fill="hold">
                                          <p:stCondLst>
                                            <p:cond delay="0"/>
                                          </p:stCondLst>
                                        </p:cTn>
                                        <p:tgtEl>
                                          <p:spTgt spid="1411"/>
                                        </p:tgtEl>
                                        <p:attrNameLst>
                                          <p:attrName>style.visibility</p:attrName>
                                        </p:attrNameLst>
                                      </p:cBhvr>
                                      <p:to>
                                        <p:strVal val="visible"/>
                                      </p:to>
                                    </p:set>
                                    <p:animEffect transition="in" filter="fade">
                                      <p:cBhvr>
                                        <p:cTn id="31" dur="500"/>
                                        <p:tgtEl>
                                          <p:spTgt spid="14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12"/>
                                        </p:tgtEl>
                                        <p:attrNameLst>
                                          <p:attrName>style.visibility</p:attrName>
                                        </p:attrNameLst>
                                      </p:cBhvr>
                                      <p:to>
                                        <p:strVal val="visible"/>
                                      </p:to>
                                    </p:set>
                                    <p:animEffect transition="in" filter="fade">
                                      <p:cBhvr>
                                        <p:cTn id="36" dur="500"/>
                                        <p:tgtEl>
                                          <p:spTgt spid="1412"/>
                                        </p:tgtEl>
                                      </p:cBhvr>
                                    </p:animEffect>
                                  </p:childTnLst>
                                </p:cTn>
                              </p:par>
                              <p:par>
                                <p:cTn id="37" presetID="10" presetClass="entr" presetSubtype="0" fill="hold" nodeType="withEffect">
                                  <p:stCondLst>
                                    <p:cond delay="0"/>
                                  </p:stCondLst>
                                  <p:childTnLst>
                                    <p:set>
                                      <p:cBhvr>
                                        <p:cTn id="38" dur="1" fill="hold">
                                          <p:stCondLst>
                                            <p:cond delay="0"/>
                                          </p:stCondLst>
                                        </p:cTn>
                                        <p:tgtEl>
                                          <p:spTgt spid="1413"/>
                                        </p:tgtEl>
                                        <p:attrNameLst>
                                          <p:attrName>style.visibility</p:attrName>
                                        </p:attrNameLst>
                                      </p:cBhvr>
                                      <p:to>
                                        <p:strVal val="visible"/>
                                      </p:to>
                                    </p:set>
                                    <p:animEffect transition="in" filter="fade">
                                      <p:cBhvr>
                                        <p:cTn id="39" dur="500"/>
                                        <p:tgtEl>
                                          <p:spTgt spid="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29"/>
          <p:cNvSpPr txBox="1">
            <a:spLocks noGrp="1"/>
          </p:cNvSpPr>
          <p:nvPr>
            <p:ph type="title"/>
          </p:nvPr>
        </p:nvSpPr>
        <p:spPr>
          <a:xfrm>
            <a:off x="719999" y="445025"/>
            <a:ext cx="791495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Determining the Degree of Fluctuations</a:t>
            </a:r>
            <a:endParaRPr>
              <a:solidFill>
                <a:schemeClr val="accent2"/>
              </a:solidFill>
            </a:endParaRPr>
          </a:p>
        </p:txBody>
      </p:sp>
      <p:sp>
        <p:nvSpPr>
          <p:cNvPr id="2288" name="Google Shape;2288;p129"/>
          <p:cNvSpPr txBox="1">
            <a:spLocks noGrp="1"/>
          </p:cNvSpPr>
          <p:nvPr>
            <p:ph type="subTitle" idx="1"/>
          </p:nvPr>
        </p:nvSpPr>
        <p:spPr>
          <a:xfrm>
            <a:off x="1394989" y="2215539"/>
            <a:ext cx="1317625" cy="355593"/>
          </a:xfrm>
          <a:prstGeom prst="rect">
            <a:avLst/>
          </a:prstGeom>
          <a:noFill/>
          <a:ln>
            <a:noFill/>
          </a:ln>
        </p:spPr>
        <p:txBody>
          <a:bodyPr spcFirstLastPara="1" wrap="square" lIns="91425" tIns="91425" rIns="91425" bIns="91425" anchor="b" anchorCtr="0">
            <a:noAutofit/>
          </a:bodyPr>
          <a:lstStyle/>
          <a:p>
            <a:pPr marL="457200" lvl="0" indent="-330200" algn="ctr" rtl="0">
              <a:lnSpc>
                <a:spcPct val="100000"/>
              </a:lnSpc>
              <a:spcBef>
                <a:spcPts val="0"/>
              </a:spcBef>
              <a:spcAft>
                <a:spcPts val="0"/>
              </a:spcAft>
              <a:buSzPts val="2000"/>
              <a:buFont typeface="Lexend Deca"/>
              <a:buNone/>
            </a:pPr>
            <a:r>
              <a:rPr lang="en"/>
              <a:t>Canada</a:t>
            </a:r>
            <a:endParaRPr/>
          </a:p>
        </p:txBody>
      </p:sp>
      <p:sp>
        <p:nvSpPr>
          <p:cNvPr id="2287" name="Google Shape;2287;p129"/>
          <p:cNvSpPr txBox="1">
            <a:spLocks noGrp="1"/>
          </p:cNvSpPr>
          <p:nvPr>
            <p:ph type="title" idx="7"/>
          </p:nvPr>
        </p:nvSpPr>
        <p:spPr>
          <a:xfrm>
            <a:off x="1171977" y="1490314"/>
            <a:ext cx="1857375" cy="72522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4000">
                <a:latin typeface="Lexend Deca"/>
                <a:ea typeface="Lexend Deca"/>
                <a:cs typeface="Lexend Deca"/>
                <a:sym typeface="Lexend Deca"/>
              </a:rPr>
              <a:t>2.54%</a:t>
            </a:r>
            <a:endParaRPr sz="4000">
              <a:latin typeface="Lexend Deca"/>
              <a:ea typeface="Lexend Deca"/>
              <a:cs typeface="Lexend Deca"/>
              <a:sym typeface="Lexend Deca"/>
            </a:endParaRPr>
          </a:p>
        </p:txBody>
      </p:sp>
      <p:grpSp>
        <p:nvGrpSpPr>
          <p:cNvPr id="2278" name="Google Shape;2278;p129"/>
          <p:cNvGrpSpPr/>
          <p:nvPr/>
        </p:nvGrpSpPr>
        <p:grpSpPr>
          <a:xfrm>
            <a:off x="1308589" y="2059302"/>
            <a:ext cx="1584150" cy="88200"/>
            <a:chOff x="1063025" y="2822225"/>
            <a:chExt cx="1584150" cy="88200"/>
          </a:xfrm>
        </p:grpSpPr>
        <p:sp>
          <p:nvSpPr>
            <p:cNvPr id="2279" name="Google Shape;2279;p129"/>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29"/>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29"/>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29"/>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83" name="Google Shape;2283;p129"/>
            <p:cNvGrpSpPr/>
            <p:nvPr/>
          </p:nvGrpSpPr>
          <p:grpSpPr>
            <a:xfrm flipH="1">
              <a:off x="1063025" y="2822225"/>
              <a:ext cx="360250" cy="88200"/>
              <a:chOff x="822825" y="450975"/>
              <a:chExt cx="360250" cy="88200"/>
            </a:xfrm>
          </p:grpSpPr>
          <p:sp>
            <p:nvSpPr>
              <p:cNvPr id="2284" name="Google Shape;2284;p129"/>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29"/>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29"/>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89" name="Google Shape;2289;p129"/>
          <p:cNvGrpSpPr/>
          <p:nvPr/>
        </p:nvGrpSpPr>
        <p:grpSpPr>
          <a:xfrm>
            <a:off x="3663225" y="2031106"/>
            <a:ext cx="1584150" cy="88200"/>
            <a:chOff x="1063025" y="2822225"/>
            <a:chExt cx="1584150" cy="88200"/>
          </a:xfrm>
        </p:grpSpPr>
        <p:sp>
          <p:nvSpPr>
            <p:cNvPr id="2290" name="Google Shape;2290;p129"/>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29"/>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29"/>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129"/>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4" name="Google Shape;2294;p129"/>
            <p:cNvGrpSpPr/>
            <p:nvPr/>
          </p:nvGrpSpPr>
          <p:grpSpPr>
            <a:xfrm flipH="1">
              <a:off x="1063025" y="2822225"/>
              <a:ext cx="360250" cy="88200"/>
              <a:chOff x="822825" y="450975"/>
              <a:chExt cx="360250" cy="88200"/>
            </a:xfrm>
          </p:grpSpPr>
          <p:sp>
            <p:nvSpPr>
              <p:cNvPr id="2295" name="Google Shape;2295;p129"/>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29"/>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129"/>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98" name="Google Shape;2298;p129"/>
          <p:cNvSpPr txBox="1"/>
          <p:nvPr/>
        </p:nvSpPr>
        <p:spPr>
          <a:xfrm>
            <a:off x="3526613" y="1462118"/>
            <a:ext cx="1857375" cy="72522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1.76%</a:t>
            </a:r>
            <a:endParaRPr sz="4000" b="1" i="0" u="none" strike="noStrike" cap="none">
              <a:solidFill>
                <a:schemeClr val="dk1"/>
              </a:solidFill>
              <a:latin typeface="Lexend Deca"/>
              <a:ea typeface="Lexend Deca"/>
              <a:cs typeface="Lexend Deca"/>
              <a:sym typeface="Lexend Deca"/>
            </a:endParaRPr>
          </a:p>
        </p:txBody>
      </p:sp>
      <p:sp>
        <p:nvSpPr>
          <p:cNvPr id="2299" name="Google Shape;2299;p129"/>
          <p:cNvSpPr txBox="1"/>
          <p:nvPr/>
        </p:nvSpPr>
        <p:spPr>
          <a:xfrm>
            <a:off x="3447633" y="2196017"/>
            <a:ext cx="1919617" cy="355593"/>
          </a:xfrm>
          <a:prstGeom prst="rect">
            <a:avLst/>
          </a:prstGeom>
          <a:noFill/>
          <a:ln>
            <a:noFill/>
          </a:ln>
        </p:spPr>
        <p:txBody>
          <a:bodyPr spcFirstLastPara="1" wrap="square" lIns="91425" tIns="91425" rIns="91425" bIns="91425" anchor="b" anchorCtr="0">
            <a:noAutofit/>
          </a:bodyPr>
          <a:lstStyle/>
          <a:p>
            <a:pPr marL="457200" marR="0" lvl="0" indent="-330200" algn="ctr" rtl="0">
              <a:lnSpc>
                <a:spcPct val="100000"/>
              </a:lnSpc>
              <a:spcBef>
                <a:spcPts val="0"/>
              </a:spcBef>
              <a:spcAft>
                <a:spcPts val="0"/>
              </a:spcAft>
              <a:buClr>
                <a:schemeClr val="dk1"/>
              </a:buClr>
              <a:buSzPts val="2000"/>
              <a:buFont typeface="Lexend Deca"/>
              <a:buNone/>
            </a:pPr>
            <a:r>
              <a:rPr lang="en" sz="2000" b="1" i="0" u="none" strike="noStrike" cap="none">
                <a:solidFill>
                  <a:schemeClr val="lt1"/>
                </a:solidFill>
                <a:highlight>
                  <a:schemeClr val="lt2"/>
                </a:highlight>
                <a:latin typeface="Lexend Deca"/>
                <a:ea typeface="Lexend Deca"/>
                <a:cs typeface="Lexend Deca"/>
                <a:sym typeface="Lexend Deca"/>
              </a:rPr>
              <a:t>Netherlands</a:t>
            </a:r>
            <a:endParaRPr sz="2000" b="1" i="0" u="none" strike="noStrike" cap="none">
              <a:solidFill>
                <a:schemeClr val="lt1"/>
              </a:solidFill>
              <a:highlight>
                <a:schemeClr val="lt2"/>
              </a:highlight>
              <a:latin typeface="Lexend Deca"/>
              <a:ea typeface="Lexend Deca"/>
              <a:cs typeface="Lexend Deca"/>
              <a:sym typeface="Lexend Deca"/>
            </a:endParaRPr>
          </a:p>
        </p:txBody>
      </p:sp>
      <p:grpSp>
        <p:nvGrpSpPr>
          <p:cNvPr id="2300" name="Google Shape;2300;p129"/>
          <p:cNvGrpSpPr/>
          <p:nvPr/>
        </p:nvGrpSpPr>
        <p:grpSpPr>
          <a:xfrm>
            <a:off x="5993560" y="2031106"/>
            <a:ext cx="1584150" cy="88200"/>
            <a:chOff x="1063025" y="2822225"/>
            <a:chExt cx="1584150" cy="88200"/>
          </a:xfrm>
        </p:grpSpPr>
        <p:sp>
          <p:nvSpPr>
            <p:cNvPr id="2301" name="Google Shape;2301;p129"/>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129"/>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129"/>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129"/>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5" name="Google Shape;2305;p129"/>
            <p:cNvGrpSpPr/>
            <p:nvPr/>
          </p:nvGrpSpPr>
          <p:grpSpPr>
            <a:xfrm flipH="1">
              <a:off x="1063025" y="2822225"/>
              <a:ext cx="360250" cy="88200"/>
              <a:chOff x="822825" y="450975"/>
              <a:chExt cx="360250" cy="88200"/>
            </a:xfrm>
          </p:grpSpPr>
          <p:sp>
            <p:nvSpPr>
              <p:cNvPr id="2306" name="Google Shape;2306;p129"/>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129"/>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129"/>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09" name="Google Shape;2309;p129"/>
          <p:cNvSpPr txBox="1"/>
          <p:nvPr/>
        </p:nvSpPr>
        <p:spPr>
          <a:xfrm>
            <a:off x="5767826" y="1627029"/>
            <a:ext cx="2035619" cy="56898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11.96%</a:t>
            </a:r>
            <a:endParaRPr sz="4000" b="1" i="0" u="none" strike="noStrike" cap="none">
              <a:solidFill>
                <a:schemeClr val="dk1"/>
              </a:solidFill>
              <a:latin typeface="Lexend Deca"/>
              <a:ea typeface="Lexend Deca"/>
              <a:cs typeface="Lexend Deca"/>
              <a:sym typeface="Lexend Deca"/>
            </a:endParaRPr>
          </a:p>
        </p:txBody>
      </p:sp>
      <p:sp>
        <p:nvSpPr>
          <p:cNvPr id="2310" name="Google Shape;2310;p129"/>
          <p:cNvSpPr txBox="1"/>
          <p:nvPr/>
        </p:nvSpPr>
        <p:spPr>
          <a:xfrm>
            <a:off x="5767826" y="2196017"/>
            <a:ext cx="1919617" cy="355593"/>
          </a:xfrm>
          <a:prstGeom prst="rect">
            <a:avLst/>
          </a:prstGeom>
          <a:noFill/>
          <a:ln>
            <a:noFill/>
          </a:ln>
        </p:spPr>
        <p:txBody>
          <a:bodyPr spcFirstLastPara="1" wrap="square" lIns="91425" tIns="91425" rIns="91425" bIns="91425" anchor="b" anchorCtr="0">
            <a:noAutofit/>
          </a:bodyPr>
          <a:lstStyle/>
          <a:p>
            <a:pPr marL="457200" marR="0" lvl="0" indent="-330200" algn="ctr" rtl="0">
              <a:lnSpc>
                <a:spcPct val="100000"/>
              </a:lnSpc>
              <a:spcBef>
                <a:spcPts val="0"/>
              </a:spcBef>
              <a:spcAft>
                <a:spcPts val="0"/>
              </a:spcAft>
              <a:buClr>
                <a:schemeClr val="dk1"/>
              </a:buClr>
              <a:buSzPts val="2000"/>
              <a:buFont typeface="Lexend Deca"/>
              <a:buNone/>
            </a:pPr>
            <a:r>
              <a:rPr lang="en" sz="2000" b="1" i="0" u="none" strike="noStrike" cap="none">
                <a:solidFill>
                  <a:schemeClr val="lt1"/>
                </a:solidFill>
                <a:highlight>
                  <a:schemeClr val="lt2"/>
                </a:highlight>
                <a:latin typeface="Lexend Deca"/>
                <a:ea typeface="Lexend Deca"/>
                <a:cs typeface="Lexend Deca"/>
                <a:sym typeface="Lexend Deca"/>
              </a:rPr>
              <a:t>Russia</a:t>
            </a:r>
            <a:endParaRPr sz="2000" b="1" i="0" u="none" strike="noStrike" cap="none">
              <a:solidFill>
                <a:schemeClr val="lt1"/>
              </a:solidFill>
              <a:highlight>
                <a:schemeClr val="lt2"/>
              </a:highlight>
              <a:latin typeface="Lexend Deca"/>
              <a:ea typeface="Lexend Deca"/>
              <a:cs typeface="Lexend Deca"/>
              <a:sym typeface="Lexend Deca"/>
            </a:endParaRPr>
          </a:p>
        </p:txBody>
      </p:sp>
      <p:grpSp>
        <p:nvGrpSpPr>
          <p:cNvPr id="2311" name="Google Shape;2311;p129"/>
          <p:cNvGrpSpPr/>
          <p:nvPr/>
        </p:nvGrpSpPr>
        <p:grpSpPr>
          <a:xfrm>
            <a:off x="2481964" y="3365635"/>
            <a:ext cx="1584150" cy="88200"/>
            <a:chOff x="1063025" y="2822225"/>
            <a:chExt cx="1584150" cy="88200"/>
          </a:xfrm>
        </p:grpSpPr>
        <p:sp>
          <p:nvSpPr>
            <p:cNvPr id="2312" name="Google Shape;2312;p129"/>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29"/>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29"/>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29"/>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6" name="Google Shape;2316;p129"/>
            <p:cNvGrpSpPr/>
            <p:nvPr/>
          </p:nvGrpSpPr>
          <p:grpSpPr>
            <a:xfrm flipH="1">
              <a:off x="1063025" y="2822225"/>
              <a:ext cx="360250" cy="88200"/>
              <a:chOff x="822825" y="450975"/>
              <a:chExt cx="360250" cy="88200"/>
            </a:xfrm>
          </p:grpSpPr>
          <p:sp>
            <p:nvSpPr>
              <p:cNvPr id="2317" name="Google Shape;2317;p129"/>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29"/>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129"/>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20" name="Google Shape;2320;p129"/>
          <p:cNvSpPr txBox="1"/>
          <p:nvPr/>
        </p:nvSpPr>
        <p:spPr>
          <a:xfrm>
            <a:off x="2345352" y="2796647"/>
            <a:ext cx="1857375" cy="72522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2.80%</a:t>
            </a:r>
            <a:endParaRPr sz="4000" b="1" i="0" u="none" strike="noStrike" cap="none">
              <a:solidFill>
                <a:schemeClr val="dk1"/>
              </a:solidFill>
              <a:latin typeface="Lexend Deca"/>
              <a:ea typeface="Lexend Deca"/>
              <a:cs typeface="Lexend Deca"/>
              <a:sym typeface="Lexend Deca"/>
            </a:endParaRPr>
          </a:p>
        </p:txBody>
      </p:sp>
      <p:sp>
        <p:nvSpPr>
          <p:cNvPr id="2321" name="Google Shape;2321;p129"/>
          <p:cNvSpPr txBox="1"/>
          <p:nvPr/>
        </p:nvSpPr>
        <p:spPr>
          <a:xfrm>
            <a:off x="2266372" y="3530546"/>
            <a:ext cx="1919617" cy="355593"/>
          </a:xfrm>
          <a:prstGeom prst="rect">
            <a:avLst/>
          </a:prstGeom>
          <a:noFill/>
          <a:ln>
            <a:noFill/>
          </a:ln>
        </p:spPr>
        <p:txBody>
          <a:bodyPr spcFirstLastPara="1" wrap="square" lIns="91425" tIns="91425" rIns="91425" bIns="91425" anchor="b" anchorCtr="0">
            <a:noAutofit/>
          </a:bodyPr>
          <a:lstStyle/>
          <a:p>
            <a:pPr marL="457200" marR="0" lvl="0" indent="-330200" algn="ctr" rtl="0">
              <a:lnSpc>
                <a:spcPct val="100000"/>
              </a:lnSpc>
              <a:spcBef>
                <a:spcPts val="0"/>
              </a:spcBef>
              <a:spcAft>
                <a:spcPts val="0"/>
              </a:spcAft>
              <a:buClr>
                <a:schemeClr val="dk1"/>
              </a:buClr>
              <a:buSzPts val="2000"/>
              <a:buFont typeface="Lexend Deca"/>
              <a:buNone/>
            </a:pPr>
            <a:r>
              <a:rPr lang="en" sz="2000" b="1" i="0" u="none" strike="noStrike" cap="none">
                <a:solidFill>
                  <a:schemeClr val="lt1"/>
                </a:solidFill>
                <a:highlight>
                  <a:schemeClr val="lt2"/>
                </a:highlight>
                <a:latin typeface="Lexend Deca"/>
                <a:ea typeface="Lexend Deca"/>
                <a:cs typeface="Lexend Deca"/>
                <a:sym typeface="Lexend Deca"/>
              </a:rPr>
              <a:t>Sweden</a:t>
            </a:r>
            <a:endParaRPr sz="2000" b="1" i="0" u="none" strike="noStrike" cap="none">
              <a:solidFill>
                <a:schemeClr val="lt1"/>
              </a:solidFill>
              <a:highlight>
                <a:schemeClr val="lt2"/>
              </a:highlight>
              <a:latin typeface="Lexend Deca"/>
              <a:ea typeface="Lexend Deca"/>
              <a:cs typeface="Lexend Deca"/>
              <a:sym typeface="Lexend Deca"/>
            </a:endParaRPr>
          </a:p>
        </p:txBody>
      </p:sp>
      <p:grpSp>
        <p:nvGrpSpPr>
          <p:cNvPr id="2322" name="Google Shape;2322;p129"/>
          <p:cNvGrpSpPr/>
          <p:nvPr/>
        </p:nvGrpSpPr>
        <p:grpSpPr>
          <a:xfrm>
            <a:off x="4899139" y="3365635"/>
            <a:ext cx="1584150" cy="88200"/>
            <a:chOff x="1063025" y="2822225"/>
            <a:chExt cx="1584150" cy="88200"/>
          </a:xfrm>
        </p:grpSpPr>
        <p:sp>
          <p:nvSpPr>
            <p:cNvPr id="2323" name="Google Shape;2323;p129"/>
            <p:cNvSpPr/>
            <p:nvPr/>
          </p:nvSpPr>
          <p:spPr>
            <a:xfrm flipH="1">
              <a:off x="1473800" y="2822225"/>
              <a:ext cx="7626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129"/>
            <p:cNvSpPr/>
            <p:nvPr/>
          </p:nvSpPr>
          <p:spPr>
            <a:xfrm flipH="1">
              <a:off x="256077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29"/>
            <p:cNvSpPr/>
            <p:nvPr/>
          </p:nvSpPr>
          <p:spPr>
            <a:xfrm flipH="1">
              <a:off x="2423850"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129"/>
            <p:cNvSpPr/>
            <p:nvPr/>
          </p:nvSpPr>
          <p:spPr>
            <a:xfrm flipH="1">
              <a:off x="2286925" y="282222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7" name="Google Shape;2327;p129"/>
            <p:cNvGrpSpPr/>
            <p:nvPr/>
          </p:nvGrpSpPr>
          <p:grpSpPr>
            <a:xfrm flipH="1">
              <a:off x="1063025" y="2822225"/>
              <a:ext cx="360250" cy="88200"/>
              <a:chOff x="822825" y="450975"/>
              <a:chExt cx="360250" cy="88200"/>
            </a:xfrm>
          </p:grpSpPr>
          <p:sp>
            <p:nvSpPr>
              <p:cNvPr id="2328" name="Google Shape;2328;p129"/>
              <p:cNvSpPr/>
              <p:nvPr/>
            </p:nvSpPr>
            <p:spPr>
              <a:xfrm>
                <a:off x="82282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129"/>
              <p:cNvSpPr/>
              <p:nvPr/>
            </p:nvSpPr>
            <p:spPr>
              <a:xfrm>
                <a:off x="959750"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29"/>
              <p:cNvSpPr/>
              <p:nvPr/>
            </p:nvSpPr>
            <p:spPr>
              <a:xfrm>
                <a:off x="1096675" y="450975"/>
                <a:ext cx="86400" cy="8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31" name="Google Shape;2331;p129"/>
          <p:cNvSpPr txBox="1"/>
          <p:nvPr/>
        </p:nvSpPr>
        <p:spPr>
          <a:xfrm>
            <a:off x="4762527" y="2796647"/>
            <a:ext cx="1857375" cy="72522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6000"/>
              <a:buFont typeface="Lexend Deca"/>
              <a:buNone/>
            </a:pPr>
            <a:r>
              <a:rPr lang="en" sz="4000" b="1" i="0" u="none" strike="noStrike" cap="none">
                <a:solidFill>
                  <a:schemeClr val="dk1"/>
                </a:solidFill>
                <a:latin typeface="Lexend Deca"/>
                <a:ea typeface="Lexend Deca"/>
                <a:cs typeface="Lexend Deca"/>
                <a:sym typeface="Lexend Deca"/>
              </a:rPr>
              <a:t>0.83%</a:t>
            </a:r>
            <a:endParaRPr sz="4000" b="1" i="0" u="none" strike="noStrike" cap="none">
              <a:solidFill>
                <a:schemeClr val="dk1"/>
              </a:solidFill>
              <a:latin typeface="Lexend Deca"/>
              <a:ea typeface="Lexend Deca"/>
              <a:cs typeface="Lexend Deca"/>
              <a:sym typeface="Lexend Deca"/>
            </a:endParaRPr>
          </a:p>
        </p:txBody>
      </p:sp>
      <p:sp>
        <p:nvSpPr>
          <p:cNvPr id="2332" name="Google Shape;2332;p129"/>
          <p:cNvSpPr txBox="1"/>
          <p:nvPr/>
        </p:nvSpPr>
        <p:spPr>
          <a:xfrm>
            <a:off x="4683547" y="3530546"/>
            <a:ext cx="1919617" cy="355593"/>
          </a:xfrm>
          <a:prstGeom prst="rect">
            <a:avLst/>
          </a:prstGeom>
          <a:noFill/>
          <a:ln>
            <a:noFill/>
          </a:ln>
        </p:spPr>
        <p:txBody>
          <a:bodyPr spcFirstLastPara="1" wrap="square" lIns="91425" tIns="91425" rIns="91425" bIns="91425" anchor="b" anchorCtr="0">
            <a:noAutofit/>
          </a:bodyPr>
          <a:lstStyle/>
          <a:p>
            <a:pPr marL="457200" marR="0" lvl="0" indent="-330200" algn="ctr" rtl="0">
              <a:lnSpc>
                <a:spcPct val="100000"/>
              </a:lnSpc>
              <a:spcBef>
                <a:spcPts val="0"/>
              </a:spcBef>
              <a:spcAft>
                <a:spcPts val="0"/>
              </a:spcAft>
              <a:buClr>
                <a:schemeClr val="dk1"/>
              </a:buClr>
              <a:buSzPts val="2000"/>
              <a:buFont typeface="Lexend Deca"/>
              <a:buNone/>
            </a:pPr>
            <a:r>
              <a:rPr lang="en" sz="2000" b="1" i="0" u="none" strike="noStrike" cap="none">
                <a:solidFill>
                  <a:schemeClr val="lt1"/>
                </a:solidFill>
                <a:highlight>
                  <a:schemeClr val="lt2"/>
                </a:highlight>
                <a:latin typeface="Lexend Deca"/>
                <a:ea typeface="Lexend Deca"/>
                <a:cs typeface="Lexend Deca"/>
                <a:sym typeface="Lexend Deca"/>
              </a:rPr>
              <a:t>UK</a:t>
            </a:r>
            <a:endParaRPr sz="2000" b="1" i="0" u="none" strike="noStrike" cap="none">
              <a:solidFill>
                <a:schemeClr val="lt1"/>
              </a:solidFill>
              <a:highlight>
                <a:schemeClr val="lt2"/>
              </a:highlight>
              <a:latin typeface="Lexend Deca"/>
              <a:ea typeface="Lexend Deca"/>
              <a:cs typeface="Lexend Deca"/>
              <a:sym typeface="Lexend Deca"/>
            </a:endParaRPr>
          </a:p>
        </p:txBody>
      </p:sp>
      <p:sp>
        <p:nvSpPr>
          <p:cNvPr id="2333" name="Google Shape;2333;p129"/>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8"/>
                                        </p:tgtEl>
                                        <p:attrNameLst>
                                          <p:attrName>style.visibility</p:attrName>
                                        </p:attrNameLst>
                                      </p:cBhvr>
                                      <p:to>
                                        <p:strVal val="visible"/>
                                      </p:to>
                                    </p:set>
                                    <p:animEffect transition="in" filter="fade">
                                      <p:cBhvr>
                                        <p:cTn id="7" dur="500"/>
                                        <p:tgtEl>
                                          <p:spTgt spid="2278"/>
                                        </p:tgtEl>
                                      </p:cBhvr>
                                    </p:animEffect>
                                  </p:childTnLst>
                                </p:cTn>
                              </p:par>
                              <p:par>
                                <p:cTn id="8" presetID="10" presetClass="entr" presetSubtype="0" fill="hold" nodeType="withEffect">
                                  <p:stCondLst>
                                    <p:cond delay="0"/>
                                  </p:stCondLst>
                                  <p:childTnLst>
                                    <p:set>
                                      <p:cBhvr>
                                        <p:cTn id="9" dur="1" fill="hold">
                                          <p:stCondLst>
                                            <p:cond delay="0"/>
                                          </p:stCondLst>
                                        </p:cTn>
                                        <p:tgtEl>
                                          <p:spTgt spid="2287"/>
                                        </p:tgtEl>
                                        <p:attrNameLst>
                                          <p:attrName>style.visibility</p:attrName>
                                        </p:attrNameLst>
                                      </p:cBhvr>
                                      <p:to>
                                        <p:strVal val="visible"/>
                                      </p:to>
                                    </p:set>
                                    <p:animEffect transition="in" filter="fade">
                                      <p:cBhvr>
                                        <p:cTn id="10" dur="500"/>
                                        <p:tgtEl>
                                          <p:spTgt spid="2287"/>
                                        </p:tgtEl>
                                      </p:cBhvr>
                                    </p:animEffect>
                                  </p:childTnLst>
                                </p:cTn>
                              </p:par>
                              <p:par>
                                <p:cTn id="11" presetID="10" presetClass="entr" presetSubtype="0" fill="hold" nodeType="withEffect">
                                  <p:stCondLst>
                                    <p:cond delay="0"/>
                                  </p:stCondLst>
                                  <p:childTnLst>
                                    <p:set>
                                      <p:cBhvr>
                                        <p:cTn id="12" dur="1" fill="hold">
                                          <p:stCondLst>
                                            <p:cond delay="0"/>
                                          </p:stCondLst>
                                        </p:cTn>
                                        <p:tgtEl>
                                          <p:spTgt spid="2288">
                                            <p:txEl>
                                              <p:pRg st="0" end="0"/>
                                            </p:txEl>
                                          </p:spTgt>
                                        </p:tgtEl>
                                        <p:attrNameLst>
                                          <p:attrName>style.visibility</p:attrName>
                                        </p:attrNameLst>
                                      </p:cBhvr>
                                      <p:to>
                                        <p:strVal val="visible"/>
                                      </p:to>
                                    </p:set>
                                    <p:animEffect transition="in" filter="fade">
                                      <p:cBhvr>
                                        <p:cTn id="13" dur="500"/>
                                        <p:tgtEl>
                                          <p:spTgt spid="228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89"/>
                                        </p:tgtEl>
                                        <p:attrNameLst>
                                          <p:attrName>style.visibility</p:attrName>
                                        </p:attrNameLst>
                                      </p:cBhvr>
                                      <p:to>
                                        <p:strVal val="visible"/>
                                      </p:to>
                                    </p:set>
                                    <p:animEffect transition="in" filter="fade">
                                      <p:cBhvr>
                                        <p:cTn id="18" dur="500"/>
                                        <p:tgtEl>
                                          <p:spTgt spid="2289"/>
                                        </p:tgtEl>
                                      </p:cBhvr>
                                    </p:animEffect>
                                  </p:childTnLst>
                                </p:cTn>
                              </p:par>
                              <p:par>
                                <p:cTn id="19" presetID="10" presetClass="entr" presetSubtype="0" fill="hold" nodeType="withEffect">
                                  <p:stCondLst>
                                    <p:cond delay="0"/>
                                  </p:stCondLst>
                                  <p:childTnLst>
                                    <p:set>
                                      <p:cBhvr>
                                        <p:cTn id="20" dur="1" fill="hold">
                                          <p:stCondLst>
                                            <p:cond delay="0"/>
                                          </p:stCondLst>
                                        </p:cTn>
                                        <p:tgtEl>
                                          <p:spTgt spid="2298"/>
                                        </p:tgtEl>
                                        <p:attrNameLst>
                                          <p:attrName>style.visibility</p:attrName>
                                        </p:attrNameLst>
                                      </p:cBhvr>
                                      <p:to>
                                        <p:strVal val="visible"/>
                                      </p:to>
                                    </p:set>
                                    <p:animEffect transition="in" filter="fade">
                                      <p:cBhvr>
                                        <p:cTn id="21" dur="500"/>
                                        <p:tgtEl>
                                          <p:spTgt spid="2298"/>
                                        </p:tgtEl>
                                      </p:cBhvr>
                                    </p:animEffect>
                                  </p:childTnLst>
                                </p:cTn>
                              </p:par>
                              <p:par>
                                <p:cTn id="22" presetID="10" presetClass="entr" presetSubtype="0" fill="hold" nodeType="withEffect">
                                  <p:stCondLst>
                                    <p:cond delay="0"/>
                                  </p:stCondLst>
                                  <p:childTnLst>
                                    <p:set>
                                      <p:cBhvr>
                                        <p:cTn id="23" dur="1" fill="hold">
                                          <p:stCondLst>
                                            <p:cond delay="0"/>
                                          </p:stCondLst>
                                        </p:cTn>
                                        <p:tgtEl>
                                          <p:spTgt spid="2299"/>
                                        </p:tgtEl>
                                        <p:attrNameLst>
                                          <p:attrName>style.visibility</p:attrName>
                                        </p:attrNameLst>
                                      </p:cBhvr>
                                      <p:to>
                                        <p:strVal val="visible"/>
                                      </p:to>
                                    </p:set>
                                    <p:animEffect transition="in" filter="fade">
                                      <p:cBhvr>
                                        <p:cTn id="24" dur="500"/>
                                        <p:tgtEl>
                                          <p:spTgt spid="22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00"/>
                                        </p:tgtEl>
                                        <p:attrNameLst>
                                          <p:attrName>style.visibility</p:attrName>
                                        </p:attrNameLst>
                                      </p:cBhvr>
                                      <p:to>
                                        <p:strVal val="visible"/>
                                      </p:to>
                                    </p:set>
                                    <p:animEffect transition="in" filter="fade">
                                      <p:cBhvr>
                                        <p:cTn id="29" dur="500"/>
                                        <p:tgtEl>
                                          <p:spTgt spid="2300"/>
                                        </p:tgtEl>
                                      </p:cBhvr>
                                    </p:animEffect>
                                  </p:childTnLst>
                                </p:cTn>
                              </p:par>
                              <p:par>
                                <p:cTn id="30" presetID="10" presetClass="entr" presetSubtype="0" fill="hold" nodeType="withEffect">
                                  <p:stCondLst>
                                    <p:cond delay="0"/>
                                  </p:stCondLst>
                                  <p:childTnLst>
                                    <p:set>
                                      <p:cBhvr>
                                        <p:cTn id="31" dur="1" fill="hold">
                                          <p:stCondLst>
                                            <p:cond delay="0"/>
                                          </p:stCondLst>
                                        </p:cTn>
                                        <p:tgtEl>
                                          <p:spTgt spid="2309"/>
                                        </p:tgtEl>
                                        <p:attrNameLst>
                                          <p:attrName>style.visibility</p:attrName>
                                        </p:attrNameLst>
                                      </p:cBhvr>
                                      <p:to>
                                        <p:strVal val="visible"/>
                                      </p:to>
                                    </p:set>
                                    <p:animEffect transition="in" filter="fade">
                                      <p:cBhvr>
                                        <p:cTn id="32" dur="500"/>
                                        <p:tgtEl>
                                          <p:spTgt spid="2309"/>
                                        </p:tgtEl>
                                      </p:cBhvr>
                                    </p:animEffect>
                                  </p:childTnLst>
                                </p:cTn>
                              </p:par>
                              <p:par>
                                <p:cTn id="33" presetID="10" presetClass="entr" presetSubtype="0" fill="hold" nodeType="withEffect">
                                  <p:stCondLst>
                                    <p:cond delay="0"/>
                                  </p:stCondLst>
                                  <p:childTnLst>
                                    <p:set>
                                      <p:cBhvr>
                                        <p:cTn id="34" dur="1" fill="hold">
                                          <p:stCondLst>
                                            <p:cond delay="0"/>
                                          </p:stCondLst>
                                        </p:cTn>
                                        <p:tgtEl>
                                          <p:spTgt spid="2310"/>
                                        </p:tgtEl>
                                        <p:attrNameLst>
                                          <p:attrName>style.visibility</p:attrName>
                                        </p:attrNameLst>
                                      </p:cBhvr>
                                      <p:to>
                                        <p:strVal val="visible"/>
                                      </p:to>
                                    </p:set>
                                    <p:animEffect transition="in" filter="fade">
                                      <p:cBhvr>
                                        <p:cTn id="35" dur="500"/>
                                        <p:tgtEl>
                                          <p:spTgt spid="23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11"/>
                                        </p:tgtEl>
                                        <p:attrNameLst>
                                          <p:attrName>style.visibility</p:attrName>
                                        </p:attrNameLst>
                                      </p:cBhvr>
                                      <p:to>
                                        <p:strVal val="visible"/>
                                      </p:to>
                                    </p:set>
                                    <p:animEffect transition="in" filter="fade">
                                      <p:cBhvr>
                                        <p:cTn id="40" dur="500"/>
                                        <p:tgtEl>
                                          <p:spTgt spid="2311"/>
                                        </p:tgtEl>
                                      </p:cBhvr>
                                    </p:animEffect>
                                  </p:childTnLst>
                                </p:cTn>
                              </p:par>
                              <p:par>
                                <p:cTn id="41" presetID="10" presetClass="entr" presetSubtype="0" fill="hold" nodeType="withEffect">
                                  <p:stCondLst>
                                    <p:cond delay="0"/>
                                  </p:stCondLst>
                                  <p:childTnLst>
                                    <p:set>
                                      <p:cBhvr>
                                        <p:cTn id="42" dur="1" fill="hold">
                                          <p:stCondLst>
                                            <p:cond delay="0"/>
                                          </p:stCondLst>
                                        </p:cTn>
                                        <p:tgtEl>
                                          <p:spTgt spid="2320"/>
                                        </p:tgtEl>
                                        <p:attrNameLst>
                                          <p:attrName>style.visibility</p:attrName>
                                        </p:attrNameLst>
                                      </p:cBhvr>
                                      <p:to>
                                        <p:strVal val="visible"/>
                                      </p:to>
                                    </p:set>
                                    <p:animEffect transition="in" filter="fade">
                                      <p:cBhvr>
                                        <p:cTn id="43" dur="500"/>
                                        <p:tgtEl>
                                          <p:spTgt spid="2320"/>
                                        </p:tgtEl>
                                      </p:cBhvr>
                                    </p:animEffect>
                                  </p:childTnLst>
                                </p:cTn>
                              </p:par>
                              <p:par>
                                <p:cTn id="44" presetID="10" presetClass="entr" presetSubtype="0" fill="hold" nodeType="withEffect">
                                  <p:stCondLst>
                                    <p:cond delay="0"/>
                                  </p:stCondLst>
                                  <p:childTnLst>
                                    <p:set>
                                      <p:cBhvr>
                                        <p:cTn id="45" dur="1" fill="hold">
                                          <p:stCondLst>
                                            <p:cond delay="0"/>
                                          </p:stCondLst>
                                        </p:cTn>
                                        <p:tgtEl>
                                          <p:spTgt spid="2321"/>
                                        </p:tgtEl>
                                        <p:attrNameLst>
                                          <p:attrName>style.visibility</p:attrName>
                                        </p:attrNameLst>
                                      </p:cBhvr>
                                      <p:to>
                                        <p:strVal val="visible"/>
                                      </p:to>
                                    </p:set>
                                    <p:animEffect transition="in" filter="fade">
                                      <p:cBhvr>
                                        <p:cTn id="46" dur="500"/>
                                        <p:tgtEl>
                                          <p:spTgt spid="23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22"/>
                                        </p:tgtEl>
                                        <p:attrNameLst>
                                          <p:attrName>style.visibility</p:attrName>
                                        </p:attrNameLst>
                                      </p:cBhvr>
                                      <p:to>
                                        <p:strVal val="visible"/>
                                      </p:to>
                                    </p:set>
                                    <p:animEffect transition="in" filter="fade">
                                      <p:cBhvr>
                                        <p:cTn id="51" dur="500"/>
                                        <p:tgtEl>
                                          <p:spTgt spid="2322"/>
                                        </p:tgtEl>
                                      </p:cBhvr>
                                    </p:animEffect>
                                  </p:childTnLst>
                                </p:cTn>
                              </p:par>
                              <p:par>
                                <p:cTn id="52" presetID="10" presetClass="entr" presetSubtype="0" fill="hold" nodeType="withEffect">
                                  <p:stCondLst>
                                    <p:cond delay="0"/>
                                  </p:stCondLst>
                                  <p:childTnLst>
                                    <p:set>
                                      <p:cBhvr>
                                        <p:cTn id="53" dur="1" fill="hold">
                                          <p:stCondLst>
                                            <p:cond delay="0"/>
                                          </p:stCondLst>
                                        </p:cTn>
                                        <p:tgtEl>
                                          <p:spTgt spid="2331"/>
                                        </p:tgtEl>
                                        <p:attrNameLst>
                                          <p:attrName>style.visibility</p:attrName>
                                        </p:attrNameLst>
                                      </p:cBhvr>
                                      <p:to>
                                        <p:strVal val="visible"/>
                                      </p:to>
                                    </p:set>
                                    <p:animEffect transition="in" filter="fade">
                                      <p:cBhvr>
                                        <p:cTn id="54" dur="500"/>
                                        <p:tgtEl>
                                          <p:spTgt spid="2331"/>
                                        </p:tgtEl>
                                      </p:cBhvr>
                                    </p:animEffect>
                                  </p:childTnLst>
                                </p:cTn>
                              </p:par>
                              <p:par>
                                <p:cTn id="55" presetID="10" presetClass="entr" presetSubtype="0" fill="hold" nodeType="withEffect">
                                  <p:stCondLst>
                                    <p:cond delay="0"/>
                                  </p:stCondLst>
                                  <p:childTnLst>
                                    <p:set>
                                      <p:cBhvr>
                                        <p:cTn id="56" dur="1" fill="hold">
                                          <p:stCondLst>
                                            <p:cond delay="0"/>
                                          </p:stCondLst>
                                        </p:cTn>
                                        <p:tgtEl>
                                          <p:spTgt spid="2332"/>
                                        </p:tgtEl>
                                        <p:attrNameLst>
                                          <p:attrName>style.visibility</p:attrName>
                                        </p:attrNameLst>
                                      </p:cBhvr>
                                      <p:to>
                                        <p:strVal val="visible"/>
                                      </p:to>
                                    </p:set>
                                    <p:animEffect transition="in" filter="fade">
                                      <p:cBhvr>
                                        <p:cTn id="57" dur="500"/>
                                        <p:tgtEl>
                                          <p:spTgt spid="2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30"/>
          <p:cNvSpPr txBox="1">
            <a:spLocks noGrp="1"/>
          </p:cNvSpPr>
          <p:nvPr>
            <p:ph type="title"/>
          </p:nvPr>
        </p:nvSpPr>
        <p:spPr>
          <a:xfrm>
            <a:off x="719999" y="445025"/>
            <a:ext cx="791495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Determining the Degree of Fluctuations</a:t>
            </a:r>
            <a:endParaRPr>
              <a:solidFill>
                <a:schemeClr val="accent2"/>
              </a:solidFill>
            </a:endParaRPr>
          </a:p>
        </p:txBody>
      </p:sp>
      <p:pic>
        <p:nvPicPr>
          <p:cNvPr id="2339" name="Google Shape;2339;p130" descr="Chart, line chart&#10;&#10;Description automatically generated"/>
          <p:cNvPicPr preferRelativeResize="0"/>
          <p:nvPr/>
        </p:nvPicPr>
        <p:blipFill rotWithShape="1">
          <a:blip r:embed="rId3">
            <a:alphaModFix/>
          </a:blip>
          <a:srcRect/>
          <a:stretch/>
        </p:blipFill>
        <p:spPr>
          <a:xfrm>
            <a:off x="641021" y="1178184"/>
            <a:ext cx="3704623" cy="3331755"/>
          </a:xfrm>
          <a:prstGeom prst="rect">
            <a:avLst/>
          </a:prstGeom>
          <a:noFill/>
          <a:ln>
            <a:noFill/>
          </a:ln>
        </p:spPr>
      </p:pic>
      <p:cxnSp>
        <p:nvCxnSpPr>
          <p:cNvPr id="2340" name="Google Shape;2340;p130"/>
          <p:cNvCxnSpPr/>
          <p:nvPr/>
        </p:nvCxnSpPr>
        <p:spPr>
          <a:xfrm>
            <a:off x="3440784" y="2922309"/>
            <a:ext cx="1593129" cy="0"/>
          </a:xfrm>
          <a:prstGeom prst="straightConnector1">
            <a:avLst/>
          </a:prstGeom>
          <a:noFill/>
          <a:ln w="19050" cap="flat" cmpd="sng">
            <a:solidFill>
              <a:srgbClr val="626EF6"/>
            </a:solidFill>
            <a:prstDash val="solid"/>
            <a:round/>
            <a:headEnd type="none" w="sm" len="sm"/>
            <a:tailEnd type="triangle" w="med" len="med"/>
          </a:ln>
        </p:spPr>
      </p:cxnSp>
      <p:sp>
        <p:nvSpPr>
          <p:cNvPr id="2341" name="Google Shape;2341;p130"/>
          <p:cNvSpPr txBox="1"/>
          <p:nvPr/>
        </p:nvSpPr>
        <p:spPr>
          <a:xfrm>
            <a:off x="5033913" y="2806354"/>
            <a:ext cx="23711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2014 3</a:t>
            </a:r>
            <a:r>
              <a:rPr lang="en" sz="1400" b="0" i="0" u="none" strike="noStrike" cap="none" baseline="30000">
                <a:solidFill>
                  <a:srgbClr val="000000"/>
                </a:solidFill>
                <a:latin typeface="Arial"/>
                <a:ea typeface="Arial"/>
                <a:cs typeface="Arial"/>
                <a:sym typeface="Arial"/>
              </a:rPr>
              <a:t>rd</a:t>
            </a:r>
            <a:r>
              <a:rPr lang="en" sz="1400" b="0" i="0" u="none" strike="noStrike" cap="none">
                <a:solidFill>
                  <a:srgbClr val="000000"/>
                </a:solidFill>
                <a:latin typeface="Arial"/>
                <a:ea typeface="Arial"/>
                <a:cs typeface="Arial"/>
                <a:sym typeface="Arial"/>
              </a:rPr>
              <a:t> Quarter: 36.2 RUB</a:t>
            </a:r>
            <a:endParaRPr sz="1400" b="0" i="0" u="none" strike="noStrike" cap="none">
              <a:solidFill>
                <a:srgbClr val="000000"/>
              </a:solidFill>
              <a:latin typeface="Arial"/>
              <a:ea typeface="Arial"/>
              <a:cs typeface="Arial"/>
              <a:sym typeface="Arial"/>
            </a:endParaRPr>
          </a:p>
        </p:txBody>
      </p:sp>
      <p:cxnSp>
        <p:nvCxnSpPr>
          <p:cNvPr id="2342" name="Google Shape;2342;p130"/>
          <p:cNvCxnSpPr/>
          <p:nvPr/>
        </p:nvCxnSpPr>
        <p:spPr>
          <a:xfrm>
            <a:off x="3440784" y="2571750"/>
            <a:ext cx="1593129" cy="0"/>
          </a:xfrm>
          <a:prstGeom prst="straightConnector1">
            <a:avLst/>
          </a:prstGeom>
          <a:noFill/>
          <a:ln w="19050" cap="flat" cmpd="sng">
            <a:solidFill>
              <a:srgbClr val="626EF6"/>
            </a:solidFill>
            <a:prstDash val="solid"/>
            <a:round/>
            <a:headEnd type="none" w="sm" len="sm"/>
            <a:tailEnd type="triangle" w="med" len="med"/>
          </a:ln>
        </p:spPr>
      </p:cxnSp>
      <p:sp>
        <p:nvSpPr>
          <p:cNvPr id="2343" name="Google Shape;2343;p130"/>
          <p:cNvSpPr txBox="1"/>
          <p:nvPr/>
        </p:nvSpPr>
        <p:spPr>
          <a:xfrm>
            <a:off x="5040325" y="2417861"/>
            <a:ext cx="23647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2014 4</a:t>
            </a:r>
            <a:r>
              <a:rPr lang="en" sz="1400" b="0" i="0" u="none" strike="noStrike" cap="none" baseline="30000">
                <a:solidFill>
                  <a:srgbClr val="000000"/>
                </a:solidFill>
                <a:latin typeface="Arial"/>
                <a:ea typeface="Arial"/>
                <a:cs typeface="Arial"/>
                <a:sym typeface="Arial"/>
              </a:rPr>
              <a:t>th</a:t>
            </a:r>
            <a:r>
              <a:rPr lang="en" sz="1400" b="0" i="0" u="none" strike="noStrike" cap="none">
                <a:solidFill>
                  <a:srgbClr val="000000"/>
                </a:solidFill>
                <a:latin typeface="Arial"/>
                <a:ea typeface="Arial"/>
                <a:cs typeface="Arial"/>
                <a:sym typeface="Arial"/>
              </a:rPr>
              <a:t> Quarter: 47.3 RUB</a:t>
            </a:r>
            <a:endParaRPr sz="1400" b="0" i="0" u="none" strike="noStrike" cap="none">
              <a:solidFill>
                <a:srgbClr val="000000"/>
              </a:solidFill>
              <a:latin typeface="Arial"/>
              <a:ea typeface="Arial"/>
              <a:cs typeface="Arial"/>
              <a:sym typeface="Arial"/>
            </a:endParaRPr>
          </a:p>
        </p:txBody>
      </p:sp>
      <p:cxnSp>
        <p:nvCxnSpPr>
          <p:cNvPr id="2344" name="Google Shape;2344;p130"/>
          <p:cNvCxnSpPr/>
          <p:nvPr/>
        </p:nvCxnSpPr>
        <p:spPr>
          <a:xfrm>
            <a:off x="3440784" y="2221192"/>
            <a:ext cx="1593129" cy="0"/>
          </a:xfrm>
          <a:prstGeom prst="straightConnector1">
            <a:avLst/>
          </a:prstGeom>
          <a:noFill/>
          <a:ln w="19050" cap="flat" cmpd="sng">
            <a:solidFill>
              <a:srgbClr val="626EF6"/>
            </a:solidFill>
            <a:prstDash val="solid"/>
            <a:round/>
            <a:headEnd type="none" w="sm" len="sm"/>
            <a:tailEnd type="triangle" w="med" len="med"/>
          </a:ln>
        </p:spPr>
      </p:cxnSp>
      <p:sp>
        <p:nvSpPr>
          <p:cNvPr id="2345" name="Google Shape;2345;p130"/>
          <p:cNvSpPr txBox="1"/>
          <p:nvPr/>
        </p:nvSpPr>
        <p:spPr>
          <a:xfrm>
            <a:off x="5040325" y="2063541"/>
            <a:ext cx="2456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2015 1</a:t>
            </a:r>
            <a:r>
              <a:rPr lang="en" sz="1400" b="0" i="0" u="none" strike="noStrike" cap="none" baseline="30000">
                <a:solidFill>
                  <a:srgbClr val="000000"/>
                </a:solidFill>
                <a:latin typeface="Arial"/>
                <a:ea typeface="Arial"/>
                <a:cs typeface="Arial"/>
                <a:sym typeface="Arial"/>
              </a:rPr>
              <a:t>st</a:t>
            </a:r>
            <a:r>
              <a:rPr lang="en" sz="1400" b="0" i="0" u="none" strike="noStrike" cap="none">
                <a:solidFill>
                  <a:srgbClr val="000000"/>
                </a:solidFill>
                <a:latin typeface="Arial"/>
                <a:ea typeface="Arial"/>
                <a:cs typeface="Arial"/>
                <a:sym typeface="Arial"/>
              </a:rPr>
              <a:t> Quarter: 52.6 RUB  </a:t>
            </a:r>
            <a:endParaRPr sz="1400" b="0" i="0" u="none" strike="noStrike" cap="none">
              <a:solidFill>
                <a:srgbClr val="000000"/>
              </a:solidFill>
              <a:latin typeface="Arial"/>
              <a:ea typeface="Arial"/>
              <a:cs typeface="Arial"/>
              <a:sym typeface="Arial"/>
            </a:endParaRPr>
          </a:p>
        </p:txBody>
      </p:sp>
      <p:cxnSp>
        <p:nvCxnSpPr>
          <p:cNvPr id="2346" name="Google Shape;2346;p130"/>
          <p:cNvCxnSpPr/>
          <p:nvPr/>
        </p:nvCxnSpPr>
        <p:spPr>
          <a:xfrm>
            <a:off x="1622982" y="3941975"/>
            <a:ext cx="1593129" cy="0"/>
          </a:xfrm>
          <a:prstGeom prst="straightConnector1">
            <a:avLst/>
          </a:prstGeom>
          <a:noFill/>
          <a:ln w="19050" cap="flat" cmpd="sng">
            <a:solidFill>
              <a:srgbClr val="626EF6"/>
            </a:solidFill>
            <a:prstDash val="solid"/>
            <a:round/>
            <a:headEnd type="none" w="sm" len="sm"/>
            <a:tailEnd type="triangle" w="med" len="med"/>
          </a:ln>
        </p:spPr>
      </p:cxnSp>
      <p:sp>
        <p:nvSpPr>
          <p:cNvPr id="2347" name="Google Shape;2347;p130"/>
          <p:cNvSpPr txBox="1"/>
          <p:nvPr/>
        </p:nvSpPr>
        <p:spPr>
          <a:xfrm>
            <a:off x="3216111" y="3788086"/>
            <a:ext cx="23984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1998 2</a:t>
            </a:r>
            <a:r>
              <a:rPr lang="en" sz="1400" b="0" i="0" u="none" strike="noStrike" cap="none" baseline="30000">
                <a:solidFill>
                  <a:srgbClr val="000000"/>
                </a:solidFill>
                <a:latin typeface="Arial"/>
                <a:ea typeface="Arial"/>
                <a:cs typeface="Arial"/>
                <a:sym typeface="Arial"/>
              </a:rPr>
              <a:t>nd</a:t>
            </a:r>
            <a:r>
              <a:rPr lang="en" sz="1400" b="0" i="0" u="none" strike="noStrike" cap="none">
                <a:solidFill>
                  <a:srgbClr val="000000"/>
                </a:solidFill>
                <a:latin typeface="Arial"/>
                <a:ea typeface="Arial"/>
                <a:cs typeface="Arial"/>
                <a:sym typeface="Arial"/>
              </a:rPr>
              <a:t> Quarter: 6.15 RUB</a:t>
            </a:r>
            <a:endParaRPr sz="1400" b="0" i="0" u="none" strike="noStrike" cap="none">
              <a:solidFill>
                <a:srgbClr val="000000"/>
              </a:solidFill>
              <a:latin typeface="Arial"/>
              <a:ea typeface="Arial"/>
              <a:cs typeface="Arial"/>
              <a:sym typeface="Arial"/>
            </a:endParaRPr>
          </a:p>
        </p:txBody>
      </p:sp>
      <p:cxnSp>
        <p:nvCxnSpPr>
          <p:cNvPr id="2348" name="Google Shape;2348;p130"/>
          <p:cNvCxnSpPr/>
          <p:nvPr/>
        </p:nvCxnSpPr>
        <p:spPr>
          <a:xfrm>
            <a:off x="1622982" y="3709691"/>
            <a:ext cx="1663771" cy="0"/>
          </a:xfrm>
          <a:prstGeom prst="straightConnector1">
            <a:avLst/>
          </a:prstGeom>
          <a:noFill/>
          <a:ln w="19050" cap="flat" cmpd="sng">
            <a:solidFill>
              <a:srgbClr val="626EF6"/>
            </a:solidFill>
            <a:prstDash val="solid"/>
            <a:round/>
            <a:headEnd type="none" w="sm" len="sm"/>
            <a:tailEnd type="triangle" w="med" len="med"/>
          </a:ln>
        </p:spPr>
      </p:cxnSp>
      <p:sp>
        <p:nvSpPr>
          <p:cNvPr id="2349" name="Google Shape;2349;p130"/>
          <p:cNvSpPr txBox="1"/>
          <p:nvPr/>
        </p:nvSpPr>
        <p:spPr>
          <a:xfrm>
            <a:off x="3216111" y="3539929"/>
            <a:ext cx="23711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1998 3</a:t>
            </a:r>
            <a:r>
              <a:rPr lang="en" sz="1400" b="0" i="0" u="none" strike="noStrike" cap="none" baseline="30000">
                <a:solidFill>
                  <a:srgbClr val="000000"/>
                </a:solidFill>
                <a:latin typeface="Arial"/>
                <a:ea typeface="Arial"/>
                <a:cs typeface="Arial"/>
                <a:sym typeface="Arial"/>
              </a:rPr>
              <a:t>rd</a:t>
            </a:r>
            <a:r>
              <a:rPr lang="en" sz="1400" b="0" i="0" u="none" strike="noStrike" cap="none">
                <a:solidFill>
                  <a:srgbClr val="000000"/>
                </a:solidFill>
                <a:latin typeface="Arial"/>
                <a:ea typeface="Arial"/>
                <a:cs typeface="Arial"/>
                <a:sym typeface="Arial"/>
              </a:rPr>
              <a:t> Quarter: 9.12 RUB</a:t>
            </a:r>
            <a:endParaRPr sz="1400" b="0" i="0" u="none" strike="noStrike" cap="none">
              <a:solidFill>
                <a:srgbClr val="000000"/>
              </a:solidFill>
              <a:latin typeface="Arial"/>
              <a:ea typeface="Arial"/>
              <a:cs typeface="Arial"/>
              <a:sym typeface="Arial"/>
            </a:endParaRPr>
          </a:p>
        </p:txBody>
      </p:sp>
      <p:cxnSp>
        <p:nvCxnSpPr>
          <p:cNvPr id="2350" name="Google Shape;2350;p130"/>
          <p:cNvCxnSpPr/>
          <p:nvPr/>
        </p:nvCxnSpPr>
        <p:spPr>
          <a:xfrm>
            <a:off x="1696767" y="3539929"/>
            <a:ext cx="4034730" cy="0"/>
          </a:xfrm>
          <a:prstGeom prst="straightConnector1">
            <a:avLst/>
          </a:prstGeom>
          <a:noFill/>
          <a:ln w="19050" cap="flat" cmpd="sng">
            <a:solidFill>
              <a:srgbClr val="626EF6"/>
            </a:solidFill>
            <a:prstDash val="solid"/>
            <a:round/>
            <a:headEnd type="none" w="sm" len="sm"/>
            <a:tailEnd type="triangle" w="med" len="med"/>
          </a:ln>
        </p:spPr>
      </p:cxnSp>
      <p:sp>
        <p:nvSpPr>
          <p:cNvPr id="2351" name="Google Shape;2351;p130"/>
          <p:cNvSpPr txBox="1"/>
          <p:nvPr/>
        </p:nvSpPr>
        <p:spPr>
          <a:xfrm>
            <a:off x="5769477" y="3417134"/>
            <a:ext cx="24641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1998 4</a:t>
            </a:r>
            <a:r>
              <a:rPr lang="en" sz="1400" b="0" i="0" u="none" strike="noStrike" cap="none" baseline="30000">
                <a:solidFill>
                  <a:srgbClr val="000000"/>
                </a:solidFill>
                <a:latin typeface="Arial"/>
                <a:ea typeface="Arial"/>
                <a:cs typeface="Arial"/>
                <a:sym typeface="Arial"/>
              </a:rPr>
              <a:t>th</a:t>
            </a:r>
            <a:r>
              <a:rPr lang="en" sz="1400" b="0" i="0" u="none" strike="noStrike" cap="none">
                <a:solidFill>
                  <a:srgbClr val="000000"/>
                </a:solidFill>
                <a:latin typeface="Arial"/>
                <a:ea typeface="Arial"/>
                <a:cs typeface="Arial"/>
                <a:sym typeface="Arial"/>
              </a:rPr>
              <a:t> Quarter: 17.44 RUB</a:t>
            </a:r>
            <a:endParaRPr sz="1400" b="0" i="0" u="none" strike="noStrike" cap="none">
              <a:solidFill>
                <a:srgbClr val="000000"/>
              </a:solidFill>
              <a:latin typeface="Arial"/>
              <a:ea typeface="Arial"/>
              <a:cs typeface="Arial"/>
              <a:sym typeface="Arial"/>
            </a:endParaRPr>
          </a:p>
        </p:txBody>
      </p:sp>
      <p:cxnSp>
        <p:nvCxnSpPr>
          <p:cNvPr id="2352" name="Google Shape;2352;p130"/>
          <p:cNvCxnSpPr/>
          <p:nvPr/>
        </p:nvCxnSpPr>
        <p:spPr>
          <a:xfrm>
            <a:off x="1696767" y="3343617"/>
            <a:ext cx="1663771" cy="0"/>
          </a:xfrm>
          <a:prstGeom prst="straightConnector1">
            <a:avLst/>
          </a:prstGeom>
          <a:noFill/>
          <a:ln w="19050" cap="flat" cmpd="sng">
            <a:solidFill>
              <a:srgbClr val="626EF6"/>
            </a:solidFill>
            <a:prstDash val="solid"/>
            <a:round/>
            <a:headEnd type="none" w="sm" len="sm"/>
            <a:tailEnd type="triangle" w="med" len="med"/>
          </a:ln>
        </p:spPr>
      </p:cxnSp>
      <p:sp>
        <p:nvSpPr>
          <p:cNvPr id="2353" name="Google Shape;2353;p130"/>
          <p:cNvSpPr txBox="1"/>
          <p:nvPr/>
        </p:nvSpPr>
        <p:spPr>
          <a:xfrm>
            <a:off x="3286753" y="3189728"/>
            <a:ext cx="24561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1999 1</a:t>
            </a:r>
            <a:r>
              <a:rPr lang="en" sz="1400" b="0" i="0" u="none" strike="noStrike" cap="none" baseline="30000">
                <a:solidFill>
                  <a:srgbClr val="000000"/>
                </a:solidFill>
                <a:latin typeface="Arial"/>
                <a:ea typeface="Arial"/>
                <a:cs typeface="Arial"/>
                <a:sym typeface="Arial"/>
              </a:rPr>
              <a:t>st</a:t>
            </a:r>
            <a:r>
              <a:rPr lang="en" sz="1400" b="0" i="0" u="none" strike="noStrike" cap="none">
                <a:solidFill>
                  <a:srgbClr val="000000"/>
                </a:solidFill>
                <a:latin typeface="Arial"/>
                <a:ea typeface="Arial"/>
                <a:cs typeface="Arial"/>
                <a:sym typeface="Arial"/>
              </a:rPr>
              <a:t> Quarter: 22.88 RUB</a:t>
            </a:r>
            <a:endParaRPr sz="1400" b="0" i="0" u="none" strike="noStrike" cap="none">
              <a:solidFill>
                <a:srgbClr val="000000"/>
              </a:solidFill>
              <a:latin typeface="Arial"/>
              <a:ea typeface="Arial"/>
              <a:cs typeface="Arial"/>
              <a:sym typeface="Arial"/>
            </a:endParaRPr>
          </a:p>
        </p:txBody>
      </p:sp>
      <p:sp>
        <p:nvSpPr>
          <p:cNvPr id="2354" name="Google Shape;2354;p130"/>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1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Value Adding To EIU Reports</a:t>
            </a:r>
            <a:endParaRPr>
              <a:solidFill>
                <a:schemeClr val="accent2"/>
              </a:solidFill>
            </a:endParaRPr>
          </a:p>
        </p:txBody>
      </p:sp>
      <p:pic>
        <p:nvPicPr>
          <p:cNvPr id="2360" name="Google Shape;2360;p131" descr="The Economist Intelligence Unit (The EIU) - iG Publishing"/>
          <p:cNvPicPr preferRelativeResize="0"/>
          <p:nvPr/>
        </p:nvPicPr>
        <p:blipFill rotWithShape="1">
          <a:blip r:embed="rId3">
            <a:alphaModFix/>
          </a:blip>
          <a:srcRect/>
          <a:stretch/>
        </p:blipFill>
        <p:spPr>
          <a:xfrm>
            <a:off x="3023446" y="877556"/>
            <a:ext cx="3097107" cy="1548554"/>
          </a:xfrm>
          <a:prstGeom prst="rect">
            <a:avLst/>
          </a:prstGeom>
          <a:noFill/>
          <a:ln>
            <a:noFill/>
          </a:ln>
        </p:spPr>
      </p:pic>
      <p:pic>
        <p:nvPicPr>
          <p:cNvPr id="2361" name="Google Shape;2361;p131" descr="Machine learning free icon"/>
          <p:cNvPicPr preferRelativeResize="0"/>
          <p:nvPr/>
        </p:nvPicPr>
        <p:blipFill rotWithShape="1">
          <a:blip r:embed="rId4">
            <a:alphaModFix/>
          </a:blip>
          <a:srcRect/>
          <a:stretch/>
        </p:blipFill>
        <p:spPr>
          <a:xfrm>
            <a:off x="1362288" y="2315090"/>
            <a:ext cx="609600" cy="609600"/>
          </a:xfrm>
          <a:prstGeom prst="rect">
            <a:avLst/>
          </a:prstGeom>
          <a:noFill/>
          <a:ln>
            <a:noFill/>
          </a:ln>
        </p:spPr>
      </p:pic>
      <p:pic>
        <p:nvPicPr>
          <p:cNvPr id="2362" name="Google Shape;2362;p131" descr="Scale free icon"/>
          <p:cNvPicPr preferRelativeResize="0"/>
          <p:nvPr/>
        </p:nvPicPr>
        <p:blipFill rotWithShape="1">
          <a:blip r:embed="rId5">
            <a:alphaModFix/>
          </a:blip>
          <a:srcRect/>
          <a:stretch/>
        </p:blipFill>
        <p:spPr>
          <a:xfrm>
            <a:off x="1362288" y="3352039"/>
            <a:ext cx="609600" cy="609600"/>
          </a:xfrm>
          <a:prstGeom prst="rect">
            <a:avLst/>
          </a:prstGeom>
          <a:noFill/>
          <a:ln>
            <a:noFill/>
          </a:ln>
        </p:spPr>
      </p:pic>
      <p:sp>
        <p:nvSpPr>
          <p:cNvPr id="2363" name="Google Shape;2363;p131"/>
          <p:cNvSpPr txBox="1"/>
          <p:nvPr/>
        </p:nvSpPr>
        <p:spPr>
          <a:xfrm>
            <a:off x="2113238" y="2474250"/>
            <a:ext cx="7761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M PLUS Rounded 1c"/>
                <a:ea typeface="M PLUS Rounded 1c"/>
                <a:cs typeface="M PLUS Rounded 1c"/>
                <a:sym typeface="M PLUS Rounded 1c"/>
              </a:rPr>
              <a:t>CART</a:t>
            </a:r>
            <a:endParaRPr sz="1800" b="1" i="0" u="none" strike="noStrike" cap="none">
              <a:solidFill>
                <a:srgbClr val="000000"/>
              </a:solidFill>
              <a:latin typeface="M PLUS Rounded 1c"/>
              <a:ea typeface="M PLUS Rounded 1c"/>
              <a:cs typeface="M PLUS Rounded 1c"/>
              <a:sym typeface="M PLUS Rounded 1c"/>
            </a:endParaRPr>
          </a:p>
        </p:txBody>
      </p:sp>
      <p:sp>
        <p:nvSpPr>
          <p:cNvPr id="2364" name="Google Shape;2364;p131"/>
          <p:cNvSpPr/>
          <p:nvPr/>
        </p:nvSpPr>
        <p:spPr>
          <a:xfrm>
            <a:off x="2909891" y="2582419"/>
            <a:ext cx="1687398" cy="183112"/>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5" name="Google Shape;2365;p131"/>
          <p:cNvSpPr txBox="1"/>
          <p:nvPr/>
        </p:nvSpPr>
        <p:spPr>
          <a:xfrm>
            <a:off x="4572000" y="2489309"/>
            <a:ext cx="40302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M PLUS Rounded 1c"/>
                <a:ea typeface="M PLUS Rounded 1c"/>
                <a:cs typeface="M PLUS Rounded 1c"/>
                <a:sym typeface="M PLUS Rounded 1c"/>
              </a:rPr>
              <a:t>Predicting Future Exchange Rates</a:t>
            </a:r>
            <a:endParaRPr sz="1800" b="1" i="0" u="none" strike="noStrike" cap="none">
              <a:solidFill>
                <a:srgbClr val="000000"/>
              </a:solidFill>
              <a:latin typeface="M PLUS Rounded 1c"/>
              <a:ea typeface="M PLUS Rounded 1c"/>
              <a:cs typeface="M PLUS Rounded 1c"/>
              <a:sym typeface="M PLUS Rounded 1c"/>
            </a:endParaRPr>
          </a:p>
        </p:txBody>
      </p:sp>
      <p:sp>
        <p:nvSpPr>
          <p:cNvPr id="2366" name="Google Shape;2366;p131"/>
          <p:cNvSpPr txBox="1"/>
          <p:nvPr/>
        </p:nvSpPr>
        <p:spPr>
          <a:xfrm>
            <a:off x="2113237" y="3472173"/>
            <a:ext cx="7713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M PLUS Rounded 1c"/>
                <a:ea typeface="M PLUS Rounded 1c"/>
                <a:cs typeface="M PLUS Rounded 1c"/>
                <a:sym typeface="M PLUS Rounded 1c"/>
              </a:rPr>
              <a:t>Scale</a:t>
            </a:r>
            <a:endParaRPr sz="1800" b="1" i="0" u="none" strike="noStrike" cap="none">
              <a:solidFill>
                <a:srgbClr val="000000"/>
              </a:solidFill>
              <a:latin typeface="M PLUS Rounded 1c"/>
              <a:ea typeface="M PLUS Rounded 1c"/>
              <a:cs typeface="M PLUS Rounded 1c"/>
              <a:sym typeface="M PLUS Rounded 1c"/>
            </a:endParaRPr>
          </a:p>
        </p:txBody>
      </p:sp>
      <p:sp>
        <p:nvSpPr>
          <p:cNvPr id="2367" name="Google Shape;2367;p131"/>
          <p:cNvSpPr/>
          <p:nvPr/>
        </p:nvSpPr>
        <p:spPr>
          <a:xfrm>
            <a:off x="2884602" y="3565283"/>
            <a:ext cx="1687398" cy="183112"/>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8" name="Google Shape;2368;p131"/>
          <p:cNvSpPr txBox="1"/>
          <p:nvPr/>
        </p:nvSpPr>
        <p:spPr>
          <a:xfrm>
            <a:off x="4627176" y="3355118"/>
            <a:ext cx="403027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M PLUS Rounded 1c"/>
                <a:ea typeface="M PLUS Rounded 1c"/>
                <a:cs typeface="M PLUS Rounded 1c"/>
                <a:sym typeface="M PLUS Rounded 1c"/>
              </a:rPr>
              <a:t>Future stability using the predicted exchange rates</a:t>
            </a:r>
            <a:endParaRPr sz="1800" b="1" i="0" u="none" strike="noStrike" cap="none">
              <a:solidFill>
                <a:srgbClr val="000000"/>
              </a:solidFill>
              <a:latin typeface="M PLUS Rounded 1c"/>
              <a:ea typeface="M PLUS Rounded 1c"/>
              <a:cs typeface="M PLUS Rounded 1c"/>
              <a:sym typeface="M PLUS Rounded 1c"/>
            </a:endParaRPr>
          </a:p>
        </p:txBody>
      </p:sp>
      <p:sp>
        <p:nvSpPr>
          <p:cNvPr id="2369" name="Google Shape;2369;p131"/>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1"/>
                                        </p:tgtEl>
                                        <p:attrNameLst>
                                          <p:attrName>style.visibility</p:attrName>
                                        </p:attrNameLst>
                                      </p:cBhvr>
                                      <p:to>
                                        <p:strVal val="visible"/>
                                      </p:to>
                                    </p:set>
                                    <p:animEffect transition="in" filter="fade">
                                      <p:cBhvr>
                                        <p:cTn id="7" dur="500"/>
                                        <p:tgtEl>
                                          <p:spTgt spid="2361"/>
                                        </p:tgtEl>
                                      </p:cBhvr>
                                    </p:animEffect>
                                  </p:childTnLst>
                                </p:cTn>
                              </p:par>
                              <p:par>
                                <p:cTn id="8" presetID="10" presetClass="entr" presetSubtype="0" fill="hold" nodeType="withEffect">
                                  <p:stCondLst>
                                    <p:cond delay="0"/>
                                  </p:stCondLst>
                                  <p:childTnLst>
                                    <p:set>
                                      <p:cBhvr>
                                        <p:cTn id="9" dur="1" fill="hold">
                                          <p:stCondLst>
                                            <p:cond delay="0"/>
                                          </p:stCondLst>
                                        </p:cTn>
                                        <p:tgtEl>
                                          <p:spTgt spid="2363"/>
                                        </p:tgtEl>
                                        <p:attrNameLst>
                                          <p:attrName>style.visibility</p:attrName>
                                        </p:attrNameLst>
                                      </p:cBhvr>
                                      <p:to>
                                        <p:strVal val="visible"/>
                                      </p:to>
                                    </p:set>
                                    <p:animEffect transition="in" filter="fade">
                                      <p:cBhvr>
                                        <p:cTn id="10" dur="500"/>
                                        <p:tgtEl>
                                          <p:spTgt spid="2363"/>
                                        </p:tgtEl>
                                      </p:cBhvr>
                                    </p:animEffect>
                                  </p:childTnLst>
                                </p:cTn>
                              </p:par>
                              <p:par>
                                <p:cTn id="11" presetID="10" presetClass="entr" presetSubtype="0" fill="hold" nodeType="withEffect">
                                  <p:stCondLst>
                                    <p:cond delay="0"/>
                                  </p:stCondLst>
                                  <p:childTnLst>
                                    <p:set>
                                      <p:cBhvr>
                                        <p:cTn id="12" dur="1" fill="hold">
                                          <p:stCondLst>
                                            <p:cond delay="0"/>
                                          </p:stCondLst>
                                        </p:cTn>
                                        <p:tgtEl>
                                          <p:spTgt spid="2364"/>
                                        </p:tgtEl>
                                        <p:attrNameLst>
                                          <p:attrName>style.visibility</p:attrName>
                                        </p:attrNameLst>
                                      </p:cBhvr>
                                      <p:to>
                                        <p:strVal val="visible"/>
                                      </p:to>
                                    </p:set>
                                    <p:animEffect transition="in" filter="fade">
                                      <p:cBhvr>
                                        <p:cTn id="13" dur="500"/>
                                        <p:tgtEl>
                                          <p:spTgt spid="2364"/>
                                        </p:tgtEl>
                                      </p:cBhvr>
                                    </p:animEffect>
                                  </p:childTnLst>
                                </p:cTn>
                              </p:par>
                              <p:par>
                                <p:cTn id="14" presetID="10" presetClass="entr" presetSubtype="0" fill="hold" nodeType="withEffect">
                                  <p:stCondLst>
                                    <p:cond delay="0"/>
                                  </p:stCondLst>
                                  <p:childTnLst>
                                    <p:set>
                                      <p:cBhvr>
                                        <p:cTn id="15" dur="1" fill="hold">
                                          <p:stCondLst>
                                            <p:cond delay="0"/>
                                          </p:stCondLst>
                                        </p:cTn>
                                        <p:tgtEl>
                                          <p:spTgt spid="2365"/>
                                        </p:tgtEl>
                                        <p:attrNameLst>
                                          <p:attrName>style.visibility</p:attrName>
                                        </p:attrNameLst>
                                      </p:cBhvr>
                                      <p:to>
                                        <p:strVal val="visible"/>
                                      </p:to>
                                    </p:set>
                                    <p:animEffect transition="in" filter="fade">
                                      <p:cBhvr>
                                        <p:cTn id="16" dur="500"/>
                                        <p:tgtEl>
                                          <p:spTgt spid="2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62"/>
                                        </p:tgtEl>
                                        <p:attrNameLst>
                                          <p:attrName>style.visibility</p:attrName>
                                        </p:attrNameLst>
                                      </p:cBhvr>
                                      <p:to>
                                        <p:strVal val="visible"/>
                                      </p:to>
                                    </p:set>
                                    <p:animEffect transition="in" filter="fade">
                                      <p:cBhvr>
                                        <p:cTn id="21" dur="500"/>
                                        <p:tgtEl>
                                          <p:spTgt spid="2362"/>
                                        </p:tgtEl>
                                      </p:cBhvr>
                                    </p:animEffect>
                                  </p:childTnLst>
                                </p:cTn>
                              </p:par>
                              <p:par>
                                <p:cTn id="22" presetID="10" presetClass="entr" presetSubtype="0" fill="hold" nodeType="withEffect">
                                  <p:stCondLst>
                                    <p:cond delay="0"/>
                                  </p:stCondLst>
                                  <p:childTnLst>
                                    <p:set>
                                      <p:cBhvr>
                                        <p:cTn id="23" dur="1" fill="hold">
                                          <p:stCondLst>
                                            <p:cond delay="0"/>
                                          </p:stCondLst>
                                        </p:cTn>
                                        <p:tgtEl>
                                          <p:spTgt spid="2366"/>
                                        </p:tgtEl>
                                        <p:attrNameLst>
                                          <p:attrName>style.visibility</p:attrName>
                                        </p:attrNameLst>
                                      </p:cBhvr>
                                      <p:to>
                                        <p:strVal val="visible"/>
                                      </p:to>
                                    </p:set>
                                    <p:animEffect transition="in" filter="fade">
                                      <p:cBhvr>
                                        <p:cTn id="24" dur="500"/>
                                        <p:tgtEl>
                                          <p:spTgt spid="2366"/>
                                        </p:tgtEl>
                                      </p:cBhvr>
                                    </p:animEffect>
                                  </p:childTnLst>
                                </p:cTn>
                              </p:par>
                              <p:par>
                                <p:cTn id="25" presetID="10" presetClass="entr" presetSubtype="0" fill="hold" nodeType="withEffect">
                                  <p:stCondLst>
                                    <p:cond delay="0"/>
                                  </p:stCondLst>
                                  <p:childTnLst>
                                    <p:set>
                                      <p:cBhvr>
                                        <p:cTn id="26" dur="1" fill="hold">
                                          <p:stCondLst>
                                            <p:cond delay="0"/>
                                          </p:stCondLst>
                                        </p:cTn>
                                        <p:tgtEl>
                                          <p:spTgt spid="2367"/>
                                        </p:tgtEl>
                                        <p:attrNameLst>
                                          <p:attrName>style.visibility</p:attrName>
                                        </p:attrNameLst>
                                      </p:cBhvr>
                                      <p:to>
                                        <p:strVal val="visible"/>
                                      </p:to>
                                    </p:set>
                                    <p:animEffect transition="in" filter="fade">
                                      <p:cBhvr>
                                        <p:cTn id="27" dur="500"/>
                                        <p:tgtEl>
                                          <p:spTgt spid="2367"/>
                                        </p:tgtEl>
                                      </p:cBhvr>
                                    </p:animEffect>
                                  </p:childTnLst>
                                </p:cTn>
                              </p:par>
                              <p:par>
                                <p:cTn id="28" presetID="10" presetClass="entr" presetSubtype="0" fill="hold" nodeType="withEffect">
                                  <p:stCondLst>
                                    <p:cond delay="0"/>
                                  </p:stCondLst>
                                  <p:childTnLst>
                                    <p:set>
                                      <p:cBhvr>
                                        <p:cTn id="29" dur="1" fill="hold">
                                          <p:stCondLst>
                                            <p:cond delay="0"/>
                                          </p:stCondLst>
                                        </p:cTn>
                                        <p:tgtEl>
                                          <p:spTgt spid="2368"/>
                                        </p:tgtEl>
                                        <p:attrNameLst>
                                          <p:attrName>style.visibility</p:attrName>
                                        </p:attrNameLst>
                                      </p:cBhvr>
                                      <p:to>
                                        <p:strVal val="visible"/>
                                      </p:to>
                                    </p:set>
                                    <p:animEffect transition="in" filter="fade">
                                      <p:cBhvr>
                                        <p:cTn id="30" dur="500"/>
                                        <p:tgtEl>
                                          <p:spTgt spid="2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1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Value Adding To EIU Reports</a:t>
            </a:r>
            <a:endParaRPr>
              <a:solidFill>
                <a:schemeClr val="accent2"/>
              </a:solidFill>
            </a:endParaRPr>
          </a:p>
        </p:txBody>
      </p:sp>
      <p:pic>
        <p:nvPicPr>
          <p:cNvPr id="2375" name="Google Shape;2375;p132" descr="The Economist Intelligence Unit (The EIU) - iG Publishing"/>
          <p:cNvPicPr preferRelativeResize="0"/>
          <p:nvPr/>
        </p:nvPicPr>
        <p:blipFill rotWithShape="1">
          <a:blip r:embed="rId3">
            <a:alphaModFix/>
          </a:blip>
          <a:srcRect/>
          <a:stretch/>
        </p:blipFill>
        <p:spPr>
          <a:xfrm>
            <a:off x="3023446" y="877556"/>
            <a:ext cx="3097107" cy="1548554"/>
          </a:xfrm>
          <a:prstGeom prst="rect">
            <a:avLst/>
          </a:prstGeom>
          <a:noFill/>
          <a:ln>
            <a:noFill/>
          </a:ln>
        </p:spPr>
      </p:pic>
      <p:pic>
        <p:nvPicPr>
          <p:cNvPr id="2376" name="Google Shape;2376;p132" descr="EIU Country Reports"/>
          <p:cNvPicPr preferRelativeResize="0"/>
          <p:nvPr/>
        </p:nvPicPr>
        <p:blipFill rotWithShape="1">
          <a:blip r:embed="rId4">
            <a:alphaModFix/>
          </a:blip>
          <a:srcRect/>
          <a:stretch/>
        </p:blipFill>
        <p:spPr>
          <a:xfrm>
            <a:off x="4954934" y="2426110"/>
            <a:ext cx="3469065" cy="2168165"/>
          </a:xfrm>
          <a:prstGeom prst="rect">
            <a:avLst/>
          </a:prstGeom>
          <a:noFill/>
          <a:ln>
            <a:noFill/>
          </a:ln>
        </p:spPr>
      </p:pic>
      <p:sp>
        <p:nvSpPr>
          <p:cNvPr id="2377" name="Google Shape;2377;p132"/>
          <p:cNvSpPr txBox="1"/>
          <p:nvPr/>
        </p:nvSpPr>
        <p:spPr>
          <a:xfrm>
            <a:off x="711810" y="3310137"/>
            <a:ext cx="31870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M PLUS Rounded 1c"/>
                <a:ea typeface="M PLUS Rounded 1c"/>
                <a:cs typeface="M PLUS Rounded 1c"/>
                <a:sym typeface="M PLUS Rounded 1c"/>
              </a:rPr>
              <a:t>Exchange Rate Stability</a:t>
            </a:r>
            <a:endParaRPr sz="2000" b="1" i="0" u="none" strike="noStrike" cap="none">
              <a:solidFill>
                <a:srgbClr val="000000"/>
              </a:solidFill>
              <a:latin typeface="M PLUS Rounded 1c"/>
              <a:ea typeface="M PLUS Rounded 1c"/>
              <a:cs typeface="M PLUS Rounded 1c"/>
              <a:sym typeface="M PLUS Rounded 1c"/>
            </a:endParaRPr>
          </a:p>
        </p:txBody>
      </p:sp>
      <p:sp>
        <p:nvSpPr>
          <p:cNvPr id="2378" name="Google Shape;2378;p132"/>
          <p:cNvSpPr txBox="1"/>
          <p:nvPr/>
        </p:nvSpPr>
        <p:spPr>
          <a:xfrm>
            <a:off x="5782006" y="2087556"/>
            <a:ext cx="181492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a:solidFill>
                  <a:srgbClr val="000000"/>
                </a:solidFill>
                <a:latin typeface="M PLUS Rounded 1c"/>
                <a:ea typeface="M PLUS Rounded 1c"/>
                <a:cs typeface="M PLUS Rounded 1c"/>
                <a:sym typeface="M PLUS Rounded 1c"/>
              </a:rPr>
              <a:t>Country reports</a:t>
            </a:r>
            <a:endParaRPr sz="1600" b="1" i="0" u="none" strike="noStrike" cap="none">
              <a:solidFill>
                <a:srgbClr val="000000"/>
              </a:solidFill>
              <a:latin typeface="M PLUS Rounded 1c"/>
              <a:ea typeface="M PLUS Rounded 1c"/>
              <a:cs typeface="M PLUS Rounded 1c"/>
              <a:sym typeface="M PLUS Rounded 1c"/>
            </a:endParaRPr>
          </a:p>
        </p:txBody>
      </p:sp>
      <p:cxnSp>
        <p:nvCxnSpPr>
          <p:cNvPr id="2379" name="Google Shape;2379;p132"/>
          <p:cNvCxnSpPr>
            <a:stCxn id="2377" idx="3"/>
            <a:endCxn id="2376" idx="1"/>
          </p:cNvCxnSpPr>
          <p:nvPr/>
        </p:nvCxnSpPr>
        <p:spPr>
          <a:xfrm>
            <a:off x="3898901" y="3510192"/>
            <a:ext cx="1056000" cy="0"/>
          </a:xfrm>
          <a:prstGeom prst="straightConnector1">
            <a:avLst/>
          </a:prstGeom>
          <a:noFill/>
          <a:ln w="38100" cap="flat" cmpd="sng">
            <a:solidFill>
              <a:schemeClr val="dk1"/>
            </a:solidFill>
            <a:prstDash val="solid"/>
            <a:round/>
            <a:headEnd type="none" w="sm" len="sm"/>
            <a:tailEnd type="triangle" w="med" len="med"/>
          </a:ln>
        </p:spPr>
      </p:cxnSp>
      <p:sp>
        <p:nvSpPr>
          <p:cNvPr id="2380" name="Google Shape;2380;p132"/>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3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Conclusions</a:t>
            </a:r>
            <a:endParaRPr>
              <a:solidFill>
                <a:schemeClr val="accent2"/>
              </a:solidFill>
            </a:endParaRPr>
          </a:p>
        </p:txBody>
      </p:sp>
      <p:sp>
        <p:nvSpPr>
          <p:cNvPr id="2387" name="Google Shape;2387;p133"/>
          <p:cNvSpPr txBox="1">
            <a:spLocks noGrp="1"/>
          </p:cNvSpPr>
          <p:nvPr>
            <p:ph type="body" idx="1"/>
          </p:nvPr>
        </p:nvSpPr>
        <p:spPr>
          <a:xfrm>
            <a:off x="719999" y="2008239"/>
            <a:ext cx="5157900" cy="24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t>Challenges Regarding Assumptions made:</a:t>
            </a:r>
            <a:endParaRPr/>
          </a:p>
          <a:p>
            <a:pPr marL="342900" lvl="0" indent="-342900" algn="l" rtl="0">
              <a:lnSpc>
                <a:spcPct val="100000"/>
              </a:lnSpc>
              <a:spcBef>
                <a:spcPts val="0"/>
              </a:spcBef>
              <a:spcAft>
                <a:spcPts val="0"/>
              </a:spcAft>
              <a:buClr>
                <a:schemeClr val="dk1"/>
              </a:buClr>
              <a:buSzPts val="1100"/>
              <a:buFont typeface="Arial"/>
              <a:buAutoNum type="arabicPeriod"/>
            </a:pPr>
            <a:r>
              <a:rPr lang="en" b="1"/>
              <a:t>Dependent on the accuracy of EIU prediction of the selected independent variables</a:t>
            </a:r>
            <a:endParaRPr/>
          </a:p>
          <a:p>
            <a:pPr marL="342900" lvl="0" indent="-342900" algn="l" rtl="0">
              <a:lnSpc>
                <a:spcPct val="100000"/>
              </a:lnSpc>
              <a:spcBef>
                <a:spcPts val="0"/>
              </a:spcBef>
              <a:spcAft>
                <a:spcPts val="0"/>
              </a:spcAft>
              <a:buClr>
                <a:schemeClr val="dk1"/>
              </a:buClr>
              <a:buSzPts val="1100"/>
              <a:buFont typeface="Arial"/>
              <a:buAutoNum type="arabicPeriod"/>
            </a:pPr>
            <a:r>
              <a:rPr lang="en" b="1"/>
              <a:t>Independent variables inserted in our CART models may not be the only major variables that affect the exchange rate.</a:t>
            </a:r>
            <a:endParaRPr b="1"/>
          </a:p>
          <a:p>
            <a:pPr marL="0" lvl="0" indent="0" algn="l" rtl="0">
              <a:lnSpc>
                <a:spcPct val="100000"/>
              </a:lnSpc>
              <a:spcBef>
                <a:spcPts val="0"/>
              </a:spcBef>
              <a:spcAft>
                <a:spcPts val="0"/>
              </a:spcAft>
              <a:buSzPts val="1200"/>
              <a:buNone/>
            </a:pPr>
            <a:endParaRPr b="1"/>
          </a:p>
        </p:txBody>
      </p:sp>
      <p:pic>
        <p:nvPicPr>
          <p:cNvPr id="2386" name="Google Shape;2386;p133" descr="The Economist Intelligence Unit (The EIU) - iG Publishing"/>
          <p:cNvPicPr preferRelativeResize="0"/>
          <p:nvPr/>
        </p:nvPicPr>
        <p:blipFill rotWithShape="1">
          <a:blip r:embed="rId3">
            <a:alphaModFix/>
          </a:blip>
          <a:srcRect/>
          <a:stretch/>
        </p:blipFill>
        <p:spPr>
          <a:xfrm>
            <a:off x="3023446" y="877556"/>
            <a:ext cx="3097107" cy="1548554"/>
          </a:xfrm>
          <a:prstGeom prst="rect">
            <a:avLst/>
          </a:prstGeom>
          <a:noFill/>
          <a:ln>
            <a:noFill/>
          </a:ln>
        </p:spPr>
      </p:pic>
      <p:pic>
        <p:nvPicPr>
          <p:cNvPr id="2388" name="Google Shape;2388;p133"/>
          <p:cNvPicPr preferRelativeResize="0"/>
          <p:nvPr/>
        </p:nvPicPr>
        <p:blipFill rotWithShape="1">
          <a:blip r:embed="rId4">
            <a:alphaModFix/>
          </a:blip>
          <a:srcRect/>
          <a:stretch/>
        </p:blipFill>
        <p:spPr>
          <a:xfrm>
            <a:off x="5789225" y="2038839"/>
            <a:ext cx="2966104" cy="1979349"/>
          </a:xfrm>
          <a:prstGeom prst="rect">
            <a:avLst/>
          </a:prstGeom>
          <a:noFill/>
          <a:ln>
            <a:noFill/>
          </a:ln>
        </p:spPr>
      </p:pic>
      <p:sp>
        <p:nvSpPr>
          <p:cNvPr id="2389" name="Google Shape;2389;p133"/>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34"/>
          <p:cNvSpPr txBox="1">
            <a:spLocks noGrp="1"/>
          </p:cNvSpPr>
          <p:nvPr>
            <p:ph type="title"/>
          </p:nvPr>
        </p:nvSpPr>
        <p:spPr>
          <a:xfrm>
            <a:off x="3358550" y="2484670"/>
            <a:ext cx="4977000" cy="82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a:t>Conclusion</a:t>
            </a:r>
            <a:endParaRPr/>
          </a:p>
        </p:txBody>
      </p:sp>
      <p:pic>
        <p:nvPicPr>
          <p:cNvPr id="2395" name="Google Shape;2395;p134"/>
          <p:cNvPicPr preferRelativeResize="0"/>
          <p:nvPr/>
        </p:nvPicPr>
        <p:blipFill rotWithShape="1">
          <a:blip r:embed="rId3">
            <a:alphaModFix/>
          </a:blip>
          <a:srcRect l="22802" t="1613" r="22802" b="1691"/>
          <a:stretch/>
        </p:blipFill>
        <p:spPr>
          <a:xfrm>
            <a:off x="808450" y="1905275"/>
            <a:ext cx="2210400" cy="2210400"/>
          </a:xfrm>
          <a:prstGeom prst="ellipse">
            <a:avLst/>
          </a:prstGeom>
          <a:noFill/>
          <a:ln w="114300" cap="flat" cmpd="sng">
            <a:solidFill>
              <a:schemeClr val="lt1"/>
            </a:solidFill>
            <a:prstDash val="solid"/>
            <a:round/>
            <a:headEnd type="none" w="sm" len="sm"/>
            <a:tailEnd type="none" w="sm" len="sm"/>
          </a:ln>
        </p:spPr>
      </p:pic>
      <p:sp>
        <p:nvSpPr>
          <p:cNvPr id="2396" name="Google Shape;2396;p134"/>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7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sp>
        <p:nvSpPr>
          <p:cNvPr id="1423" name="Google Shape;1423;p76"/>
          <p:cNvSpPr txBox="1">
            <a:spLocks noGrp="1"/>
          </p:cNvSpPr>
          <p:nvPr>
            <p:ph type="body" idx="1"/>
          </p:nvPr>
        </p:nvSpPr>
        <p:spPr>
          <a:xfrm>
            <a:off x="3986100" y="1974750"/>
            <a:ext cx="5157900" cy="248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Lexend Deca"/>
                <a:ea typeface="Lexend Deca"/>
                <a:cs typeface="Lexend Deca"/>
                <a:sym typeface="Lexend Deca"/>
              </a:rPr>
              <a:t>Difference between EIU traditional methods and our machine:</a:t>
            </a:r>
            <a:endParaRPr/>
          </a:p>
          <a:p>
            <a:pPr marL="0" lvl="0" indent="0" algn="l" rtl="0">
              <a:lnSpc>
                <a:spcPct val="100000"/>
              </a:lnSpc>
              <a:spcBef>
                <a:spcPts val="0"/>
              </a:spcBef>
              <a:spcAft>
                <a:spcPts val="0"/>
              </a:spcAft>
              <a:buClr>
                <a:schemeClr val="dk1"/>
              </a:buClr>
              <a:buSzPts val="1100"/>
              <a:buFont typeface="Arial"/>
              <a:buNone/>
            </a:pPr>
            <a:r>
              <a:rPr lang="en">
                <a:latin typeface="Lexend Deca"/>
                <a:ea typeface="Lexend Deca"/>
                <a:cs typeface="Lexend Deca"/>
                <a:sym typeface="Lexend Deca"/>
              </a:rPr>
              <a:t>Currently most of EIU data are derived from expert opinions who study the market VS automated studying of all available past data to create a model for future values to be determined on</a:t>
            </a:r>
            <a:endParaRPr>
              <a:latin typeface="Lexend Deca"/>
              <a:ea typeface="Lexend Deca"/>
              <a:cs typeface="Lexend Deca"/>
              <a:sym typeface="Lexend Deca"/>
            </a:endParaRPr>
          </a:p>
          <a:p>
            <a:pPr marL="0" lvl="0" indent="0" algn="l" rtl="0">
              <a:lnSpc>
                <a:spcPct val="100000"/>
              </a:lnSpc>
              <a:spcBef>
                <a:spcPts val="0"/>
              </a:spcBef>
              <a:spcAft>
                <a:spcPts val="0"/>
              </a:spcAft>
              <a:buSzPts val="1200"/>
              <a:buNone/>
            </a:pPr>
            <a:endParaRPr/>
          </a:p>
        </p:txBody>
      </p:sp>
      <p:sp>
        <p:nvSpPr>
          <p:cNvPr id="1420" name="Google Shape;1420;p76"/>
          <p:cNvSpPr txBox="1"/>
          <p:nvPr/>
        </p:nvSpPr>
        <p:spPr>
          <a:xfrm>
            <a:off x="2698878" y="1233494"/>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1.Why use Machine Learning?</a:t>
            </a:r>
            <a:endParaRPr/>
          </a:p>
        </p:txBody>
      </p:sp>
      <p:sp>
        <p:nvSpPr>
          <p:cNvPr id="1421" name="Google Shape;1421;p76"/>
          <p:cNvSpPr txBox="1"/>
          <p:nvPr/>
        </p:nvSpPr>
        <p:spPr>
          <a:xfrm>
            <a:off x="720000" y="3219450"/>
            <a:ext cx="23034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22" name="Google Shape;1422;p76" descr="AI &amp; Machine Learning: Humans Have a Lot to Learn, Part 2 | Velocity Global"/>
          <p:cNvPicPr preferRelativeResize="0"/>
          <p:nvPr/>
        </p:nvPicPr>
        <p:blipFill rotWithShape="1">
          <a:blip r:embed="rId3">
            <a:alphaModFix/>
          </a:blip>
          <a:srcRect/>
          <a:stretch/>
        </p:blipFill>
        <p:spPr>
          <a:xfrm>
            <a:off x="720000" y="2291492"/>
            <a:ext cx="2962275" cy="1552575"/>
          </a:xfrm>
          <a:prstGeom prst="rect">
            <a:avLst/>
          </a:prstGeom>
          <a:noFill/>
          <a:ln>
            <a:noFill/>
          </a:ln>
        </p:spPr>
      </p:pic>
      <p:sp>
        <p:nvSpPr>
          <p:cNvPr id="1424" name="Google Shape;1424;p76"/>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sp>
        <p:nvSpPr>
          <p:cNvPr id="1430" name="Google Shape;1430;p77"/>
          <p:cNvSpPr txBox="1"/>
          <p:nvPr/>
        </p:nvSpPr>
        <p:spPr>
          <a:xfrm>
            <a:off x="2698878" y="1233494"/>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1.Why use Machine Learning?</a:t>
            </a:r>
            <a:endParaRPr/>
          </a:p>
        </p:txBody>
      </p:sp>
      <p:sp>
        <p:nvSpPr>
          <p:cNvPr id="1431" name="Google Shape;1431;p77"/>
          <p:cNvSpPr txBox="1"/>
          <p:nvPr/>
        </p:nvSpPr>
        <p:spPr>
          <a:xfrm>
            <a:off x="720000" y="3219450"/>
            <a:ext cx="23034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2" name="Google Shape;1432;p77"/>
          <p:cNvSpPr txBox="1"/>
          <p:nvPr/>
        </p:nvSpPr>
        <p:spPr>
          <a:xfrm>
            <a:off x="5826044" y="2114550"/>
            <a:ext cx="2044740" cy="696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4800" b="0" i="0" u="none" strike="noStrike" cap="none">
                <a:solidFill>
                  <a:srgbClr val="000000"/>
                </a:solidFill>
                <a:latin typeface="Lexend Deca"/>
                <a:ea typeface="Lexend Deca"/>
                <a:cs typeface="Lexend Deca"/>
                <a:sym typeface="Lexend Deca"/>
              </a:rPr>
              <a:t>8 man</a:t>
            </a:r>
            <a:endParaRPr/>
          </a:p>
        </p:txBody>
      </p:sp>
      <p:sp>
        <p:nvSpPr>
          <p:cNvPr id="1433" name="Google Shape;1433;p77"/>
          <p:cNvSpPr txBox="1"/>
          <p:nvPr/>
        </p:nvSpPr>
        <p:spPr>
          <a:xfrm>
            <a:off x="5629971" y="2610695"/>
            <a:ext cx="243688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chemeClr val="lt1"/>
                </a:solidFill>
                <a:highlight>
                  <a:srgbClr val="FF0000"/>
                </a:highlight>
                <a:latin typeface="Arial"/>
                <a:ea typeface="Arial"/>
                <a:cs typeface="Arial"/>
                <a:sym typeface="Arial"/>
              </a:rPr>
              <a:t>Data Science Team</a:t>
            </a:r>
            <a:endParaRPr/>
          </a:p>
        </p:txBody>
      </p:sp>
      <p:pic>
        <p:nvPicPr>
          <p:cNvPr id="1434" name="Google Shape;1434;p77" descr="Pluribus Labs: Read reviews and ask questions | Handshake"/>
          <p:cNvPicPr preferRelativeResize="0"/>
          <p:nvPr/>
        </p:nvPicPr>
        <p:blipFill rotWithShape="1">
          <a:blip r:embed="rId3">
            <a:alphaModFix/>
          </a:blip>
          <a:srcRect/>
          <a:stretch/>
        </p:blipFill>
        <p:spPr>
          <a:xfrm>
            <a:off x="838436" y="2114550"/>
            <a:ext cx="4257675" cy="914400"/>
          </a:xfrm>
          <a:prstGeom prst="rect">
            <a:avLst/>
          </a:prstGeom>
          <a:noFill/>
          <a:ln>
            <a:noFill/>
          </a:ln>
        </p:spPr>
      </p:pic>
      <p:sp>
        <p:nvSpPr>
          <p:cNvPr id="1435" name="Google Shape;1435;p77"/>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fade">
                                      <p:cBhvr>
                                        <p:cTn id="7" dur="500"/>
                                        <p:tgtEl>
                                          <p:spTgt spid="1432"/>
                                        </p:tgtEl>
                                      </p:cBhvr>
                                    </p:animEffect>
                                  </p:childTnLst>
                                </p:cTn>
                              </p:par>
                              <p:par>
                                <p:cTn id="8" presetID="10" presetClass="entr" presetSubtype="0" fill="hold" nodeType="withEffect">
                                  <p:stCondLst>
                                    <p:cond delay="0"/>
                                  </p:stCondLst>
                                  <p:childTnLst>
                                    <p:set>
                                      <p:cBhvr>
                                        <p:cTn id="9" dur="1" fill="hold">
                                          <p:stCondLst>
                                            <p:cond delay="0"/>
                                          </p:stCondLst>
                                        </p:cTn>
                                        <p:tgtEl>
                                          <p:spTgt spid="1433"/>
                                        </p:tgtEl>
                                        <p:attrNameLst>
                                          <p:attrName>style.visibility</p:attrName>
                                        </p:attrNameLst>
                                      </p:cBhvr>
                                      <p:to>
                                        <p:strVal val="visible"/>
                                      </p:to>
                                    </p:set>
                                    <p:animEffect transition="in" filter="fade">
                                      <p:cBhvr>
                                        <p:cTn id="10" dur="5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accent2"/>
                </a:solidFill>
              </a:rPr>
              <a:t>Introduction</a:t>
            </a:r>
            <a:endParaRPr>
              <a:solidFill>
                <a:schemeClr val="accent2"/>
              </a:solidFill>
            </a:endParaRPr>
          </a:p>
        </p:txBody>
      </p:sp>
      <p:sp>
        <p:nvSpPr>
          <p:cNvPr id="1441" name="Google Shape;1441;p78"/>
          <p:cNvSpPr txBox="1"/>
          <p:nvPr/>
        </p:nvSpPr>
        <p:spPr>
          <a:xfrm>
            <a:off x="2698878" y="1244628"/>
            <a:ext cx="3746244"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 PLUS Rounded 1c"/>
                <a:ea typeface="M PLUS Rounded 1c"/>
                <a:cs typeface="M PLUS Rounded 1c"/>
                <a:sym typeface="M PLUS Rounded 1c"/>
              </a:rPr>
              <a:t>2.Why predict exchange rate?</a:t>
            </a:r>
            <a:endParaRPr/>
          </a:p>
        </p:txBody>
      </p:sp>
      <p:sp>
        <p:nvSpPr>
          <p:cNvPr id="1442" name="Google Shape;1442;p78"/>
          <p:cNvSpPr txBox="1"/>
          <p:nvPr/>
        </p:nvSpPr>
        <p:spPr>
          <a:xfrm>
            <a:off x="-1609543" y="3884531"/>
            <a:ext cx="23034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43" name="Google Shape;1443;p78" descr="Currency free icon"/>
          <p:cNvPicPr preferRelativeResize="0"/>
          <p:nvPr/>
        </p:nvPicPr>
        <p:blipFill rotWithShape="1">
          <a:blip r:embed="rId3">
            <a:alphaModFix/>
          </a:blip>
          <a:srcRect/>
          <a:stretch/>
        </p:blipFill>
        <p:spPr>
          <a:xfrm>
            <a:off x="226068" y="1822478"/>
            <a:ext cx="609600" cy="609600"/>
          </a:xfrm>
          <a:prstGeom prst="rect">
            <a:avLst/>
          </a:prstGeom>
          <a:noFill/>
          <a:ln>
            <a:noFill/>
          </a:ln>
        </p:spPr>
      </p:pic>
      <p:sp>
        <p:nvSpPr>
          <p:cNvPr id="1444" name="Google Shape;1444;p78"/>
          <p:cNvSpPr txBox="1"/>
          <p:nvPr/>
        </p:nvSpPr>
        <p:spPr>
          <a:xfrm>
            <a:off x="773725" y="1973400"/>
            <a:ext cx="1603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Stable Currency</a:t>
            </a:r>
            <a:endParaRPr sz="1400" i="0" u="none" strike="noStrike" cap="none">
              <a:solidFill>
                <a:srgbClr val="000000"/>
              </a:solidFill>
              <a:latin typeface="Lexend Deca"/>
              <a:ea typeface="Lexend Deca"/>
              <a:cs typeface="Lexend Deca"/>
              <a:sym typeface="Lexend Deca"/>
            </a:endParaRPr>
          </a:p>
        </p:txBody>
      </p:sp>
      <p:cxnSp>
        <p:nvCxnSpPr>
          <p:cNvPr id="1445" name="Google Shape;1445;p78"/>
          <p:cNvCxnSpPr>
            <a:stCxn id="1444" idx="3"/>
            <a:endCxn id="1446" idx="1"/>
          </p:cNvCxnSpPr>
          <p:nvPr/>
        </p:nvCxnSpPr>
        <p:spPr>
          <a:xfrm>
            <a:off x="2376925" y="2127300"/>
            <a:ext cx="411900" cy="0"/>
          </a:xfrm>
          <a:prstGeom prst="straightConnector1">
            <a:avLst/>
          </a:prstGeom>
          <a:noFill/>
          <a:ln w="19050" cap="flat" cmpd="sng">
            <a:solidFill>
              <a:srgbClr val="626EF6"/>
            </a:solidFill>
            <a:prstDash val="solid"/>
            <a:round/>
            <a:headEnd type="none" w="sm" len="sm"/>
            <a:tailEnd type="triangle" w="med" len="med"/>
          </a:ln>
        </p:spPr>
      </p:cxnSp>
      <p:cxnSp>
        <p:nvCxnSpPr>
          <p:cNvPr id="1447" name="Google Shape;1447;p78"/>
          <p:cNvCxnSpPr>
            <a:stCxn id="1448" idx="3"/>
            <a:endCxn id="1449" idx="1"/>
          </p:cNvCxnSpPr>
          <p:nvPr/>
        </p:nvCxnSpPr>
        <p:spPr>
          <a:xfrm>
            <a:off x="5904050" y="2127275"/>
            <a:ext cx="451200" cy="0"/>
          </a:xfrm>
          <a:prstGeom prst="straightConnector1">
            <a:avLst/>
          </a:prstGeom>
          <a:noFill/>
          <a:ln w="19050" cap="flat" cmpd="sng">
            <a:solidFill>
              <a:srgbClr val="626EF6"/>
            </a:solidFill>
            <a:prstDash val="solid"/>
            <a:round/>
            <a:headEnd type="none" w="sm" len="sm"/>
            <a:tailEnd type="triangle" w="med" len="med"/>
          </a:ln>
        </p:spPr>
      </p:cxnSp>
      <p:pic>
        <p:nvPicPr>
          <p:cNvPr id="1446" name="Google Shape;1446;p78" descr="Policy free icon"/>
          <p:cNvPicPr preferRelativeResize="0"/>
          <p:nvPr/>
        </p:nvPicPr>
        <p:blipFill rotWithShape="1">
          <a:blip r:embed="rId4">
            <a:alphaModFix/>
          </a:blip>
          <a:srcRect/>
          <a:stretch/>
        </p:blipFill>
        <p:spPr>
          <a:xfrm>
            <a:off x="2788841" y="1822478"/>
            <a:ext cx="609600" cy="609600"/>
          </a:xfrm>
          <a:prstGeom prst="rect">
            <a:avLst/>
          </a:prstGeom>
          <a:noFill/>
          <a:ln>
            <a:noFill/>
          </a:ln>
        </p:spPr>
      </p:pic>
      <p:sp>
        <p:nvSpPr>
          <p:cNvPr id="1448" name="Google Shape;1448;p78"/>
          <p:cNvSpPr txBox="1"/>
          <p:nvPr/>
        </p:nvSpPr>
        <p:spPr>
          <a:xfrm>
            <a:off x="3398450" y="1865675"/>
            <a:ext cx="2505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Sound monetary policy &amp;</a:t>
            </a:r>
            <a:endParaRPr>
              <a:latin typeface="Lexend Deca"/>
              <a:ea typeface="Lexend Deca"/>
              <a:cs typeface="Lexend Deca"/>
              <a:sym typeface="Lexend Deca"/>
            </a:endParaRPr>
          </a:p>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Good government policies</a:t>
            </a:r>
            <a:endParaRPr sz="1400" i="0" u="none" strike="noStrike" cap="none">
              <a:solidFill>
                <a:srgbClr val="000000"/>
              </a:solidFill>
              <a:latin typeface="Lexend Deca"/>
              <a:ea typeface="Lexend Deca"/>
              <a:cs typeface="Lexend Deca"/>
              <a:sym typeface="Lexend Deca"/>
            </a:endParaRPr>
          </a:p>
        </p:txBody>
      </p:sp>
      <p:pic>
        <p:nvPicPr>
          <p:cNvPr id="1449" name="Google Shape;1449;p78" descr="Fund free icon"/>
          <p:cNvPicPr preferRelativeResize="0"/>
          <p:nvPr/>
        </p:nvPicPr>
        <p:blipFill rotWithShape="1">
          <a:blip r:embed="rId5">
            <a:alphaModFix/>
          </a:blip>
          <a:srcRect/>
          <a:stretch/>
        </p:blipFill>
        <p:spPr>
          <a:xfrm>
            <a:off x="6355158" y="1822477"/>
            <a:ext cx="609600" cy="609600"/>
          </a:xfrm>
          <a:prstGeom prst="rect">
            <a:avLst/>
          </a:prstGeom>
          <a:noFill/>
          <a:ln>
            <a:noFill/>
          </a:ln>
        </p:spPr>
      </p:pic>
      <p:sp>
        <p:nvSpPr>
          <p:cNvPr id="1450" name="Google Shape;1450;p78"/>
          <p:cNvSpPr txBox="1"/>
          <p:nvPr/>
        </p:nvSpPr>
        <p:spPr>
          <a:xfrm>
            <a:off x="6964758" y="1865668"/>
            <a:ext cx="18868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Attracting foreign investors</a:t>
            </a:r>
            <a:endParaRPr sz="1400" i="0" u="none" strike="noStrike" cap="none">
              <a:solidFill>
                <a:srgbClr val="000000"/>
              </a:solidFill>
              <a:latin typeface="Lexend Deca"/>
              <a:ea typeface="Lexend Deca"/>
              <a:cs typeface="Lexend Deca"/>
              <a:sym typeface="Lexend Deca"/>
            </a:endParaRPr>
          </a:p>
        </p:txBody>
      </p:sp>
      <p:pic>
        <p:nvPicPr>
          <p:cNvPr id="1451" name="Google Shape;1451;p78" descr="Corporate free icon"/>
          <p:cNvPicPr preferRelativeResize="0"/>
          <p:nvPr/>
        </p:nvPicPr>
        <p:blipFill rotWithShape="1">
          <a:blip r:embed="rId6">
            <a:alphaModFix/>
          </a:blip>
          <a:srcRect/>
          <a:stretch/>
        </p:blipFill>
        <p:spPr>
          <a:xfrm>
            <a:off x="693857" y="2958662"/>
            <a:ext cx="609600" cy="609600"/>
          </a:xfrm>
          <a:prstGeom prst="rect">
            <a:avLst/>
          </a:prstGeom>
          <a:noFill/>
          <a:ln>
            <a:noFill/>
          </a:ln>
        </p:spPr>
      </p:pic>
      <p:sp>
        <p:nvSpPr>
          <p:cNvPr id="1452" name="Google Shape;1452;p78"/>
          <p:cNvSpPr txBox="1"/>
          <p:nvPr/>
        </p:nvSpPr>
        <p:spPr>
          <a:xfrm>
            <a:off x="1303450" y="3016225"/>
            <a:ext cx="3071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International companies that are dependent on trading partners </a:t>
            </a:r>
            <a:endParaRPr sz="1400" i="0" u="none" strike="noStrike" cap="none">
              <a:solidFill>
                <a:srgbClr val="000000"/>
              </a:solidFill>
              <a:latin typeface="Lexend Deca"/>
              <a:ea typeface="Lexend Deca"/>
              <a:cs typeface="Lexend Deca"/>
              <a:sym typeface="Lexend Deca"/>
            </a:endParaRPr>
          </a:p>
        </p:txBody>
      </p:sp>
      <p:cxnSp>
        <p:nvCxnSpPr>
          <p:cNvPr id="1453" name="Google Shape;1453;p78"/>
          <p:cNvCxnSpPr>
            <a:stCxn id="1452" idx="3"/>
            <a:endCxn id="1454" idx="1"/>
          </p:cNvCxnSpPr>
          <p:nvPr/>
        </p:nvCxnSpPr>
        <p:spPr>
          <a:xfrm>
            <a:off x="4375150" y="3277825"/>
            <a:ext cx="554700" cy="0"/>
          </a:xfrm>
          <a:prstGeom prst="straightConnector1">
            <a:avLst/>
          </a:prstGeom>
          <a:noFill/>
          <a:ln w="19050" cap="flat" cmpd="sng">
            <a:solidFill>
              <a:srgbClr val="626EF6"/>
            </a:solidFill>
            <a:prstDash val="solid"/>
            <a:round/>
            <a:headEnd type="none" w="sm" len="sm"/>
            <a:tailEnd type="triangle" w="med" len="med"/>
          </a:ln>
        </p:spPr>
      </p:cxnSp>
      <p:pic>
        <p:nvPicPr>
          <p:cNvPr id="1454" name="Google Shape;1454;p78" descr="Fluctuation free icon"/>
          <p:cNvPicPr preferRelativeResize="0"/>
          <p:nvPr/>
        </p:nvPicPr>
        <p:blipFill rotWithShape="1">
          <a:blip r:embed="rId7">
            <a:alphaModFix/>
          </a:blip>
          <a:srcRect/>
          <a:stretch/>
        </p:blipFill>
        <p:spPr>
          <a:xfrm>
            <a:off x="4929956" y="2973032"/>
            <a:ext cx="609600" cy="609600"/>
          </a:xfrm>
          <a:prstGeom prst="rect">
            <a:avLst/>
          </a:prstGeom>
          <a:noFill/>
          <a:ln>
            <a:noFill/>
          </a:ln>
        </p:spPr>
      </p:pic>
      <p:sp>
        <p:nvSpPr>
          <p:cNvPr id="1455" name="Google Shape;1455;p78"/>
          <p:cNvSpPr txBox="1"/>
          <p:nvPr/>
        </p:nvSpPr>
        <p:spPr>
          <a:xfrm>
            <a:off x="5539556" y="3046601"/>
            <a:ext cx="26561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i="0" u="none" strike="noStrike" cap="none">
                <a:solidFill>
                  <a:srgbClr val="000000"/>
                </a:solidFill>
                <a:latin typeface="Lexend Deca"/>
                <a:ea typeface="Lexend Deca"/>
                <a:cs typeface="Lexend Deca"/>
                <a:sym typeface="Lexend Deca"/>
              </a:rPr>
              <a:t>Affected by the fluctuation of exchange rate</a:t>
            </a:r>
            <a:endParaRPr sz="1400" i="0" u="none" strike="noStrike" cap="none">
              <a:solidFill>
                <a:srgbClr val="000000"/>
              </a:solidFill>
              <a:latin typeface="Lexend Deca"/>
              <a:ea typeface="Lexend Deca"/>
              <a:cs typeface="Lexend Deca"/>
              <a:sym typeface="Lexend Deca"/>
            </a:endParaRPr>
          </a:p>
        </p:txBody>
      </p:sp>
      <p:sp>
        <p:nvSpPr>
          <p:cNvPr id="1456" name="Google Shape;1456;p78"/>
          <p:cNvSpPr txBox="1"/>
          <p:nvPr/>
        </p:nvSpPr>
        <p:spPr>
          <a:xfrm>
            <a:off x="0" y="4660375"/>
            <a:ext cx="78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 PLUS Rounded 1c"/>
                <a:ea typeface="M PLUS Rounded 1c"/>
                <a:cs typeface="M PLUS Rounded 1c"/>
                <a:sym typeface="M PLUS Rounded 1c"/>
              </a:rPr>
              <a:t>Jensen</a:t>
            </a:r>
            <a:endParaRPr sz="1400" b="0" i="0" u="none" strike="noStrike" cap="none">
              <a:solidFill>
                <a:srgbClr val="000000"/>
              </a:solidFill>
              <a:latin typeface="M PLUS Rounded 1c"/>
              <a:ea typeface="M PLUS Rounded 1c"/>
              <a:cs typeface="M PLUS Rounded 1c"/>
              <a:sym typeface="M PLUS Rounded 1c"/>
            </a:endParaRPr>
          </a:p>
        </p:txBody>
      </p:sp>
    </p:spTree>
  </p:cSld>
  <p:clrMapOvr>
    <a:masterClrMapping/>
  </p:clrMapOvr>
</p:sld>
</file>

<file path=ppt/theme/theme1.xml><?xml version="1.0" encoding="utf-8"?>
<a:theme xmlns:a="http://schemas.openxmlformats.org/drawingml/2006/main" name="Team Leader Project Proposal by Slidesgo">
  <a:themeElements>
    <a:clrScheme name="Simple Light">
      <a:dk1>
        <a:srgbClr val="000000"/>
      </a:dk1>
      <a:lt1>
        <a:srgbClr val="FFFFFF"/>
      </a:lt1>
      <a:dk2>
        <a:srgbClr val="F73939"/>
      </a:dk2>
      <a:lt2>
        <a:srgbClr val="FF4F4E"/>
      </a:lt2>
      <a:accent1>
        <a:srgbClr val="6974F9"/>
      </a:accent1>
      <a:accent2>
        <a:srgbClr val="5669F4"/>
      </a:accent2>
      <a:accent3>
        <a:srgbClr val="FFC55F"/>
      </a:accent3>
      <a:accent4>
        <a:srgbClr val="FCEDE3"/>
      </a:accent4>
      <a:accent5>
        <a:srgbClr val="F7D7C6"/>
      </a:accent5>
      <a:accent6>
        <a:srgbClr val="EFBFAB"/>
      </a:accent6>
      <a:hlink>
        <a:srgbClr val="1111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6078</Words>
  <Application>Microsoft Office PowerPoint</Application>
  <PresentationFormat>On-screen Show (16:9)</PresentationFormat>
  <Paragraphs>590</Paragraphs>
  <Slides>65</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Consolas</vt:lpstr>
      <vt:lpstr>Calibri</vt:lpstr>
      <vt:lpstr>Roboto Condensed Light</vt:lpstr>
      <vt:lpstr>Lexend Deca Light</vt:lpstr>
      <vt:lpstr>Lexend Deca</vt:lpstr>
      <vt:lpstr>M PLUS Rounded 1c</vt:lpstr>
      <vt:lpstr>Times New Roman</vt:lpstr>
      <vt:lpstr>Team Leader Project Proposal by Slidesgo</vt:lpstr>
      <vt:lpstr>EIU Proposal</vt:lpstr>
      <vt:lpstr>Table of contents</vt:lpstr>
      <vt:lpstr>Table of contents</vt:lpstr>
      <vt:lpstr>Introduction</vt:lpstr>
      <vt:lpstr>Introduction</vt:lpstr>
      <vt:lpstr>Introduction</vt:lpstr>
      <vt:lpstr>Introduction</vt:lpstr>
      <vt:lpstr>Introduction</vt:lpstr>
      <vt:lpstr>Introduction</vt:lpstr>
      <vt:lpstr>Introduction</vt:lpstr>
      <vt:lpstr>Dataset</vt:lpstr>
      <vt:lpstr>Dataset</vt:lpstr>
      <vt:lpstr>Dataset</vt:lpstr>
      <vt:lpstr>Data Cleaning</vt:lpstr>
      <vt:lpstr>Data Cleaning</vt:lpstr>
      <vt:lpstr>Data Cleaning</vt:lpstr>
      <vt:lpstr>Data Cleaning</vt:lpstr>
      <vt:lpstr>Data Cleaning</vt:lpstr>
      <vt:lpstr>Data Exploration</vt:lpstr>
      <vt:lpstr>Data Exploration</vt:lpstr>
      <vt:lpstr>Variable Selection</vt:lpstr>
      <vt:lpstr>Data Exploration</vt:lpstr>
      <vt:lpstr>Data Exploration</vt:lpstr>
      <vt:lpstr>Linear Regression Models</vt:lpstr>
      <vt:lpstr>How We Created the Models</vt:lpstr>
      <vt:lpstr>Live Demonstration in R</vt:lpstr>
      <vt:lpstr>PowerPoint Presentation</vt:lpstr>
      <vt:lpstr>PowerPoint Presentation</vt:lpstr>
      <vt:lpstr>PowerPoint Presentation</vt:lpstr>
      <vt:lpstr>Our Findings</vt:lpstr>
      <vt:lpstr>Variable Occurrences</vt:lpstr>
      <vt:lpstr>Examining Diagnostic Plots</vt:lpstr>
      <vt:lpstr>Residuals vs Fitted</vt:lpstr>
      <vt:lpstr>Residuals vs Fitted</vt:lpstr>
      <vt:lpstr>Normal Q-Q</vt:lpstr>
      <vt:lpstr>Normal Q-Q</vt:lpstr>
      <vt:lpstr>Scale-Location</vt:lpstr>
      <vt:lpstr>Scale-Location</vt:lpstr>
      <vt:lpstr>Residuals vs Leverage</vt:lpstr>
      <vt:lpstr>Residuals vs Leverage</vt:lpstr>
      <vt:lpstr>Linear Regression Conclusion</vt:lpstr>
      <vt:lpstr>How We Created the CART Models</vt:lpstr>
      <vt:lpstr>Live Demonstration in R</vt:lpstr>
      <vt:lpstr>CART Model</vt:lpstr>
      <vt:lpstr>CART Model</vt:lpstr>
      <vt:lpstr>Selecting Between Linear and CART</vt:lpstr>
      <vt:lpstr>Selecting Between Linear and CART</vt:lpstr>
      <vt:lpstr>Selecting Between Linear and CART</vt:lpstr>
      <vt:lpstr>CART Variable Importance</vt:lpstr>
      <vt:lpstr>CART Variable Importance</vt:lpstr>
      <vt:lpstr>CART Variable Importance</vt:lpstr>
      <vt:lpstr>CART Variable Importance</vt:lpstr>
      <vt:lpstr>CART Variable Importance</vt:lpstr>
      <vt:lpstr>Formulating our scale</vt:lpstr>
      <vt:lpstr>Formulating our scale</vt:lpstr>
      <vt:lpstr>Formulating our scale</vt:lpstr>
      <vt:lpstr>Formulating our scale</vt:lpstr>
      <vt:lpstr>Formulating our scale</vt:lpstr>
      <vt:lpstr>Formulating our scale</vt:lpstr>
      <vt:lpstr>Determining the Degree of Fluctuations</vt:lpstr>
      <vt:lpstr>Determining the Degree of Fluctuations</vt:lpstr>
      <vt:lpstr>Value Adding To EIU Reports</vt:lpstr>
      <vt:lpstr>Value Adding To EIU Reports</vt:lpstr>
      <vt:lpstr>Conclusions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EIU Proposal</dc:title>
  <cp:lastModifiedBy>#SIM MIAO XUAN#</cp:lastModifiedBy>
  <cp:revision>2</cp:revision>
  <dcterms:modified xsi:type="dcterms:W3CDTF">2021-11-05T17:52:51Z</dcterms:modified>
</cp:coreProperties>
</file>